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5.xml" ContentType="application/vnd.openxmlformats-officedocument.themeOverr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6.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7.xml" ContentType="application/vnd.openxmlformats-officedocument.drawingml.chart+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8.xml" ContentType="application/vnd.openxmlformats-officedocument.presentationml.notesSlide+xml"/>
  <Override PartName="/ppt/charts/chart9.xml" ContentType="application/vnd.openxmlformats-officedocument.drawingml.chart+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notesSlides/notesSlide84.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7.xml" ContentType="application/vnd.openxmlformats-officedocument.themeOverride+xml"/>
  <Override PartName="/ppt/notesSlides/notesSlide85.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notesSlides/notesSlide86.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notesSlides/notesSlide87.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notesSlides/notesSlide88.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notesSlides/notesSlide89.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drawings/drawing1.xml" ContentType="application/vnd.openxmlformats-officedocument.drawingml.chartshapes+xml"/>
  <Override PartName="/ppt/notesSlides/notesSlide90.xml" ContentType="application/vnd.openxmlformats-officedocument.presentationml.notesSlid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91.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92.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93.xml" ContentType="application/vnd.openxmlformats-officedocument.presentationml.notesSlide+xml"/>
  <Override PartName="/ppt/charts/chart20.xml" ContentType="application/vnd.openxmlformats-officedocument.drawingml.chart+xml"/>
  <Override PartName="/ppt/notesSlides/notesSlide94.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5.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6.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7.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8.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9.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00.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101.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102.xml" ContentType="application/vnd.openxmlformats-officedocument.presentationml.notesSlide+xml"/>
  <Override PartName="/ppt/charts/chart29.xml" ContentType="application/vnd.openxmlformats-officedocument.drawingml.chart+xml"/>
  <Override PartName="/ppt/notesSlides/notesSlide103.xml" ContentType="application/vnd.openxmlformats-officedocument.presentationml.notesSlide+xml"/>
  <Override PartName="/ppt/charts/chart30.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4.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105.xml" ContentType="application/vnd.openxmlformats-officedocument.presentationml.notesSlid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notesSlides/notesSlide106.xml" ContentType="application/vnd.openxmlformats-officedocument.presentationml.notesSlid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notesSlides/notesSlide107.xml" ContentType="application/vnd.openxmlformats-officedocument.presentationml.notesSlid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108.xml" ContentType="application/vnd.openxmlformats-officedocument.presentationml.notesSlide+xml"/>
  <Override PartName="/ppt/charts/chart40.xml" ContentType="application/vnd.openxmlformats-officedocument.drawingml.chart+xml"/>
  <Override PartName="/ppt/drawings/drawing2.xml" ContentType="application/vnd.openxmlformats-officedocument.drawingml.chartshapes+xml"/>
  <Override PartName="/ppt/charts/chart41.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09.xml" ContentType="application/vnd.openxmlformats-officedocument.presentationml.notesSlid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10.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11.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12.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13.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50.xml" ContentType="application/vnd.openxmlformats-officedocument.drawingml.chart+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charts/chart51.xml" ContentType="application/vnd.openxmlformats-officedocument.drawingml.chart+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12.xml" ContentType="application/vnd.openxmlformats-officedocument.themeOverr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3.xml" ContentType="application/vnd.openxmlformats-officedocument.drawingml.chartshapes+xml"/>
  <Override PartName="/ppt/notesSlides/notesSlide150.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51.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4.xml" ContentType="application/vnd.openxmlformats-officedocument.drawingml.chartshapes+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5.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drawings/drawing6.xml" ContentType="application/vnd.openxmlformats-officedocument.drawingml.chartshapes+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46"/>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515" r:id="rId27"/>
    <p:sldId id="2056" r:id="rId28"/>
    <p:sldId id="2516" r:id="rId29"/>
    <p:sldId id="2517" r:id="rId30"/>
    <p:sldId id="2518" r:id="rId31"/>
    <p:sldId id="2617" r:id="rId32"/>
    <p:sldId id="2618" r:id="rId33"/>
    <p:sldId id="2328" r:id="rId34"/>
    <p:sldId id="2062" r:id="rId35"/>
    <p:sldId id="2047" r:id="rId36"/>
    <p:sldId id="2048" r:id="rId37"/>
    <p:sldId id="2118" r:id="rId38"/>
    <p:sldId id="2075" r:id="rId39"/>
    <p:sldId id="2064" r:id="rId40"/>
    <p:sldId id="2065" r:id="rId41"/>
    <p:sldId id="2066" r:id="rId42"/>
    <p:sldId id="1340" r:id="rId43"/>
    <p:sldId id="2514" r:id="rId44"/>
    <p:sldId id="1826" r:id="rId45"/>
    <p:sldId id="1827" r:id="rId46"/>
    <p:sldId id="2055" r:id="rId47"/>
    <p:sldId id="1829" r:id="rId48"/>
    <p:sldId id="2485" r:id="rId49"/>
    <p:sldId id="2490" r:id="rId50"/>
    <p:sldId id="2574" r:id="rId51"/>
    <p:sldId id="2575" r:id="rId52"/>
    <p:sldId id="2509" r:id="rId53"/>
    <p:sldId id="2510" r:id="rId54"/>
    <p:sldId id="2511" r:id="rId55"/>
    <p:sldId id="2512" r:id="rId56"/>
    <p:sldId id="2513" r:id="rId57"/>
    <p:sldId id="1341" r:id="rId58"/>
    <p:sldId id="2329" r:id="rId59"/>
    <p:sldId id="852" r:id="rId60"/>
    <p:sldId id="846" r:id="rId61"/>
    <p:sldId id="856" r:id="rId62"/>
    <p:sldId id="855" r:id="rId63"/>
    <p:sldId id="857" r:id="rId64"/>
    <p:sldId id="858" r:id="rId65"/>
    <p:sldId id="859" r:id="rId66"/>
    <p:sldId id="860" r:id="rId67"/>
    <p:sldId id="1338" r:id="rId68"/>
    <p:sldId id="1866" r:id="rId69"/>
    <p:sldId id="1865" r:id="rId70"/>
    <p:sldId id="1867" r:id="rId71"/>
    <p:sldId id="1860" r:id="rId72"/>
    <p:sldId id="1342" r:id="rId73"/>
    <p:sldId id="1056" r:id="rId74"/>
    <p:sldId id="1863" r:id="rId75"/>
    <p:sldId id="1862" r:id="rId76"/>
    <p:sldId id="1856" r:id="rId77"/>
    <p:sldId id="1857" r:id="rId78"/>
    <p:sldId id="1407" r:id="rId79"/>
    <p:sldId id="1747" r:id="rId80"/>
    <p:sldId id="2082" r:id="rId81"/>
    <p:sldId id="2083" r:id="rId82"/>
    <p:sldId id="2084" r:id="rId83"/>
    <p:sldId id="1045" r:id="rId84"/>
    <p:sldId id="2077" r:id="rId85"/>
    <p:sldId id="2078" r:id="rId86"/>
    <p:sldId id="1636" r:id="rId87"/>
    <p:sldId id="1743" r:id="rId88"/>
    <p:sldId id="1745" r:id="rId89"/>
    <p:sldId id="1047" r:id="rId90"/>
    <p:sldId id="2125" r:id="rId91"/>
    <p:sldId id="1666" r:id="rId92"/>
    <p:sldId id="1635" r:id="rId93"/>
    <p:sldId id="2114" r:id="rId94"/>
    <p:sldId id="1637" r:id="rId95"/>
    <p:sldId id="2145" r:id="rId96"/>
    <p:sldId id="1940" r:id="rId97"/>
    <p:sldId id="2151" r:id="rId98"/>
    <p:sldId id="1941" r:id="rId99"/>
    <p:sldId id="1908" r:id="rId100"/>
    <p:sldId id="1942" r:id="rId101"/>
    <p:sldId id="1943" r:id="rId102"/>
    <p:sldId id="1837" r:id="rId103"/>
    <p:sldId id="2142" r:id="rId104"/>
    <p:sldId id="1911" r:id="rId105"/>
    <p:sldId id="1748" r:id="rId106"/>
    <p:sldId id="1614" r:id="rId107"/>
    <p:sldId id="835" r:id="rId108"/>
    <p:sldId id="1616" r:id="rId109"/>
    <p:sldId id="1617" r:id="rId110"/>
    <p:sldId id="1618" r:id="rId111"/>
    <p:sldId id="1619" r:id="rId112"/>
    <p:sldId id="1749" r:id="rId113"/>
    <p:sldId id="1750" r:id="rId114"/>
    <p:sldId id="1751" r:id="rId115"/>
    <p:sldId id="1572" r:id="rId116"/>
    <p:sldId id="1578" r:id="rId117"/>
    <p:sldId id="1752" r:id="rId118"/>
    <p:sldId id="1753" r:id="rId119"/>
    <p:sldId id="1754" r:id="rId120"/>
    <p:sldId id="1573" r:id="rId121"/>
    <p:sldId id="1579" r:id="rId122"/>
    <p:sldId id="1755" r:id="rId123"/>
    <p:sldId id="1756" r:id="rId124"/>
    <p:sldId id="1849" r:id="rId125"/>
    <p:sldId id="1850" r:id="rId126"/>
    <p:sldId id="1851" r:id="rId127"/>
    <p:sldId id="1852" r:id="rId128"/>
    <p:sldId id="1853" r:id="rId129"/>
    <p:sldId id="1854" r:id="rId130"/>
    <p:sldId id="1877" r:id="rId131"/>
    <p:sldId id="1878" r:id="rId132"/>
    <p:sldId id="1967" r:id="rId133"/>
    <p:sldId id="2115" r:id="rId134"/>
    <p:sldId id="2116" r:id="rId135"/>
    <p:sldId id="2076" r:id="rId136"/>
    <p:sldId id="2060" r:id="rId137"/>
    <p:sldId id="2157" r:id="rId138"/>
    <p:sldId id="2158" r:id="rId139"/>
    <p:sldId id="2159" r:id="rId140"/>
    <p:sldId id="2160" r:id="rId141"/>
    <p:sldId id="2161" r:id="rId142"/>
    <p:sldId id="1944" r:id="rId143"/>
    <p:sldId id="1925" r:id="rId144"/>
    <p:sldId id="1804" r:id="rId145"/>
    <p:sldId id="1805" r:id="rId146"/>
    <p:sldId id="2126" r:id="rId147"/>
    <p:sldId id="1806" r:id="rId148"/>
    <p:sldId id="1807" r:id="rId149"/>
    <p:sldId id="2117" r:id="rId150"/>
    <p:sldId id="1808" r:id="rId151"/>
    <p:sldId id="1809" r:id="rId152"/>
    <p:sldId id="2119" r:id="rId153"/>
    <p:sldId id="1787" r:id="rId154"/>
    <p:sldId id="1788" r:id="rId155"/>
    <p:sldId id="2120" r:id="rId156"/>
    <p:sldId id="1789" r:id="rId157"/>
    <p:sldId id="2127" r:id="rId158"/>
    <p:sldId id="1790" r:id="rId159"/>
    <p:sldId id="1662" r:id="rId160"/>
    <p:sldId id="1663" r:id="rId161"/>
    <p:sldId id="1664" r:id="rId162"/>
    <p:sldId id="1974" r:id="rId163"/>
    <p:sldId id="1665" r:id="rId164"/>
    <p:sldId id="1945" r:id="rId165"/>
    <p:sldId id="1810" r:id="rId166"/>
    <p:sldId id="2081" r:id="rId167"/>
    <p:sldId id="2128" r:id="rId168"/>
    <p:sldId id="1767" r:id="rId169"/>
    <p:sldId id="1707" r:id="rId170"/>
    <p:sldId id="2129" r:id="rId171"/>
    <p:sldId id="1708" r:id="rId172"/>
    <p:sldId id="2143" r:id="rId173"/>
    <p:sldId id="1709" r:id="rId174"/>
    <p:sldId id="2144" r:id="rId175"/>
    <p:sldId id="1710" r:id="rId176"/>
    <p:sldId id="2131" r:id="rId177"/>
    <p:sldId id="1711" r:id="rId178"/>
    <p:sldId id="2132" r:id="rId179"/>
    <p:sldId id="967" r:id="rId180"/>
    <p:sldId id="968" r:id="rId181"/>
    <p:sldId id="969" r:id="rId182"/>
    <p:sldId id="970" r:id="rId183"/>
    <p:sldId id="971" r:id="rId184"/>
    <p:sldId id="2471" r:id="rId185"/>
    <p:sldId id="974" r:id="rId186"/>
    <p:sldId id="2121" r:id="rId187"/>
    <p:sldId id="2619" r:id="rId188"/>
    <p:sldId id="2133" r:id="rId189"/>
    <p:sldId id="2167" r:id="rId190"/>
    <p:sldId id="2280" r:id="rId191"/>
    <p:sldId id="2310" r:id="rId192"/>
    <p:sldId id="2356" r:id="rId193"/>
    <p:sldId id="2473" r:id="rId194"/>
    <p:sldId id="2558" r:id="rId195"/>
    <p:sldId id="979" r:id="rId196"/>
    <p:sldId id="2542" r:id="rId197"/>
    <p:sldId id="1953" r:id="rId198"/>
    <p:sldId id="1954" r:id="rId199"/>
    <p:sldId id="2620" r:id="rId200"/>
    <p:sldId id="2092" r:id="rId201"/>
    <p:sldId id="2393" r:id="rId202"/>
    <p:sldId id="2394" r:id="rId203"/>
    <p:sldId id="2505" r:id="rId204"/>
    <p:sldId id="2559" r:id="rId205"/>
    <p:sldId id="2622" r:id="rId206"/>
    <p:sldId id="1955" r:id="rId207"/>
    <p:sldId id="2472" r:id="rId208"/>
    <p:sldId id="1956" r:id="rId209"/>
    <p:sldId id="1957" r:id="rId210"/>
    <p:sldId id="1958" r:id="rId211"/>
    <p:sldId id="1959" r:id="rId212"/>
    <p:sldId id="2093" r:id="rId213"/>
    <p:sldId id="2357" r:id="rId214"/>
    <p:sldId id="2474" r:id="rId215"/>
    <p:sldId id="2623" r:id="rId216"/>
    <p:sldId id="2624" r:id="rId217"/>
    <p:sldId id="1960" r:id="rId218"/>
    <p:sldId id="2311" r:id="rId219"/>
    <p:sldId id="2506" r:id="rId220"/>
    <p:sldId id="2625" r:id="rId221"/>
    <p:sldId id="2626" r:id="rId222"/>
    <p:sldId id="2627" r:id="rId223"/>
    <p:sldId id="2134" r:id="rId224"/>
    <p:sldId id="2312" r:id="rId225"/>
    <p:sldId id="2507" r:id="rId226"/>
    <p:sldId id="1964" r:id="rId227"/>
    <p:sldId id="2041" r:id="rId228"/>
    <p:sldId id="2087" r:id="rId229"/>
    <p:sldId id="2135" r:id="rId230"/>
    <p:sldId id="2282" r:id="rId231"/>
    <p:sldId id="2358" r:id="rId232"/>
    <p:sldId id="2576" r:id="rId233"/>
    <p:sldId id="2628" r:id="rId234"/>
    <p:sldId id="1965" r:id="rId235"/>
    <p:sldId id="2036" r:id="rId236"/>
    <p:sldId id="2088" r:id="rId237"/>
    <p:sldId id="2250" r:id="rId238"/>
    <p:sldId id="2400" r:id="rId239"/>
    <p:sldId id="2629" r:id="rId240"/>
    <p:sldId id="2359" r:id="rId241"/>
    <p:sldId id="2573" r:id="rId242"/>
    <p:sldId id="802" r:id="rId243"/>
    <p:sldId id="817" r:id="rId244"/>
    <p:sldId id="1428" r:id="rId245"/>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296851E-3CB8-E8E9-A30D-A09C7AAFCBF4}" v="177" dt="2025-04-14T15:59:52.886"/>
    <p1510:client id="{E2E20685-F89D-96FC-56CB-4B08756AC77A}" v="4" dt="2025-04-14T16:06:18.827"/>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4" d="100"/>
          <a:sy n="104" d="100"/>
        </p:scale>
        <p:origin x="756" y="8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commentAuthors" Target="commentAuthor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presProps" Target="presProp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viewProps" Target="viewProp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theme" Target="theme/theme1.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tableStyles" Target="tableStyles.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microsoft.com/office/2016/11/relationships/changesInfo" Target="changesInfos/changesInfo1.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microsoft.com/office/2015/10/relationships/revisionInfo" Target="revisionInfo.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microsoft.com/office/2018/10/relationships/authors" Target="authors.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notesMaster" Target="notesMasters/notesMaster1.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IA LUBIS APARICIO GONZALEZ" userId="02067a66-9e20-470d-8859-7b173320a691" providerId="ADAL" clId="{5ED1C924-FC83-4F90-9AA1-B388629CCAA1}"/>
    <pc:docChg chg="delSld modSld">
      <pc:chgData name="MARIA LUBIS APARICIO GONZALEZ" userId="02067a66-9e20-470d-8859-7b173320a691" providerId="ADAL" clId="{5ED1C924-FC83-4F90-9AA1-B388629CCAA1}" dt="2025-04-14T13:08:18.680" v="14" actId="20577"/>
      <pc:docMkLst>
        <pc:docMk/>
      </pc:docMkLst>
      <pc:sldChg chg="del">
        <pc:chgData name="MARIA LUBIS APARICIO GONZALEZ" userId="02067a66-9e20-470d-8859-7b173320a691" providerId="ADAL" clId="{5ED1C924-FC83-4F90-9AA1-B388629CCAA1}" dt="2025-04-14T12:56:54.957" v="0" actId="47"/>
        <pc:sldMkLst>
          <pc:docMk/>
          <pc:sldMk cId="2905114207" sldId="2073"/>
        </pc:sldMkLst>
      </pc:sldChg>
      <pc:sldChg chg="del">
        <pc:chgData name="MARIA LUBIS APARICIO GONZALEZ" userId="02067a66-9e20-470d-8859-7b173320a691" providerId="ADAL" clId="{5ED1C924-FC83-4F90-9AA1-B388629CCAA1}" dt="2025-04-14T12:56:54.957" v="0" actId="47"/>
        <pc:sldMkLst>
          <pc:docMk/>
          <pc:sldMk cId="1365904532" sldId="2074"/>
        </pc:sldMkLst>
      </pc:sldChg>
      <pc:sldChg chg="del">
        <pc:chgData name="MARIA LUBIS APARICIO GONZALEZ" userId="02067a66-9e20-470d-8859-7b173320a691" providerId="ADAL" clId="{5ED1C924-FC83-4F90-9AA1-B388629CCAA1}" dt="2025-04-14T12:56:54.957" v="0" actId="47"/>
        <pc:sldMkLst>
          <pc:docMk/>
          <pc:sldMk cId="2632707064" sldId="2076"/>
        </pc:sldMkLst>
      </pc:sldChg>
      <pc:sldChg chg="del">
        <pc:chgData name="MARIA LUBIS APARICIO GONZALEZ" userId="02067a66-9e20-470d-8859-7b173320a691" providerId="ADAL" clId="{5ED1C924-FC83-4F90-9AA1-B388629CCAA1}" dt="2025-04-14T12:56:54.957" v="0" actId="47"/>
        <pc:sldMkLst>
          <pc:docMk/>
          <pc:sldMk cId="1787980501" sldId="2077"/>
        </pc:sldMkLst>
      </pc:sldChg>
      <pc:sldChg chg="del">
        <pc:chgData name="MARIA LUBIS APARICIO GONZALEZ" userId="02067a66-9e20-470d-8859-7b173320a691" providerId="ADAL" clId="{5ED1C924-FC83-4F90-9AA1-B388629CCAA1}" dt="2025-04-14T12:56:54.957" v="0" actId="47"/>
        <pc:sldMkLst>
          <pc:docMk/>
          <pc:sldMk cId="3064252573" sldId="2111"/>
        </pc:sldMkLst>
      </pc:sldChg>
      <pc:sldChg chg="modSp mod">
        <pc:chgData name="MARIA LUBIS APARICIO GONZALEZ" userId="02067a66-9e20-470d-8859-7b173320a691" providerId="ADAL" clId="{5ED1C924-FC83-4F90-9AA1-B388629CCAA1}" dt="2025-04-14T13:08:18.680" v="14" actId="20577"/>
        <pc:sldMkLst>
          <pc:docMk/>
          <pc:sldMk cId="611192268" sldId="2328"/>
        </pc:sldMkLst>
        <pc:spChg chg="mod">
          <ac:chgData name="MARIA LUBIS APARICIO GONZALEZ" userId="02067a66-9e20-470d-8859-7b173320a691" providerId="ADAL" clId="{5ED1C924-FC83-4F90-9AA1-B388629CCAA1}" dt="2025-04-14T13:08:18.680" v="14" actId="20577"/>
          <ac:spMkLst>
            <pc:docMk/>
            <pc:sldMk cId="611192268" sldId="2328"/>
            <ac:spMk id="3" creationId="{1E850DAE-1478-4567-BED5-5178BBDF24D7}"/>
          </ac:spMkLst>
        </pc:spChg>
        <pc:spChg chg="mod">
          <ac:chgData name="MARIA LUBIS APARICIO GONZALEZ" userId="02067a66-9e20-470d-8859-7b173320a691" providerId="ADAL" clId="{5ED1C924-FC83-4F90-9AA1-B388629CCAA1}" dt="2025-04-14T13:07:56.106" v="7" actId="20577"/>
          <ac:spMkLst>
            <pc:docMk/>
            <pc:sldMk cId="611192268" sldId="2328"/>
            <ac:spMk id="5" creationId="{2A9DB628-0827-4774-9617-7E091A775689}"/>
          </ac:spMkLst>
        </pc:spChg>
        <pc:spChg chg="mod">
          <ac:chgData name="MARIA LUBIS APARICIO GONZALEZ" userId="02067a66-9e20-470d-8859-7b173320a691" providerId="ADAL" clId="{5ED1C924-FC83-4F90-9AA1-B388629CCAA1}" dt="2025-04-14T13:07:42.368" v="6" actId="20577"/>
          <ac:spMkLst>
            <pc:docMk/>
            <pc:sldMk cId="611192268" sldId="2328"/>
            <ac:spMk id="24" creationId="{4A3F9CF3-243F-4DE3-A200-8FA61DF927DF}"/>
          </ac:spMkLst>
        </pc:spChg>
        <pc:spChg chg="mod">
          <ac:chgData name="MARIA LUBIS APARICIO GONZALEZ" userId="02067a66-9e20-470d-8859-7b173320a691" providerId="ADAL" clId="{5ED1C924-FC83-4F90-9AA1-B388629CCAA1}" dt="2025-04-14T13:07:29.269" v="4" actId="20577"/>
          <ac:spMkLst>
            <pc:docMk/>
            <pc:sldMk cId="611192268" sldId="2328"/>
            <ac:spMk id="33" creationId="{098D66D1-C320-4AE2-B51E-438BB3EE4891}"/>
          </ac:spMkLst>
        </pc:spChg>
      </pc:sldChg>
      <pc:sldChg chg="del">
        <pc:chgData name="MARIA LUBIS APARICIO GONZALEZ" userId="02067a66-9e20-470d-8859-7b173320a691" providerId="ADAL" clId="{5ED1C924-FC83-4F90-9AA1-B388629CCAA1}" dt="2025-04-14T12:56:54.957" v="0" actId="47"/>
        <pc:sldMkLst>
          <pc:docMk/>
          <pc:sldMk cId="3447679296" sldId="2573"/>
        </pc:sldMkLst>
      </pc:sldChg>
    </pc:docChg>
  </pc:docChgLst>
  <pc:docChgLst>
    <pc:chgData name="HEIDY MUÑOZ SALINAS" userId="S::gestion.calidad@consorciopc.com::679d0cc1-20d6-4592-989b-a056a082cb6a" providerId="AD" clId="Web-{7296851E-3CB8-E8E9-A30D-A09C7AAFCBF4}"/>
    <pc:docChg chg="addSld">
      <pc:chgData name="HEIDY MUÑOZ SALINAS" userId="S::gestion.calidad@consorciopc.com::679d0cc1-20d6-4592-989b-a056a082cb6a" providerId="AD" clId="Web-{7296851E-3CB8-E8E9-A30D-A09C7AAFCBF4}" dt="2025-04-14T15:59:52.886" v="176"/>
      <pc:docMkLst>
        <pc:docMk/>
      </pc:docMkLst>
      <pc:sldChg chg="add">
        <pc:chgData name="HEIDY MUÑOZ SALINAS" userId="S::gestion.calidad@consorciopc.com::679d0cc1-20d6-4592-989b-a056a082cb6a" providerId="AD" clId="Web-{7296851E-3CB8-E8E9-A30D-A09C7AAFCBF4}" dt="2025-04-14T15:59:52.886" v="176"/>
        <pc:sldMkLst>
          <pc:docMk/>
          <pc:sldMk cId="1353083231" sldId="295"/>
        </pc:sldMkLst>
      </pc:sldChg>
      <pc:sldChg chg="add">
        <pc:chgData name="HEIDY MUÑOZ SALINAS" userId="S::gestion.calidad@consorciopc.com::679d0cc1-20d6-4592-989b-a056a082cb6a" providerId="AD" clId="Web-{7296851E-3CB8-E8E9-A30D-A09C7AAFCBF4}" dt="2025-04-14T15:59:52.855" v="175"/>
        <pc:sldMkLst>
          <pc:docMk/>
          <pc:sldMk cId="3288939479" sldId="802"/>
        </pc:sldMkLst>
      </pc:sldChg>
      <pc:sldChg chg="add">
        <pc:chgData name="HEIDY MUÑOZ SALINAS" userId="S::gestion.calidad@consorciopc.com::679d0cc1-20d6-4592-989b-a056a082cb6a" providerId="AD" clId="Web-{7296851E-3CB8-E8E9-A30D-A09C7AAFCBF4}" dt="2025-04-14T15:58:00.616" v="40"/>
        <pc:sldMkLst>
          <pc:docMk/>
          <pc:sldMk cId="0" sldId="835"/>
        </pc:sldMkLst>
      </pc:sldChg>
      <pc:sldChg chg="add">
        <pc:chgData name="HEIDY MUÑOZ SALINAS" userId="S::gestion.calidad@consorciopc.com::679d0cc1-20d6-4592-989b-a056a082cb6a" providerId="AD" clId="Web-{7296851E-3CB8-E8E9-A30D-A09C7AAFCBF4}" dt="2025-04-14T15:59:14.901" v="112"/>
        <pc:sldMkLst>
          <pc:docMk/>
          <pc:sldMk cId="3392957645" sldId="967"/>
        </pc:sldMkLst>
      </pc:sldChg>
      <pc:sldChg chg="add">
        <pc:chgData name="HEIDY MUÑOZ SALINAS" userId="S::gestion.calidad@consorciopc.com::679d0cc1-20d6-4592-989b-a056a082cb6a" providerId="AD" clId="Web-{7296851E-3CB8-E8E9-A30D-A09C7AAFCBF4}" dt="2025-04-14T15:59:14.932" v="113"/>
        <pc:sldMkLst>
          <pc:docMk/>
          <pc:sldMk cId="2760672035" sldId="968"/>
        </pc:sldMkLst>
      </pc:sldChg>
      <pc:sldChg chg="add">
        <pc:chgData name="HEIDY MUÑOZ SALINAS" userId="S::gestion.calidad@consorciopc.com::679d0cc1-20d6-4592-989b-a056a082cb6a" providerId="AD" clId="Web-{7296851E-3CB8-E8E9-A30D-A09C7AAFCBF4}" dt="2025-04-14T15:59:14.963" v="114"/>
        <pc:sldMkLst>
          <pc:docMk/>
          <pc:sldMk cId="2343609776" sldId="969"/>
        </pc:sldMkLst>
      </pc:sldChg>
      <pc:sldChg chg="add">
        <pc:chgData name="HEIDY MUÑOZ SALINAS" userId="S::gestion.calidad@consorciopc.com::679d0cc1-20d6-4592-989b-a056a082cb6a" providerId="AD" clId="Web-{7296851E-3CB8-E8E9-A30D-A09C7AAFCBF4}" dt="2025-04-14T15:59:14.994" v="115"/>
        <pc:sldMkLst>
          <pc:docMk/>
          <pc:sldMk cId="1149715653" sldId="970"/>
        </pc:sldMkLst>
      </pc:sldChg>
      <pc:sldChg chg="add">
        <pc:chgData name="HEIDY MUÑOZ SALINAS" userId="S::gestion.calidad@consorciopc.com::679d0cc1-20d6-4592-989b-a056a082cb6a" providerId="AD" clId="Web-{7296851E-3CB8-E8E9-A30D-A09C7AAFCBF4}" dt="2025-04-14T15:59:15.010" v="116"/>
        <pc:sldMkLst>
          <pc:docMk/>
          <pc:sldMk cId="156929202" sldId="971"/>
        </pc:sldMkLst>
      </pc:sldChg>
      <pc:sldChg chg="add">
        <pc:chgData name="HEIDY MUÑOZ SALINAS" userId="S::gestion.calidad@consorciopc.com::679d0cc1-20d6-4592-989b-a056a082cb6a" providerId="AD" clId="Web-{7296851E-3CB8-E8E9-A30D-A09C7AAFCBF4}" dt="2025-04-14T15:59:15.041" v="118"/>
        <pc:sldMkLst>
          <pc:docMk/>
          <pc:sldMk cId="1284041241" sldId="974"/>
        </pc:sldMkLst>
      </pc:sldChg>
      <pc:sldChg chg="add">
        <pc:chgData name="HEIDY MUÑOZ SALINAS" userId="S::gestion.calidad@consorciopc.com::679d0cc1-20d6-4592-989b-a056a082cb6a" providerId="AD" clId="Web-{7296851E-3CB8-E8E9-A30D-A09C7AAFCBF4}" dt="2025-04-14T15:59:15.197" v="128"/>
        <pc:sldMkLst>
          <pc:docMk/>
          <pc:sldMk cId="2347969860" sldId="979"/>
        </pc:sldMkLst>
      </pc:sldChg>
      <pc:sldChg chg="add">
        <pc:chgData name="HEIDY MUÑOZ SALINAS" userId="S::gestion.calidad@consorciopc.com::679d0cc1-20d6-4592-989b-a056a082cb6a" providerId="AD" clId="Web-{7296851E-3CB8-E8E9-A30D-A09C7AAFCBF4}" dt="2025-04-14T15:57:59.898" v="16"/>
        <pc:sldMkLst>
          <pc:docMk/>
          <pc:sldMk cId="0" sldId="1045"/>
        </pc:sldMkLst>
      </pc:sldChg>
      <pc:sldChg chg="add">
        <pc:chgData name="HEIDY MUÑOZ SALINAS" userId="S::gestion.calidad@consorciopc.com::679d0cc1-20d6-4592-989b-a056a082cb6a" providerId="AD" clId="Web-{7296851E-3CB8-E8E9-A30D-A09C7AAFCBF4}" dt="2025-04-14T15:58:00.007" v="22"/>
        <pc:sldMkLst>
          <pc:docMk/>
          <pc:sldMk cId="0" sldId="1047"/>
        </pc:sldMkLst>
      </pc:sldChg>
      <pc:sldChg chg="add">
        <pc:chgData name="HEIDY MUÑOZ SALINAS" userId="S::gestion.calidad@consorciopc.com::679d0cc1-20d6-4592-989b-a056a082cb6a" providerId="AD" clId="Web-{7296851E-3CB8-E8E9-A30D-A09C7AAFCBF4}" dt="2025-04-14T15:57:24.443" v="6"/>
        <pc:sldMkLst>
          <pc:docMk/>
          <pc:sldMk cId="3888107432" sldId="1056"/>
        </pc:sldMkLst>
      </pc:sldChg>
      <pc:sldChg chg="add">
        <pc:chgData name="HEIDY MUÑOZ SALINAS" userId="S::gestion.calidad@consorciopc.com::679d0cc1-20d6-4592-989b-a056a082cb6a" providerId="AD" clId="Web-{7296851E-3CB8-E8E9-A30D-A09C7AAFCBF4}" dt="2025-04-14T15:57:24.271" v="0"/>
        <pc:sldMkLst>
          <pc:docMk/>
          <pc:sldMk cId="507137960" sldId="1338"/>
        </pc:sldMkLst>
      </pc:sldChg>
      <pc:sldChg chg="add">
        <pc:chgData name="HEIDY MUÑOZ SALINAS" userId="S::gestion.calidad@consorciopc.com::679d0cc1-20d6-4592-989b-a056a082cb6a" providerId="AD" clId="Web-{7296851E-3CB8-E8E9-A30D-A09C7AAFCBF4}" dt="2025-04-14T15:57:24.412" v="5"/>
        <pc:sldMkLst>
          <pc:docMk/>
          <pc:sldMk cId="1266324134" sldId="1342"/>
        </pc:sldMkLst>
      </pc:sldChg>
      <pc:sldChg chg="add">
        <pc:chgData name="HEIDY MUÑOZ SALINAS" userId="S::gestion.calidad@consorciopc.com::679d0cc1-20d6-4592-989b-a056a082cb6a" providerId="AD" clId="Web-{7296851E-3CB8-E8E9-A30D-A09C7AAFCBF4}" dt="2025-04-14T15:57:59.788" v="11"/>
        <pc:sldMkLst>
          <pc:docMk/>
          <pc:sldMk cId="0" sldId="1407"/>
        </pc:sldMkLst>
      </pc:sldChg>
      <pc:sldChg chg="add">
        <pc:chgData name="HEIDY MUÑOZ SALINAS" userId="S::gestion.calidad@consorciopc.com::679d0cc1-20d6-4592-989b-a056a082cb6a" providerId="AD" clId="Web-{7296851E-3CB8-E8E9-A30D-A09C7AAFCBF4}" dt="2025-04-14T15:58:00.866" v="48"/>
        <pc:sldMkLst>
          <pc:docMk/>
          <pc:sldMk cId="0" sldId="1572"/>
        </pc:sldMkLst>
      </pc:sldChg>
      <pc:sldChg chg="add">
        <pc:chgData name="HEIDY MUÑOZ SALINAS" userId="S::gestion.calidad@consorciopc.com::679d0cc1-20d6-4592-989b-a056a082cb6a" providerId="AD" clId="Web-{7296851E-3CB8-E8E9-A30D-A09C7AAFCBF4}" dt="2025-04-14T15:58:00.991" v="53"/>
        <pc:sldMkLst>
          <pc:docMk/>
          <pc:sldMk cId="0" sldId="1573"/>
        </pc:sldMkLst>
      </pc:sldChg>
      <pc:sldChg chg="add">
        <pc:chgData name="HEIDY MUÑOZ SALINAS" userId="S::gestion.calidad@consorciopc.com::679d0cc1-20d6-4592-989b-a056a082cb6a" providerId="AD" clId="Web-{7296851E-3CB8-E8E9-A30D-A09C7AAFCBF4}" dt="2025-04-14T15:58:00.882" v="49"/>
        <pc:sldMkLst>
          <pc:docMk/>
          <pc:sldMk cId="0" sldId="1578"/>
        </pc:sldMkLst>
      </pc:sldChg>
      <pc:sldChg chg="add">
        <pc:chgData name="HEIDY MUÑOZ SALINAS" userId="S::gestion.calidad@consorciopc.com::679d0cc1-20d6-4592-989b-a056a082cb6a" providerId="AD" clId="Web-{7296851E-3CB8-E8E9-A30D-A09C7AAFCBF4}" dt="2025-04-14T15:58:01.023" v="54"/>
        <pc:sldMkLst>
          <pc:docMk/>
          <pc:sldMk cId="0" sldId="1579"/>
        </pc:sldMkLst>
      </pc:sldChg>
      <pc:sldChg chg="add">
        <pc:chgData name="HEIDY MUÑOZ SALINAS" userId="S::gestion.calidad@consorciopc.com::679d0cc1-20d6-4592-989b-a056a082cb6a" providerId="AD" clId="Web-{7296851E-3CB8-E8E9-A30D-A09C7AAFCBF4}" dt="2025-04-14T15:58:00.570" v="39"/>
        <pc:sldMkLst>
          <pc:docMk/>
          <pc:sldMk cId="0" sldId="1614"/>
        </pc:sldMkLst>
      </pc:sldChg>
      <pc:sldChg chg="add">
        <pc:chgData name="HEIDY MUÑOZ SALINAS" userId="S::gestion.calidad@consorciopc.com::679d0cc1-20d6-4592-989b-a056a082cb6a" providerId="AD" clId="Web-{7296851E-3CB8-E8E9-A30D-A09C7AAFCBF4}" dt="2025-04-14T15:58:00.648" v="41"/>
        <pc:sldMkLst>
          <pc:docMk/>
          <pc:sldMk cId="0" sldId="1616"/>
        </pc:sldMkLst>
      </pc:sldChg>
      <pc:sldChg chg="add">
        <pc:chgData name="HEIDY MUÑOZ SALINAS" userId="S::gestion.calidad@consorciopc.com::679d0cc1-20d6-4592-989b-a056a082cb6a" providerId="AD" clId="Web-{7296851E-3CB8-E8E9-A30D-A09C7AAFCBF4}" dt="2025-04-14T15:58:00.679" v="42"/>
        <pc:sldMkLst>
          <pc:docMk/>
          <pc:sldMk cId="0" sldId="1617"/>
        </pc:sldMkLst>
      </pc:sldChg>
      <pc:sldChg chg="add">
        <pc:chgData name="HEIDY MUÑOZ SALINAS" userId="S::gestion.calidad@consorciopc.com::679d0cc1-20d6-4592-989b-a056a082cb6a" providerId="AD" clId="Web-{7296851E-3CB8-E8E9-A30D-A09C7AAFCBF4}" dt="2025-04-14T15:58:00.710" v="43"/>
        <pc:sldMkLst>
          <pc:docMk/>
          <pc:sldMk cId="0" sldId="1618"/>
        </pc:sldMkLst>
      </pc:sldChg>
      <pc:sldChg chg="add">
        <pc:chgData name="HEIDY MUÑOZ SALINAS" userId="S::gestion.calidad@consorciopc.com::679d0cc1-20d6-4592-989b-a056a082cb6a" providerId="AD" clId="Web-{7296851E-3CB8-E8E9-A30D-A09C7AAFCBF4}" dt="2025-04-14T15:58:00.742" v="44"/>
        <pc:sldMkLst>
          <pc:docMk/>
          <pc:sldMk cId="0" sldId="1619"/>
        </pc:sldMkLst>
      </pc:sldChg>
      <pc:sldChg chg="add">
        <pc:chgData name="HEIDY MUÑOZ SALINAS" userId="S::gestion.calidad@consorciopc.com::679d0cc1-20d6-4592-989b-a056a082cb6a" providerId="AD" clId="Web-{7296851E-3CB8-E8E9-A30D-A09C7AAFCBF4}" dt="2025-04-14T15:58:00.070" v="25"/>
        <pc:sldMkLst>
          <pc:docMk/>
          <pc:sldMk cId="0" sldId="1635"/>
        </pc:sldMkLst>
      </pc:sldChg>
      <pc:sldChg chg="add">
        <pc:chgData name="HEIDY MUÑOZ SALINAS" userId="S::gestion.calidad@consorciopc.com::679d0cc1-20d6-4592-989b-a056a082cb6a" providerId="AD" clId="Web-{7296851E-3CB8-E8E9-A30D-A09C7AAFCBF4}" dt="2025-04-14T15:57:59.960" v="19"/>
        <pc:sldMkLst>
          <pc:docMk/>
          <pc:sldMk cId="0" sldId="1636"/>
        </pc:sldMkLst>
      </pc:sldChg>
      <pc:sldChg chg="add">
        <pc:chgData name="HEIDY MUÑOZ SALINAS" userId="S::gestion.calidad@consorciopc.com::679d0cc1-20d6-4592-989b-a056a082cb6a" providerId="AD" clId="Web-{7296851E-3CB8-E8E9-A30D-A09C7AAFCBF4}" dt="2025-04-14T15:58:00.101" v="27"/>
        <pc:sldMkLst>
          <pc:docMk/>
          <pc:sldMk cId="3828802350" sldId="1637"/>
        </pc:sldMkLst>
      </pc:sldChg>
      <pc:sldChg chg="add">
        <pc:chgData name="HEIDY MUÑOZ SALINAS" userId="S::gestion.calidad@consorciopc.com::679d0cc1-20d6-4592-989b-a056a082cb6a" providerId="AD" clId="Web-{7296851E-3CB8-E8E9-A30D-A09C7AAFCBF4}" dt="2025-04-14T15:58:02.554" v="92"/>
        <pc:sldMkLst>
          <pc:docMk/>
          <pc:sldMk cId="0" sldId="1662"/>
        </pc:sldMkLst>
      </pc:sldChg>
      <pc:sldChg chg="add">
        <pc:chgData name="HEIDY MUÑOZ SALINAS" userId="S::gestion.calidad@consorciopc.com::679d0cc1-20d6-4592-989b-a056a082cb6a" providerId="AD" clId="Web-{7296851E-3CB8-E8E9-A30D-A09C7AAFCBF4}" dt="2025-04-14T15:58:02.601" v="93"/>
        <pc:sldMkLst>
          <pc:docMk/>
          <pc:sldMk cId="0" sldId="1663"/>
        </pc:sldMkLst>
      </pc:sldChg>
      <pc:sldChg chg="add">
        <pc:chgData name="HEIDY MUÑOZ SALINAS" userId="S::gestion.calidad@consorciopc.com::679d0cc1-20d6-4592-989b-a056a082cb6a" providerId="AD" clId="Web-{7296851E-3CB8-E8E9-A30D-A09C7AAFCBF4}" dt="2025-04-14T15:58:02.648" v="94"/>
        <pc:sldMkLst>
          <pc:docMk/>
          <pc:sldMk cId="0" sldId="1664"/>
        </pc:sldMkLst>
      </pc:sldChg>
      <pc:sldChg chg="add">
        <pc:chgData name="HEIDY MUÑOZ SALINAS" userId="S::gestion.calidad@consorciopc.com::679d0cc1-20d6-4592-989b-a056a082cb6a" providerId="AD" clId="Web-{7296851E-3CB8-E8E9-A30D-A09C7AAFCBF4}" dt="2025-04-14T15:58:02.867" v="96"/>
        <pc:sldMkLst>
          <pc:docMk/>
          <pc:sldMk cId="0" sldId="1665"/>
        </pc:sldMkLst>
      </pc:sldChg>
      <pc:sldChg chg="add">
        <pc:chgData name="HEIDY MUÑOZ SALINAS" userId="S::gestion.calidad@consorciopc.com::679d0cc1-20d6-4592-989b-a056a082cb6a" providerId="AD" clId="Web-{7296851E-3CB8-E8E9-A30D-A09C7AAFCBF4}" dt="2025-04-14T15:58:00.054" v="24"/>
        <pc:sldMkLst>
          <pc:docMk/>
          <pc:sldMk cId="3514632084" sldId="1666"/>
        </pc:sldMkLst>
      </pc:sldChg>
      <pc:sldChg chg="add">
        <pc:chgData name="HEIDY MUÑOZ SALINAS" userId="S::gestion.calidad@consorciopc.com::679d0cc1-20d6-4592-989b-a056a082cb6a" providerId="AD" clId="Web-{7296851E-3CB8-E8E9-A30D-A09C7AAFCBF4}" dt="2025-04-14T15:58:03.101" v="102"/>
        <pc:sldMkLst>
          <pc:docMk/>
          <pc:sldMk cId="0" sldId="1707"/>
        </pc:sldMkLst>
      </pc:sldChg>
      <pc:sldChg chg="add">
        <pc:chgData name="HEIDY MUÑOZ SALINAS" userId="S::gestion.calidad@consorciopc.com::679d0cc1-20d6-4592-989b-a056a082cb6a" providerId="AD" clId="Web-{7296851E-3CB8-E8E9-A30D-A09C7AAFCBF4}" dt="2025-04-14T15:58:03.257" v="104"/>
        <pc:sldMkLst>
          <pc:docMk/>
          <pc:sldMk cId="0" sldId="1708"/>
        </pc:sldMkLst>
      </pc:sldChg>
      <pc:sldChg chg="add">
        <pc:chgData name="HEIDY MUÑOZ SALINAS" userId="S::gestion.calidad@consorciopc.com::679d0cc1-20d6-4592-989b-a056a082cb6a" providerId="AD" clId="Web-{7296851E-3CB8-E8E9-A30D-A09C7AAFCBF4}" dt="2025-04-14T15:58:03.382" v="106"/>
        <pc:sldMkLst>
          <pc:docMk/>
          <pc:sldMk cId="0" sldId="1709"/>
        </pc:sldMkLst>
      </pc:sldChg>
      <pc:sldChg chg="add">
        <pc:chgData name="HEIDY MUÑOZ SALINAS" userId="S::gestion.calidad@consorciopc.com::679d0cc1-20d6-4592-989b-a056a082cb6a" providerId="AD" clId="Web-{7296851E-3CB8-E8E9-A30D-A09C7AAFCBF4}" dt="2025-04-14T15:58:03.507" v="108"/>
        <pc:sldMkLst>
          <pc:docMk/>
          <pc:sldMk cId="0" sldId="1710"/>
        </pc:sldMkLst>
      </pc:sldChg>
      <pc:sldChg chg="add">
        <pc:chgData name="HEIDY MUÑOZ SALINAS" userId="S::gestion.calidad@consorciopc.com::679d0cc1-20d6-4592-989b-a056a082cb6a" providerId="AD" clId="Web-{7296851E-3CB8-E8E9-A30D-A09C7AAFCBF4}" dt="2025-04-14T15:58:03.648" v="110"/>
        <pc:sldMkLst>
          <pc:docMk/>
          <pc:sldMk cId="0" sldId="1711"/>
        </pc:sldMkLst>
      </pc:sldChg>
      <pc:sldChg chg="add">
        <pc:chgData name="HEIDY MUÑOZ SALINAS" userId="S::gestion.calidad@consorciopc.com::679d0cc1-20d6-4592-989b-a056a082cb6a" providerId="AD" clId="Web-{7296851E-3CB8-E8E9-A30D-A09C7AAFCBF4}" dt="2025-04-14T15:57:59.976" v="20"/>
        <pc:sldMkLst>
          <pc:docMk/>
          <pc:sldMk cId="3664068657" sldId="1743"/>
        </pc:sldMkLst>
      </pc:sldChg>
      <pc:sldChg chg="add">
        <pc:chgData name="HEIDY MUÑOZ SALINAS" userId="S::gestion.calidad@consorciopc.com::679d0cc1-20d6-4592-989b-a056a082cb6a" providerId="AD" clId="Web-{7296851E-3CB8-E8E9-A30D-A09C7AAFCBF4}" dt="2025-04-14T15:57:59.991" v="21"/>
        <pc:sldMkLst>
          <pc:docMk/>
          <pc:sldMk cId="3737552795" sldId="1745"/>
        </pc:sldMkLst>
      </pc:sldChg>
      <pc:sldChg chg="add">
        <pc:chgData name="HEIDY MUÑOZ SALINAS" userId="S::gestion.calidad@consorciopc.com::679d0cc1-20d6-4592-989b-a056a082cb6a" providerId="AD" clId="Web-{7296851E-3CB8-E8E9-A30D-A09C7AAFCBF4}" dt="2025-04-14T15:57:59.804" v="12"/>
        <pc:sldMkLst>
          <pc:docMk/>
          <pc:sldMk cId="0" sldId="1747"/>
        </pc:sldMkLst>
      </pc:sldChg>
      <pc:sldChg chg="add">
        <pc:chgData name="HEIDY MUÑOZ SALINAS" userId="S::gestion.calidad@consorciopc.com::679d0cc1-20d6-4592-989b-a056a082cb6a" providerId="AD" clId="Web-{7296851E-3CB8-E8E9-A30D-A09C7AAFCBF4}" dt="2025-04-14T15:58:00.538" v="38"/>
        <pc:sldMkLst>
          <pc:docMk/>
          <pc:sldMk cId="2693219365" sldId="1748"/>
        </pc:sldMkLst>
      </pc:sldChg>
      <pc:sldChg chg="add">
        <pc:chgData name="HEIDY MUÑOZ SALINAS" userId="S::gestion.calidad@consorciopc.com::679d0cc1-20d6-4592-989b-a056a082cb6a" providerId="AD" clId="Web-{7296851E-3CB8-E8E9-A30D-A09C7AAFCBF4}" dt="2025-04-14T15:58:00.773" v="45"/>
        <pc:sldMkLst>
          <pc:docMk/>
          <pc:sldMk cId="0" sldId="1749"/>
        </pc:sldMkLst>
      </pc:sldChg>
      <pc:sldChg chg="add">
        <pc:chgData name="HEIDY MUÑOZ SALINAS" userId="S::gestion.calidad@consorciopc.com::679d0cc1-20d6-4592-989b-a056a082cb6a" providerId="AD" clId="Web-{7296851E-3CB8-E8E9-A30D-A09C7AAFCBF4}" dt="2025-04-14T15:58:00.804" v="46"/>
        <pc:sldMkLst>
          <pc:docMk/>
          <pc:sldMk cId="0" sldId="1750"/>
        </pc:sldMkLst>
      </pc:sldChg>
      <pc:sldChg chg="add">
        <pc:chgData name="HEIDY MUÑOZ SALINAS" userId="S::gestion.calidad@consorciopc.com::679d0cc1-20d6-4592-989b-a056a082cb6a" providerId="AD" clId="Web-{7296851E-3CB8-E8E9-A30D-A09C7AAFCBF4}" dt="2025-04-14T15:58:00.820" v="47"/>
        <pc:sldMkLst>
          <pc:docMk/>
          <pc:sldMk cId="0" sldId="1751"/>
        </pc:sldMkLst>
      </pc:sldChg>
      <pc:sldChg chg="add">
        <pc:chgData name="HEIDY MUÑOZ SALINAS" userId="S::gestion.calidad@consorciopc.com::679d0cc1-20d6-4592-989b-a056a082cb6a" providerId="AD" clId="Web-{7296851E-3CB8-E8E9-A30D-A09C7AAFCBF4}" dt="2025-04-14T15:58:00.913" v="50"/>
        <pc:sldMkLst>
          <pc:docMk/>
          <pc:sldMk cId="0" sldId="1752"/>
        </pc:sldMkLst>
      </pc:sldChg>
      <pc:sldChg chg="add">
        <pc:chgData name="HEIDY MUÑOZ SALINAS" userId="S::gestion.calidad@consorciopc.com::679d0cc1-20d6-4592-989b-a056a082cb6a" providerId="AD" clId="Web-{7296851E-3CB8-E8E9-A30D-A09C7AAFCBF4}" dt="2025-04-14T15:58:00.929" v="51"/>
        <pc:sldMkLst>
          <pc:docMk/>
          <pc:sldMk cId="0" sldId="1753"/>
        </pc:sldMkLst>
      </pc:sldChg>
      <pc:sldChg chg="add">
        <pc:chgData name="HEIDY MUÑOZ SALINAS" userId="S::gestion.calidad@consorciopc.com::679d0cc1-20d6-4592-989b-a056a082cb6a" providerId="AD" clId="Web-{7296851E-3CB8-E8E9-A30D-A09C7AAFCBF4}" dt="2025-04-14T15:58:00.976" v="52"/>
        <pc:sldMkLst>
          <pc:docMk/>
          <pc:sldMk cId="0" sldId="1754"/>
        </pc:sldMkLst>
      </pc:sldChg>
      <pc:sldChg chg="add">
        <pc:chgData name="HEIDY MUÑOZ SALINAS" userId="S::gestion.calidad@consorciopc.com::679d0cc1-20d6-4592-989b-a056a082cb6a" providerId="AD" clId="Web-{7296851E-3CB8-E8E9-A30D-A09C7AAFCBF4}" dt="2025-04-14T15:58:01.054" v="55"/>
        <pc:sldMkLst>
          <pc:docMk/>
          <pc:sldMk cId="0" sldId="1755"/>
        </pc:sldMkLst>
      </pc:sldChg>
      <pc:sldChg chg="add">
        <pc:chgData name="HEIDY MUÑOZ SALINAS" userId="S::gestion.calidad@consorciopc.com::679d0cc1-20d6-4592-989b-a056a082cb6a" providerId="AD" clId="Web-{7296851E-3CB8-E8E9-A30D-A09C7AAFCBF4}" dt="2025-04-14T15:58:01.085" v="56"/>
        <pc:sldMkLst>
          <pc:docMk/>
          <pc:sldMk cId="0" sldId="1756"/>
        </pc:sldMkLst>
      </pc:sldChg>
      <pc:sldChg chg="add">
        <pc:chgData name="HEIDY MUÑOZ SALINAS" userId="S::gestion.calidad@consorciopc.com::679d0cc1-20d6-4592-989b-a056a082cb6a" providerId="AD" clId="Web-{7296851E-3CB8-E8E9-A30D-A09C7AAFCBF4}" dt="2025-04-14T15:58:03.023" v="101"/>
        <pc:sldMkLst>
          <pc:docMk/>
          <pc:sldMk cId="2158348272" sldId="1767"/>
        </pc:sldMkLst>
      </pc:sldChg>
      <pc:sldChg chg="add">
        <pc:chgData name="HEIDY MUÑOZ SALINAS" userId="S::gestion.calidad@consorciopc.com::679d0cc1-20d6-4592-989b-a056a082cb6a" providerId="AD" clId="Web-{7296851E-3CB8-E8E9-A30D-A09C7AAFCBF4}" dt="2025-04-14T15:58:02.257" v="86"/>
        <pc:sldMkLst>
          <pc:docMk/>
          <pc:sldMk cId="0" sldId="1787"/>
        </pc:sldMkLst>
      </pc:sldChg>
      <pc:sldChg chg="add">
        <pc:chgData name="HEIDY MUÑOZ SALINAS" userId="S::gestion.calidad@consorciopc.com::679d0cc1-20d6-4592-989b-a056a082cb6a" providerId="AD" clId="Web-{7296851E-3CB8-E8E9-A30D-A09C7AAFCBF4}" dt="2025-04-14T15:58:02.304" v="87"/>
        <pc:sldMkLst>
          <pc:docMk/>
          <pc:sldMk cId="0" sldId="1788"/>
        </pc:sldMkLst>
      </pc:sldChg>
      <pc:sldChg chg="add">
        <pc:chgData name="HEIDY MUÑOZ SALINAS" userId="S::gestion.calidad@consorciopc.com::679d0cc1-20d6-4592-989b-a056a082cb6a" providerId="AD" clId="Web-{7296851E-3CB8-E8E9-A30D-A09C7AAFCBF4}" dt="2025-04-14T15:58:02.413" v="89"/>
        <pc:sldMkLst>
          <pc:docMk/>
          <pc:sldMk cId="0" sldId="1789"/>
        </pc:sldMkLst>
      </pc:sldChg>
      <pc:sldChg chg="add">
        <pc:chgData name="HEIDY MUÑOZ SALINAS" userId="S::gestion.calidad@consorciopc.com::679d0cc1-20d6-4592-989b-a056a082cb6a" providerId="AD" clId="Web-{7296851E-3CB8-E8E9-A30D-A09C7AAFCBF4}" dt="2025-04-14T15:58:02.538" v="91"/>
        <pc:sldMkLst>
          <pc:docMk/>
          <pc:sldMk cId="0" sldId="1790"/>
        </pc:sldMkLst>
      </pc:sldChg>
      <pc:sldChg chg="add">
        <pc:chgData name="HEIDY MUÑOZ SALINAS" userId="S::gestion.calidad@consorciopc.com::679d0cc1-20d6-4592-989b-a056a082cb6a" providerId="AD" clId="Web-{7296851E-3CB8-E8E9-A30D-A09C7AAFCBF4}" dt="2025-04-14T15:58:01.804" v="77"/>
        <pc:sldMkLst>
          <pc:docMk/>
          <pc:sldMk cId="0" sldId="1804"/>
        </pc:sldMkLst>
      </pc:sldChg>
      <pc:sldChg chg="add">
        <pc:chgData name="HEIDY MUÑOZ SALINAS" userId="S::gestion.calidad@consorciopc.com::679d0cc1-20d6-4592-989b-a056a082cb6a" providerId="AD" clId="Web-{7296851E-3CB8-E8E9-A30D-A09C7AAFCBF4}" dt="2025-04-14T15:58:01.866" v="78"/>
        <pc:sldMkLst>
          <pc:docMk/>
          <pc:sldMk cId="0" sldId="1805"/>
        </pc:sldMkLst>
      </pc:sldChg>
      <pc:sldChg chg="add">
        <pc:chgData name="HEIDY MUÑOZ SALINAS" userId="S::gestion.calidad@consorciopc.com::679d0cc1-20d6-4592-989b-a056a082cb6a" providerId="AD" clId="Web-{7296851E-3CB8-E8E9-A30D-A09C7AAFCBF4}" dt="2025-04-14T15:58:01.960" v="80"/>
        <pc:sldMkLst>
          <pc:docMk/>
          <pc:sldMk cId="0" sldId="1806"/>
        </pc:sldMkLst>
      </pc:sldChg>
      <pc:sldChg chg="add">
        <pc:chgData name="HEIDY MUÑOZ SALINAS" userId="S::gestion.calidad@consorciopc.com::679d0cc1-20d6-4592-989b-a056a082cb6a" providerId="AD" clId="Web-{7296851E-3CB8-E8E9-A30D-A09C7AAFCBF4}" dt="2025-04-14T15:58:02.007" v="81"/>
        <pc:sldMkLst>
          <pc:docMk/>
          <pc:sldMk cId="0" sldId="1807"/>
        </pc:sldMkLst>
      </pc:sldChg>
      <pc:sldChg chg="add">
        <pc:chgData name="HEIDY MUÑOZ SALINAS" userId="S::gestion.calidad@consorciopc.com::679d0cc1-20d6-4592-989b-a056a082cb6a" providerId="AD" clId="Web-{7296851E-3CB8-E8E9-A30D-A09C7AAFCBF4}" dt="2025-04-14T15:58:02.101" v="83"/>
        <pc:sldMkLst>
          <pc:docMk/>
          <pc:sldMk cId="0" sldId="1808"/>
        </pc:sldMkLst>
      </pc:sldChg>
      <pc:sldChg chg="add">
        <pc:chgData name="HEIDY MUÑOZ SALINAS" userId="S::gestion.calidad@consorciopc.com::679d0cc1-20d6-4592-989b-a056a082cb6a" providerId="AD" clId="Web-{7296851E-3CB8-E8E9-A30D-A09C7AAFCBF4}" dt="2025-04-14T15:58:02.148" v="84"/>
        <pc:sldMkLst>
          <pc:docMk/>
          <pc:sldMk cId="0" sldId="1809"/>
        </pc:sldMkLst>
      </pc:sldChg>
      <pc:sldChg chg="add">
        <pc:chgData name="HEIDY MUÑOZ SALINAS" userId="S::gestion.calidad@consorciopc.com::679d0cc1-20d6-4592-989b-a056a082cb6a" providerId="AD" clId="Web-{7296851E-3CB8-E8E9-A30D-A09C7AAFCBF4}" dt="2025-04-14T15:58:02.945" v="98"/>
        <pc:sldMkLst>
          <pc:docMk/>
          <pc:sldMk cId="0" sldId="1810"/>
        </pc:sldMkLst>
      </pc:sldChg>
      <pc:sldChg chg="add">
        <pc:chgData name="HEIDY MUÑOZ SALINAS" userId="S::gestion.calidad@consorciopc.com::679d0cc1-20d6-4592-989b-a056a082cb6a" providerId="AD" clId="Web-{7296851E-3CB8-E8E9-A30D-A09C7AAFCBF4}" dt="2025-04-14T15:58:00.413" v="35"/>
        <pc:sldMkLst>
          <pc:docMk/>
          <pc:sldMk cId="813698267" sldId="1837"/>
        </pc:sldMkLst>
      </pc:sldChg>
      <pc:sldChg chg="add">
        <pc:chgData name="HEIDY MUÑOZ SALINAS" userId="S::gestion.calidad@consorciopc.com::679d0cc1-20d6-4592-989b-a056a082cb6a" providerId="AD" clId="Web-{7296851E-3CB8-E8E9-A30D-A09C7AAFCBF4}" dt="2025-04-14T15:58:01.116" v="57"/>
        <pc:sldMkLst>
          <pc:docMk/>
          <pc:sldMk cId="0" sldId="1849"/>
        </pc:sldMkLst>
      </pc:sldChg>
      <pc:sldChg chg="add">
        <pc:chgData name="HEIDY MUÑOZ SALINAS" userId="S::gestion.calidad@consorciopc.com::679d0cc1-20d6-4592-989b-a056a082cb6a" providerId="AD" clId="Web-{7296851E-3CB8-E8E9-A30D-A09C7AAFCBF4}" dt="2025-04-14T15:58:01.132" v="58"/>
        <pc:sldMkLst>
          <pc:docMk/>
          <pc:sldMk cId="0" sldId="1850"/>
        </pc:sldMkLst>
      </pc:sldChg>
      <pc:sldChg chg="add">
        <pc:chgData name="HEIDY MUÑOZ SALINAS" userId="S::gestion.calidad@consorciopc.com::679d0cc1-20d6-4592-989b-a056a082cb6a" providerId="AD" clId="Web-{7296851E-3CB8-E8E9-A30D-A09C7AAFCBF4}" dt="2025-04-14T15:58:01.148" v="59"/>
        <pc:sldMkLst>
          <pc:docMk/>
          <pc:sldMk cId="0" sldId="1851"/>
        </pc:sldMkLst>
      </pc:sldChg>
      <pc:sldChg chg="add">
        <pc:chgData name="HEIDY MUÑOZ SALINAS" userId="S::gestion.calidad@consorciopc.com::679d0cc1-20d6-4592-989b-a056a082cb6a" providerId="AD" clId="Web-{7296851E-3CB8-E8E9-A30D-A09C7AAFCBF4}" dt="2025-04-14T15:58:01.179" v="60"/>
        <pc:sldMkLst>
          <pc:docMk/>
          <pc:sldMk cId="0" sldId="1852"/>
        </pc:sldMkLst>
      </pc:sldChg>
      <pc:sldChg chg="add">
        <pc:chgData name="HEIDY MUÑOZ SALINAS" userId="S::gestion.calidad@consorciopc.com::679d0cc1-20d6-4592-989b-a056a082cb6a" providerId="AD" clId="Web-{7296851E-3CB8-E8E9-A30D-A09C7AAFCBF4}" dt="2025-04-14T15:58:01.210" v="61"/>
        <pc:sldMkLst>
          <pc:docMk/>
          <pc:sldMk cId="0" sldId="1853"/>
        </pc:sldMkLst>
      </pc:sldChg>
      <pc:sldChg chg="add">
        <pc:chgData name="HEIDY MUÑOZ SALINAS" userId="S::gestion.calidad@consorciopc.com::679d0cc1-20d6-4592-989b-a056a082cb6a" providerId="AD" clId="Web-{7296851E-3CB8-E8E9-A30D-A09C7AAFCBF4}" dt="2025-04-14T15:58:01.241" v="62"/>
        <pc:sldMkLst>
          <pc:docMk/>
          <pc:sldMk cId="0" sldId="1854"/>
        </pc:sldMkLst>
      </pc:sldChg>
      <pc:sldChg chg="add">
        <pc:chgData name="HEIDY MUÑOZ SALINAS" userId="S::gestion.calidad@consorciopc.com::679d0cc1-20d6-4592-989b-a056a082cb6a" providerId="AD" clId="Web-{7296851E-3CB8-E8E9-A30D-A09C7AAFCBF4}" dt="2025-04-14T15:57:24.584" v="9"/>
        <pc:sldMkLst>
          <pc:docMk/>
          <pc:sldMk cId="4022171205" sldId="1856"/>
        </pc:sldMkLst>
      </pc:sldChg>
      <pc:sldChg chg="add">
        <pc:chgData name="HEIDY MUÑOZ SALINAS" userId="S::gestion.calidad@consorciopc.com::679d0cc1-20d6-4592-989b-a056a082cb6a" providerId="AD" clId="Web-{7296851E-3CB8-E8E9-A30D-A09C7AAFCBF4}" dt="2025-04-14T15:57:24.615" v="10"/>
        <pc:sldMkLst>
          <pc:docMk/>
          <pc:sldMk cId="1051738445" sldId="1857"/>
        </pc:sldMkLst>
      </pc:sldChg>
      <pc:sldChg chg="add">
        <pc:chgData name="HEIDY MUÑOZ SALINAS" userId="S::gestion.calidad@consorciopc.com::679d0cc1-20d6-4592-989b-a056a082cb6a" providerId="AD" clId="Web-{7296851E-3CB8-E8E9-A30D-A09C7AAFCBF4}" dt="2025-04-14T15:57:24.381" v="4"/>
        <pc:sldMkLst>
          <pc:docMk/>
          <pc:sldMk cId="3976706697" sldId="1860"/>
        </pc:sldMkLst>
      </pc:sldChg>
      <pc:sldChg chg="add">
        <pc:chgData name="HEIDY MUÑOZ SALINAS" userId="S::gestion.calidad@consorciopc.com::679d0cc1-20d6-4592-989b-a056a082cb6a" providerId="AD" clId="Web-{7296851E-3CB8-E8E9-A30D-A09C7AAFCBF4}" dt="2025-04-14T15:57:24.521" v="8"/>
        <pc:sldMkLst>
          <pc:docMk/>
          <pc:sldMk cId="2709522188" sldId="1862"/>
        </pc:sldMkLst>
      </pc:sldChg>
      <pc:sldChg chg="add">
        <pc:chgData name="HEIDY MUÑOZ SALINAS" userId="S::gestion.calidad@consorciopc.com::679d0cc1-20d6-4592-989b-a056a082cb6a" providerId="AD" clId="Web-{7296851E-3CB8-E8E9-A30D-A09C7AAFCBF4}" dt="2025-04-14T15:57:24.490" v="7"/>
        <pc:sldMkLst>
          <pc:docMk/>
          <pc:sldMk cId="1296641471" sldId="1863"/>
        </pc:sldMkLst>
      </pc:sldChg>
      <pc:sldChg chg="add">
        <pc:chgData name="HEIDY MUÑOZ SALINAS" userId="S::gestion.calidad@consorciopc.com::679d0cc1-20d6-4592-989b-a056a082cb6a" providerId="AD" clId="Web-{7296851E-3CB8-E8E9-A30D-A09C7AAFCBF4}" dt="2025-04-14T15:57:24.302" v="2"/>
        <pc:sldMkLst>
          <pc:docMk/>
          <pc:sldMk cId="1577985284" sldId="1865"/>
        </pc:sldMkLst>
      </pc:sldChg>
      <pc:sldChg chg="add">
        <pc:chgData name="HEIDY MUÑOZ SALINAS" userId="S::gestion.calidad@consorciopc.com::679d0cc1-20d6-4592-989b-a056a082cb6a" providerId="AD" clId="Web-{7296851E-3CB8-E8E9-A30D-A09C7AAFCBF4}" dt="2025-04-14T15:57:24.287" v="1"/>
        <pc:sldMkLst>
          <pc:docMk/>
          <pc:sldMk cId="371052512" sldId="1866"/>
        </pc:sldMkLst>
      </pc:sldChg>
      <pc:sldChg chg="add">
        <pc:chgData name="HEIDY MUÑOZ SALINAS" userId="S::gestion.calidad@consorciopc.com::679d0cc1-20d6-4592-989b-a056a082cb6a" providerId="AD" clId="Web-{7296851E-3CB8-E8E9-A30D-A09C7AAFCBF4}" dt="2025-04-14T15:57:24.349" v="3"/>
        <pc:sldMkLst>
          <pc:docMk/>
          <pc:sldMk cId="2096961225" sldId="1867"/>
        </pc:sldMkLst>
      </pc:sldChg>
      <pc:sldChg chg="add">
        <pc:chgData name="HEIDY MUÑOZ SALINAS" userId="S::gestion.calidad@consorciopc.com::679d0cc1-20d6-4592-989b-a056a082cb6a" providerId="AD" clId="Web-{7296851E-3CB8-E8E9-A30D-A09C7AAFCBF4}" dt="2025-04-14T15:58:01.273" v="63"/>
        <pc:sldMkLst>
          <pc:docMk/>
          <pc:sldMk cId="0" sldId="1877"/>
        </pc:sldMkLst>
      </pc:sldChg>
      <pc:sldChg chg="add">
        <pc:chgData name="HEIDY MUÑOZ SALINAS" userId="S::gestion.calidad@consorciopc.com::679d0cc1-20d6-4592-989b-a056a082cb6a" providerId="AD" clId="Web-{7296851E-3CB8-E8E9-A30D-A09C7AAFCBF4}" dt="2025-04-14T15:58:01.320" v="64"/>
        <pc:sldMkLst>
          <pc:docMk/>
          <pc:sldMk cId="0" sldId="1878"/>
        </pc:sldMkLst>
      </pc:sldChg>
      <pc:sldChg chg="add">
        <pc:chgData name="HEIDY MUÑOZ SALINAS" userId="S::gestion.calidad@consorciopc.com::679d0cc1-20d6-4592-989b-a056a082cb6a" providerId="AD" clId="Web-{7296851E-3CB8-E8E9-A30D-A09C7AAFCBF4}" dt="2025-04-14T15:58:00.288" v="32"/>
        <pc:sldMkLst>
          <pc:docMk/>
          <pc:sldMk cId="3158060965" sldId="1908"/>
        </pc:sldMkLst>
      </pc:sldChg>
      <pc:sldChg chg="add">
        <pc:chgData name="HEIDY MUÑOZ SALINAS" userId="S::gestion.calidad@consorciopc.com::679d0cc1-20d6-4592-989b-a056a082cb6a" providerId="AD" clId="Web-{7296851E-3CB8-E8E9-A30D-A09C7AAFCBF4}" dt="2025-04-14T15:58:00.491" v="37"/>
        <pc:sldMkLst>
          <pc:docMk/>
          <pc:sldMk cId="3543565175" sldId="1911"/>
        </pc:sldMkLst>
      </pc:sldChg>
      <pc:sldChg chg="add">
        <pc:chgData name="HEIDY MUÑOZ SALINAS" userId="S::gestion.calidad@consorciopc.com::679d0cc1-20d6-4592-989b-a056a082cb6a" providerId="AD" clId="Web-{7296851E-3CB8-E8E9-A30D-A09C7AAFCBF4}" dt="2025-04-14T15:58:01.742" v="76"/>
        <pc:sldMkLst>
          <pc:docMk/>
          <pc:sldMk cId="2350468144" sldId="1925"/>
        </pc:sldMkLst>
      </pc:sldChg>
      <pc:sldChg chg="add">
        <pc:chgData name="HEIDY MUÑOZ SALINAS" userId="S::gestion.calidad@consorciopc.com::679d0cc1-20d6-4592-989b-a056a082cb6a" providerId="AD" clId="Web-{7296851E-3CB8-E8E9-A30D-A09C7AAFCBF4}" dt="2025-04-14T15:58:00.195" v="29"/>
        <pc:sldMkLst>
          <pc:docMk/>
          <pc:sldMk cId="879173852" sldId="1940"/>
        </pc:sldMkLst>
      </pc:sldChg>
      <pc:sldChg chg="add">
        <pc:chgData name="HEIDY MUÑOZ SALINAS" userId="S::gestion.calidad@consorciopc.com::679d0cc1-20d6-4592-989b-a056a082cb6a" providerId="AD" clId="Web-{7296851E-3CB8-E8E9-A30D-A09C7AAFCBF4}" dt="2025-04-14T15:58:00.241" v="31"/>
        <pc:sldMkLst>
          <pc:docMk/>
          <pc:sldMk cId="4082131971" sldId="1941"/>
        </pc:sldMkLst>
      </pc:sldChg>
      <pc:sldChg chg="add">
        <pc:chgData name="HEIDY MUÑOZ SALINAS" userId="S::gestion.calidad@consorciopc.com::679d0cc1-20d6-4592-989b-a056a082cb6a" providerId="AD" clId="Web-{7296851E-3CB8-E8E9-A30D-A09C7AAFCBF4}" dt="2025-04-14T15:58:00.320" v="33"/>
        <pc:sldMkLst>
          <pc:docMk/>
          <pc:sldMk cId="494497493" sldId="1942"/>
        </pc:sldMkLst>
      </pc:sldChg>
      <pc:sldChg chg="add">
        <pc:chgData name="HEIDY MUÑOZ SALINAS" userId="S::gestion.calidad@consorciopc.com::679d0cc1-20d6-4592-989b-a056a082cb6a" providerId="AD" clId="Web-{7296851E-3CB8-E8E9-A30D-A09C7AAFCBF4}" dt="2025-04-14T15:58:00.351" v="34"/>
        <pc:sldMkLst>
          <pc:docMk/>
          <pc:sldMk cId="2800692327" sldId="1943"/>
        </pc:sldMkLst>
      </pc:sldChg>
      <pc:sldChg chg="add">
        <pc:chgData name="HEIDY MUÑOZ SALINAS" userId="S::gestion.calidad@consorciopc.com::679d0cc1-20d6-4592-989b-a056a082cb6a" providerId="AD" clId="Web-{7296851E-3CB8-E8E9-A30D-A09C7AAFCBF4}" dt="2025-04-14T15:58:01.710" v="75"/>
        <pc:sldMkLst>
          <pc:docMk/>
          <pc:sldMk cId="2966235125" sldId="1944"/>
        </pc:sldMkLst>
      </pc:sldChg>
      <pc:sldChg chg="add">
        <pc:chgData name="HEIDY MUÑOZ SALINAS" userId="S::gestion.calidad@consorciopc.com::679d0cc1-20d6-4592-989b-a056a082cb6a" providerId="AD" clId="Web-{7296851E-3CB8-E8E9-A30D-A09C7AAFCBF4}" dt="2025-04-14T15:58:02.882" v="97"/>
        <pc:sldMkLst>
          <pc:docMk/>
          <pc:sldMk cId="471505444" sldId="1945"/>
        </pc:sldMkLst>
      </pc:sldChg>
      <pc:sldChg chg="add">
        <pc:chgData name="HEIDY MUÑOZ SALINAS" userId="S::gestion.calidad@consorciopc.com::679d0cc1-20d6-4592-989b-a056a082cb6a" providerId="AD" clId="Web-{7296851E-3CB8-E8E9-A30D-A09C7AAFCBF4}" dt="2025-04-14T15:59:15.229" v="130"/>
        <pc:sldMkLst>
          <pc:docMk/>
          <pc:sldMk cId="1002464839" sldId="1953"/>
        </pc:sldMkLst>
      </pc:sldChg>
      <pc:sldChg chg="add">
        <pc:chgData name="HEIDY MUÑOZ SALINAS" userId="S::gestion.calidad@consorciopc.com::679d0cc1-20d6-4592-989b-a056a082cb6a" providerId="AD" clId="Web-{7296851E-3CB8-E8E9-A30D-A09C7AAFCBF4}" dt="2025-04-14T15:59:15.244" v="131"/>
        <pc:sldMkLst>
          <pc:docMk/>
          <pc:sldMk cId="4232102832" sldId="1954"/>
        </pc:sldMkLst>
      </pc:sldChg>
      <pc:sldChg chg="add">
        <pc:chgData name="HEIDY MUÑOZ SALINAS" userId="S::gestion.calidad@consorciopc.com::679d0cc1-20d6-4592-989b-a056a082cb6a" providerId="AD" clId="Web-{7296851E-3CB8-E8E9-A30D-A09C7AAFCBF4}" dt="2025-04-14T15:59:15.369" v="139"/>
        <pc:sldMkLst>
          <pc:docMk/>
          <pc:sldMk cId="1297616885" sldId="1955"/>
        </pc:sldMkLst>
      </pc:sldChg>
      <pc:sldChg chg="add">
        <pc:chgData name="HEIDY MUÑOZ SALINAS" userId="S::gestion.calidad@consorciopc.com::679d0cc1-20d6-4592-989b-a056a082cb6a" providerId="AD" clId="Web-{7296851E-3CB8-E8E9-A30D-A09C7AAFCBF4}" dt="2025-04-14T15:59:15.401" v="141"/>
        <pc:sldMkLst>
          <pc:docMk/>
          <pc:sldMk cId="1706897975" sldId="1956"/>
        </pc:sldMkLst>
      </pc:sldChg>
      <pc:sldChg chg="add">
        <pc:chgData name="HEIDY MUÑOZ SALINAS" userId="S::gestion.calidad@consorciopc.com::679d0cc1-20d6-4592-989b-a056a082cb6a" providerId="AD" clId="Web-{7296851E-3CB8-E8E9-A30D-A09C7AAFCBF4}" dt="2025-04-14T15:59:15.416" v="142"/>
        <pc:sldMkLst>
          <pc:docMk/>
          <pc:sldMk cId="243812551" sldId="1957"/>
        </pc:sldMkLst>
      </pc:sldChg>
      <pc:sldChg chg="add">
        <pc:chgData name="HEIDY MUÑOZ SALINAS" userId="S::gestion.calidad@consorciopc.com::679d0cc1-20d6-4592-989b-a056a082cb6a" providerId="AD" clId="Web-{7296851E-3CB8-E8E9-A30D-A09C7AAFCBF4}" dt="2025-04-14T15:59:15.447" v="143"/>
        <pc:sldMkLst>
          <pc:docMk/>
          <pc:sldMk cId="3140809554" sldId="1958"/>
        </pc:sldMkLst>
      </pc:sldChg>
      <pc:sldChg chg="add">
        <pc:chgData name="HEIDY MUÑOZ SALINAS" userId="S::gestion.calidad@consorciopc.com::679d0cc1-20d6-4592-989b-a056a082cb6a" providerId="AD" clId="Web-{7296851E-3CB8-E8E9-A30D-A09C7AAFCBF4}" dt="2025-04-14T15:59:15.447" v="144"/>
        <pc:sldMkLst>
          <pc:docMk/>
          <pc:sldMk cId="1327288812" sldId="1959"/>
        </pc:sldMkLst>
      </pc:sldChg>
      <pc:sldChg chg="add">
        <pc:chgData name="HEIDY MUÑOZ SALINAS" userId="S::gestion.calidad@consorciopc.com::679d0cc1-20d6-4592-989b-a056a082cb6a" providerId="AD" clId="Web-{7296851E-3CB8-E8E9-A30D-A09C7AAFCBF4}" dt="2025-04-14T15:59:15.541" v="150"/>
        <pc:sldMkLst>
          <pc:docMk/>
          <pc:sldMk cId="2940629679" sldId="1960"/>
        </pc:sldMkLst>
      </pc:sldChg>
      <pc:sldChg chg="add">
        <pc:chgData name="HEIDY MUÑOZ SALINAS" userId="S::gestion.calidad@consorciopc.com::679d0cc1-20d6-4592-989b-a056a082cb6a" providerId="AD" clId="Web-{7296851E-3CB8-E8E9-A30D-A09C7AAFCBF4}" dt="2025-04-14T15:59:15.666" v="159"/>
        <pc:sldMkLst>
          <pc:docMk/>
          <pc:sldMk cId="199608561" sldId="1964"/>
        </pc:sldMkLst>
      </pc:sldChg>
      <pc:sldChg chg="add">
        <pc:chgData name="HEIDY MUÑOZ SALINAS" userId="S::gestion.calidad@consorciopc.com::679d0cc1-20d6-4592-989b-a056a082cb6a" providerId="AD" clId="Web-{7296851E-3CB8-E8E9-A30D-A09C7AAFCBF4}" dt="2025-04-14T15:59:15.791" v="167"/>
        <pc:sldMkLst>
          <pc:docMk/>
          <pc:sldMk cId="507535752" sldId="1965"/>
        </pc:sldMkLst>
      </pc:sldChg>
      <pc:sldChg chg="add">
        <pc:chgData name="HEIDY MUÑOZ SALINAS" userId="S::gestion.calidad@consorciopc.com::679d0cc1-20d6-4592-989b-a056a082cb6a" providerId="AD" clId="Web-{7296851E-3CB8-E8E9-A30D-A09C7AAFCBF4}" dt="2025-04-14T15:58:01.351" v="65"/>
        <pc:sldMkLst>
          <pc:docMk/>
          <pc:sldMk cId="0" sldId="1967"/>
        </pc:sldMkLst>
      </pc:sldChg>
      <pc:sldChg chg="add">
        <pc:chgData name="HEIDY MUÑOZ SALINAS" userId="S::gestion.calidad@consorciopc.com::679d0cc1-20d6-4592-989b-a056a082cb6a" providerId="AD" clId="Web-{7296851E-3CB8-E8E9-A30D-A09C7AAFCBF4}" dt="2025-04-14T15:58:02.835" v="95"/>
        <pc:sldMkLst>
          <pc:docMk/>
          <pc:sldMk cId="373910799" sldId="1974"/>
        </pc:sldMkLst>
      </pc:sldChg>
      <pc:sldChg chg="add">
        <pc:chgData name="HEIDY MUÑOZ SALINAS" userId="S::gestion.calidad@consorciopc.com::679d0cc1-20d6-4592-989b-a056a082cb6a" providerId="AD" clId="Web-{7296851E-3CB8-E8E9-A30D-A09C7AAFCBF4}" dt="2025-04-14T15:59:15.807" v="168"/>
        <pc:sldMkLst>
          <pc:docMk/>
          <pc:sldMk cId="509689875" sldId="2036"/>
        </pc:sldMkLst>
      </pc:sldChg>
      <pc:sldChg chg="add">
        <pc:chgData name="HEIDY MUÑOZ SALINAS" userId="S::gestion.calidad@consorciopc.com::679d0cc1-20d6-4592-989b-a056a082cb6a" providerId="AD" clId="Web-{7296851E-3CB8-E8E9-A30D-A09C7AAFCBF4}" dt="2025-04-14T15:59:15.682" v="160"/>
        <pc:sldMkLst>
          <pc:docMk/>
          <pc:sldMk cId="3281415008" sldId="2041"/>
        </pc:sldMkLst>
      </pc:sldChg>
      <pc:sldChg chg="add">
        <pc:chgData name="HEIDY MUÑOZ SALINAS" userId="S::gestion.calidad@consorciopc.com::679d0cc1-20d6-4592-989b-a056a082cb6a" providerId="AD" clId="Web-{7296851E-3CB8-E8E9-A30D-A09C7AAFCBF4}" dt="2025-04-14T15:58:01.491" v="69"/>
        <pc:sldMkLst>
          <pc:docMk/>
          <pc:sldMk cId="0" sldId="2060"/>
        </pc:sldMkLst>
      </pc:sldChg>
      <pc:sldChg chg="add">
        <pc:chgData name="HEIDY MUÑOZ SALINAS" userId="S::gestion.calidad@consorciopc.com::679d0cc1-20d6-4592-989b-a056a082cb6a" providerId="AD" clId="Web-{7296851E-3CB8-E8E9-A30D-A09C7AAFCBF4}" dt="2025-04-14T15:58:01.460" v="68"/>
        <pc:sldMkLst>
          <pc:docMk/>
          <pc:sldMk cId="0" sldId="2076"/>
        </pc:sldMkLst>
      </pc:sldChg>
      <pc:sldChg chg="add">
        <pc:chgData name="HEIDY MUÑOZ SALINAS" userId="S::gestion.calidad@consorciopc.com::679d0cc1-20d6-4592-989b-a056a082cb6a" providerId="AD" clId="Web-{7296851E-3CB8-E8E9-A30D-A09C7AAFCBF4}" dt="2025-04-14T15:57:59.913" v="17"/>
        <pc:sldMkLst>
          <pc:docMk/>
          <pc:sldMk cId="1015559659" sldId="2077"/>
        </pc:sldMkLst>
      </pc:sldChg>
      <pc:sldChg chg="add">
        <pc:chgData name="HEIDY MUÑOZ SALINAS" userId="S::gestion.calidad@consorciopc.com::679d0cc1-20d6-4592-989b-a056a082cb6a" providerId="AD" clId="Web-{7296851E-3CB8-E8E9-A30D-A09C7AAFCBF4}" dt="2025-04-14T15:57:59.929" v="18"/>
        <pc:sldMkLst>
          <pc:docMk/>
          <pc:sldMk cId="1772086327" sldId="2078"/>
        </pc:sldMkLst>
      </pc:sldChg>
      <pc:sldChg chg="add">
        <pc:chgData name="HEIDY MUÑOZ SALINAS" userId="S::gestion.calidad@consorciopc.com::679d0cc1-20d6-4592-989b-a056a082cb6a" providerId="AD" clId="Web-{7296851E-3CB8-E8E9-A30D-A09C7AAFCBF4}" dt="2025-04-14T15:58:02.960" v="99"/>
        <pc:sldMkLst>
          <pc:docMk/>
          <pc:sldMk cId="274852433" sldId="2081"/>
        </pc:sldMkLst>
      </pc:sldChg>
      <pc:sldChg chg="add">
        <pc:chgData name="HEIDY MUÑOZ SALINAS" userId="S::gestion.calidad@consorciopc.com::679d0cc1-20d6-4592-989b-a056a082cb6a" providerId="AD" clId="Web-{7296851E-3CB8-E8E9-A30D-A09C7AAFCBF4}" dt="2025-04-14T15:57:59.820" v="13"/>
        <pc:sldMkLst>
          <pc:docMk/>
          <pc:sldMk cId="1869709757" sldId="2082"/>
        </pc:sldMkLst>
      </pc:sldChg>
      <pc:sldChg chg="add">
        <pc:chgData name="HEIDY MUÑOZ SALINAS" userId="S::gestion.calidad@consorciopc.com::679d0cc1-20d6-4592-989b-a056a082cb6a" providerId="AD" clId="Web-{7296851E-3CB8-E8E9-A30D-A09C7AAFCBF4}" dt="2025-04-14T15:57:59.851" v="14"/>
        <pc:sldMkLst>
          <pc:docMk/>
          <pc:sldMk cId="3662938017" sldId="2083"/>
        </pc:sldMkLst>
      </pc:sldChg>
      <pc:sldChg chg="add">
        <pc:chgData name="HEIDY MUÑOZ SALINAS" userId="S::gestion.calidad@consorciopc.com::679d0cc1-20d6-4592-989b-a056a082cb6a" providerId="AD" clId="Web-{7296851E-3CB8-E8E9-A30D-A09C7AAFCBF4}" dt="2025-04-14T15:57:59.866" v="15"/>
        <pc:sldMkLst>
          <pc:docMk/>
          <pc:sldMk cId="2838826555" sldId="2084"/>
        </pc:sldMkLst>
      </pc:sldChg>
      <pc:sldChg chg="add">
        <pc:chgData name="HEIDY MUÑOZ SALINAS" userId="S::gestion.calidad@consorciopc.com::679d0cc1-20d6-4592-989b-a056a082cb6a" providerId="AD" clId="Web-{7296851E-3CB8-E8E9-A30D-A09C7AAFCBF4}" dt="2025-04-14T15:59:15.697" v="161"/>
        <pc:sldMkLst>
          <pc:docMk/>
          <pc:sldMk cId="3857526696" sldId="2087"/>
        </pc:sldMkLst>
      </pc:sldChg>
      <pc:sldChg chg="add">
        <pc:chgData name="HEIDY MUÑOZ SALINAS" userId="S::gestion.calidad@consorciopc.com::679d0cc1-20d6-4592-989b-a056a082cb6a" providerId="AD" clId="Web-{7296851E-3CB8-E8E9-A30D-A09C7AAFCBF4}" dt="2025-04-14T15:59:15.822" v="169"/>
        <pc:sldMkLst>
          <pc:docMk/>
          <pc:sldMk cId="3345490822" sldId="2088"/>
        </pc:sldMkLst>
      </pc:sldChg>
      <pc:sldChg chg="add">
        <pc:chgData name="HEIDY MUÑOZ SALINAS" userId="S::gestion.calidad@consorciopc.com::679d0cc1-20d6-4592-989b-a056a082cb6a" providerId="AD" clId="Web-{7296851E-3CB8-E8E9-A30D-A09C7AAFCBF4}" dt="2025-04-14T15:59:15.276" v="133"/>
        <pc:sldMkLst>
          <pc:docMk/>
          <pc:sldMk cId="2187716060" sldId="2092"/>
        </pc:sldMkLst>
      </pc:sldChg>
      <pc:sldChg chg="add">
        <pc:chgData name="HEIDY MUÑOZ SALINAS" userId="S::gestion.calidad@consorciopc.com::679d0cc1-20d6-4592-989b-a056a082cb6a" providerId="AD" clId="Web-{7296851E-3CB8-E8E9-A30D-A09C7AAFCBF4}" dt="2025-04-14T15:59:15.463" v="145"/>
        <pc:sldMkLst>
          <pc:docMk/>
          <pc:sldMk cId="3199702249" sldId="2093"/>
        </pc:sldMkLst>
      </pc:sldChg>
      <pc:sldChg chg="add">
        <pc:chgData name="HEIDY MUÑOZ SALINAS" userId="S::gestion.calidad@consorciopc.com::679d0cc1-20d6-4592-989b-a056a082cb6a" providerId="AD" clId="Web-{7296851E-3CB8-E8E9-A30D-A09C7AAFCBF4}" dt="2025-04-14T15:58:00.085" v="26"/>
        <pc:sldMkLst>
          <pc:docMk/>
          <pc:sldMk cId="2733692670" sldId="2114"/>
        </pc:sldMkLst>
      </pc:sldChg>
      <pc:sldChg chg="add">
        <pc:chgData name="HEIDY MUÑOZ SALINAS" userId="S::gestion.calidad@consorciopc.com::679d0cc1-20d6-4592-989b-a056a082cb6a" providerId="AD" clId="Web-{7296851E-3CB8-E8E9-A30D-A09C7AAFCBF4}" dt="2025-04-14T15:58:01.382" v="66"/>
        <pc:sldMkLst>
          <pc:docMk/>
          <pc:sldMk cId="0" sldId="2115"/>
        </pc:sldMkLst>
      </pc:sldChg>
      <pc:sldChg chg="add">
        <pc:chgData name="HEIDY MUÑOZ SALINAS" userId="S::gestion.calidad@consorciopc.com::679d0cc1-20d6-4592-989b-a056a082cb6a" providerId="AD" clId="Web-{7296851E-3CB8-E8E9-A30D-A09C7AAFCBF4}" dt="2025-04-14T15:58:01.429" v="67"/>
        <pc:sldMkLst>
          <pc:docMk/>
          <pc:sldMk cId="0" sldId="2116"/>
        </pc:sldMkLst>
      </pc:sldChg>
      <pc:sldChg chg="add">
        <pc:chgData name="HEIDY MUÑOZ SALINAS" userId="S::gestion.calidad@consorciopc.com::679d0cc1-20d6-4592-989b-a056a082cb6a" providerId="AD" clId="Web-{7296851E-3CB8-E8E9-A30D-A09C7AAFCBF4}" dt="2025-04-14T15:58:02.054" v="82"/>
        <pc:sldMkLst>
          <pc:docMk/>
          <pc:sldMk cId="4248585617" sldId="2117"/>
        </pc:sldMkLst>
      </pc:sldChg>
      <pc:sldChg chg="add">
        <pc:chgData name="HEIDY MUÑOZ SALINAS" userId="S::gestion.calidad@consorciopc.com::679d0cc1-20d6-4592-989b-a056a082cb6a" providerId="AD" clId="Web-{7296851E-3CB8-E8E9-A30D-A09C7AAFCBF4}" dt="2025-04-14T15:58:02.195" v="85"/>
        <pc:sldMkLst>
          <pc:docMk/>
          <pc:sldMk cId="1567656363" sldId="2119"/>
        </pc:sldMkLst>
      </pc:sldChg>
      <pc:sldChg chg="add">
        <pc:chgData name="HEIDY MUÑOZ SALINAS" userId="S::gestion.calidad@consorciopc.com::679d0cc1-20d6-4592-989b-a056a082cb6a" providerId="AD" clId="Web-{7296851E-3CB8-E8E9-A30D-A09C7AAFCBF4}" dt="2025-04-14T15:58:02.366" v="88"/>
        <pc:sldMkLst>
          <pc:docMk/>
          <pc:sldMk cId="884010885" sldId="2120"/>
        </pc:sldMkLst>
      </pc:sldChg>
      <pc:sldChg chg="add">
        <pc:chgData name="HEIDY MUÑOZ SALINAS" userId="S::gestion.calidad@consorciopc.com::679d0cc1-20d6-4592-989b-a056a082cb6a" providerId="AD" clId="Web-{7296851E-3CB8-E8E9-A30D-A09C7AAFCBF4}" dt="2025-04-14T15:59:15.041" v="119"/>
        <pc:sldMkLst>
          <pc:docMk/>
          <pc:sldMk cId="1603181923" sldId="2121"/>
        </pc:sldMkLst>
      </pc:sldChg>
      <pc:sldChg chg="add">
        <pc:chgData name="HEIDY MUÑOZ SALINAS" userId="S::gestion.calidad@consorciopc.com::679d0cc1-20d6-4592-989b-a056a082cb6a" providerId="AD" clId="Web-{7296851E-3CB8-E8E9-A30D-A09C7AAFCBF4}" dt="2025-04-14T15:58:00.038" v="23"/>
        <pc:sldMkLst>
          <pc:docMk/>
          <pc:sldMk cId="2188326478" sldId="2125"/>
        </pc:sldMkLst>
      </pc:sldChg>
      <pc:sldChg chg="add">
        <pc:chgData name="HEIDY MUÑOZ SALINAS" userId="S::gestion.calidad@consorciopc.com::679d0cc1-20d6-4592-989b-a056a082cb6a" providerId="AD" clId="Web-{7296851E-3CB8-E8E9-A30D-A09C7AAFCBF4}" dt="2025-04-14T15:58:01.898" v="79"/>
        <pc:sldMkLst>
          <pc:docMk/>
          <pc:sldMk cId="404182516" sldId="2126"/>
        </pc:sldMkLst>
      </pc:sldChg>
      <pc:sldChg chg="add">
        <pc:chgData name="HEIDY MUÑOZ SALINAS" userId="S::gestion.calidad@consorciopc.com::679d0cc1-20d6-4592-989b-a056a082cb6a" providerId="AD" clId="Web-{7296851E-3CB8-E8E9-A30D-A09C7AAFCBF4}" dt="2025-04-14T15:58:02.476" v="90"/>
        <pc:sldMkLst>
          <pc:docMk/>
          <pc:sldMk cId="1379353316" sldId="2127"/>
        </pc:sldMkLst>
      </pc:sldChg>
      <pc:sldChg chg="add">
        <pc:chgData name="HEIDY MUÑOZ SALINAS" userId="S::gestion.calidad@consorciopc.com::679d0cc1-20d6-4592-989b-a056a082cb6a" providerId="AD" clId="Web-{7296851E-3CB8-E8E9-A30D-A09C7AAFCBF4}" dt="2025-04-14T15:58:02.976" v="100"/>
        <pc:sldMkLst>
          <pc:docMk/>
          <pc:sldMk cId="3776440964" sldId="2128"/>
        </pc:sldMkLst>
      </pc:sldChg>
      <pc:sldChg chg="add">
        <pc:chgData name="HEIDY MUÑOZ SALINAS" userId="S::gestion.calidad@consorciopc.com::679d0cc1-20d6-4592-989b-a056a082cb6a" providerId="AD" clId="Web-{7296851E-3CB8-E8E9-A30D-A09C7AAFCBF4}" dt="2025-04-14T15:58:03.163" v="103"/>
        <pc:sldMkLst>
          <pc:docMk/>
          <pc:sldMk cId="2120918345" sldId="2129"/>
        </pc:sldMkLst>
      </pc:sldChg>
      <pc:sldChg chg="add">
        <pc:chgData name="HEIDY MUÑOZ SALINAS" userId="S::gestion.calidad@consorciopc.com::679d0cc1-20d6-4592-989b-a056a082cb6a" providerId="AD" clId="Web-{7296851E-3CB8-E8E9-A30D-A09C7AAFCBF4}" dt="2025-04-14T15:58:03.570" v="109"/>
        <pc:sldMkLst>
          <pc:docMk/>
          <pc:sldMk cId="2618045331" sldId="2131"/>
        </pc:sldMkLst>
      </pc:sldChg>
      <pc:sldChg chg="add">
        <pc:chgData name="HEIDY MUÑOZ SALINAS" userId="S::gestion.calidad@consorciopc.com::679d0cc1-20d6-4592-989b-a056a082cb6a" providerId="AD" clId="Web-{7296851E-3CB8-E8E9-A30D-A09C7AAFCBF4}" dt="2025-04-14T15:58:03.710" v="111"/>
        <pc:sldMkLst>
          <pc:docMk/>
          <pc:sldMk cId="1021000562" sldId="2132"/>
        </pc:sldMkLst>
      </pc:sldChg>
      <pc:sldChg chg="add">
        <pc:chgData name="HEIDY MUÑOZ SALINAS" userId="S::gestion.calidad@consorciopc.com::679d0cc1-20d6-4592-989b-a056a082cb6a" providerId="AD" clId="Web-{7296851E-3CB8-E8E9-A30D-A09C7AAFCBF4}" dt="2025-04-14T15:59:15.072" v="121"/>
        <pc:sldMkLst>
          <pc:docMk/>
          <pc:sldMk cId="71842801" sldId="2133"/>
        </pc:sldMkLst>
      </pc:sldChg>
      <pc:sldChg chg="add">
        <pc:chgData name="HEIDY MUÑOZ SALINAS" userId="S::gestion.calidad@consorciopc.com::679d0cc1-20d6-4592-989b-a056a082cb6a" providerId="AD" clId="Web-{7296851E-3CB8-E8E9-A30D-A09C7AAFCBF4}" dt="2025-04-14T15:59:15.619" v="156"/>
        <pc:sldMkLst>
          <pc:docMk/>
          <pc:sldMk cId="1225805108" sldId="2134"/>
        </pc:sldMkLst>
      </pc:sldChg>
      <pc:sldChg chg="add">
        <pc:chgData name="HEIDY MUÑOZ SALINAS" userId="S::gestion.calidad@consorciopc.com::679d0cc1-20d6-4592-989b-a056a082cb6a" providerId="AD" clId="Web-{7296851E-3CB8-E8E9-A30D-A09C7AAFCBF4}" dt="2025-04-14T15:59:15.713" v="162"/>
        <pc:sldMkLst>
          <pc:docMk/>
          <pc:sldMk cId="787708289" sldId="2135"/>
        </pc:sldMkLst>
      </pc:sldChg>
      <pc:sldChg chg="add">
        <pc:chgData name="HEIDY MUÑOZ SALINAS" userId="S::gestion.calidad@consorciopc.com::679d0cc1-20d6-4592-989b-a056a082cb6a" providerId="AD" clId="Web-{7296851E-3CB8-E8E9-A30D-A09C7AAFCBF4}" dt="2025-04-14T15:58:00.460" v="36"/>
        <pc:sldMkLst>
          <pc:docMk/>
          <pc:sldMk cId="3239632157" sldId="2142"/>
        </pc:sldMkLst>
      </pc:sldChg>
      <pc:sldChg chg="add">
        <pc:chgData name="HEIDY MUÑOZ SALINAS" userId="S::gestion.calidad@consorciopc.com::679d0cc1-20d6-4592-989b-a056a082cb6a" providerId="AD" clId="Web-{7296851E-3CB8-E8E9-A30D-A09C7AAFCBF4}" dt="2025-04-14T15:58:03.304" v="105"/>
        <pc:sldMkLst>
          <pc:docMk/>
          <pc:sldMk cId="2898527739" sldId="2143"/>
        </pc:sldMkLst>
      </pc:sldChg>
      <pc:sldChg chg="add">
        <pc:chgData name="HEIDY MUÑOZ SALINAS" userId="S::gestion.calidad@consorciopc.com::679d0cc1-20d6-4592-989b-a056a082cb6a" providerId="AD" clId="Web-{7296851E-3CB8-E8E9-A30D-A09C7AAFCBF4}" dt="2025-04-14T15:58:03.429" v="107"/>
        <pc:sldMkLst>
          <pc:docMk/>
          <pc:sldMk cId="2992967399" sldId="2144"/>
        </pc:sldMkLst>
      </pc:sldChg>
      <pc:sldChg chg="add">
        <pc:chgData name="HEIDY MUÑOZ SALINAS" userId="S::gestion.calidad@consorciopc.com::679d0cc1-20d6-4592-989b-a056a082cb6a" providerId="AD" clId="Web-{7296851E-3CB8-E8E9-A30D-A09C7AAFCBF4}" dt="2025-04-14T15:58:00.163" v="28"/>
        <pc:sldMkLst>
          <pc:docMk/>
          <pc:sldMk cId="1267380848" sldId="2145"/>
        </pc:sldMkLst>
      </pc:sldChg>
      <pc:sldChg chg="add">
        <pc:chgData name="HEIDY MUÑOZ SALINAS" userId="S::gestion.calidad@consorciopc.com::679d0cc1-20d6-4592-989b-a056a082cb6a" providerId="AD" clId="Web-{7296851E-3CB8-E8E9-A30D-A09C7AAFCBF4}" dt="2025-04-14T15:58:00.226" v="30"/>
        <pc:sldMkLst>
          <pc:docMk/>
          <pc:sldMk cId="1301686682" sldId="2151"/>
        </pc:sldMkLst>
      </pc:sldChg>
      <pc:sldChg chg="add">
        <pc:chgData name="HEIDY MUÑOZ SALINAS" userId="S::gestion.calidad@consorciopc.com::679d0cc1-20d6-4592-989b-a056a082cb6a" providerId="AD" clId="Web-{7296851E-3CB8-E8E9-A30D-A09C7AAFCBF4}" dt="2025-04-14T15:58:01.507" v="70"/>
        <pc:sldMkLst>
          <pc:docMk/>
          <pc:sldMk cId="1647045411" sldId="2157"/>
        </pc:sldMkLst>
      </pc:sldChg>
      <pc:sldChg chg="add">
        <pc:chgData name="HEIDY MUÑOZ SALINAS" userId="S::gestion.calidad@consorciopc.com::679d0cc1-20d6-4592-989b-a056a082cb6a" providerId="AD" clId="Web-{7296851E-3CB8-E8E9-A30D-A09C7AAFCBF4}" dt="2025-04-14T15:58:01.554" v="71"/>
        <pc:sldMkLst>
          <pc:docMk/>
          <pc:sldMk cId="2475772204" sldId="2158"/>
        </pc:sldMkLst>
      </pc:sldChg>
      <pc:sldChg chg="add">
        <pc:chgData name="HEIDY MUÑOZ SALINAS" userId="S::gestion.calidad@consorciopc.com::679d0cc1-20d6-4592-989b-a056a082cb6a" providerId="AD" clId="Web-{7296851E-3CB8-E8E9-A30D-A09C7AAFCBF4}" dt="2025-04-14T15:58:01.601" v="72"/>
        <pc:sldMkLst>
          <pc:docMk/>
          <pc:sldMk cId="3308640146" sldId="2159"/>
        </pc:sldMkLst>
      </pc:sldChg>
      <pc:sldChg chg="add">
        <pc:chgData name="HEIDY MUÑOZ SALINAS" userId="S::gestion.calidad@consorciopc.com::679d0cc1-20d6-4592-989b-a056a082cb6a" providerId="AD" clId="Web-{7296851E-3CB8-E8E9-A30D-A09C7AAFCBF4}" dt="2025-04-14T15:58:01.648" v="73"/>
        <pc:sldMkLst>
          <pc:docMk/>
          <pc:sldMk cId="551143218" sldId="2160"/>
        </pc:sldMkLst>
      </pc:sldChg>
      <pc:sldChg chg="add">
        <pc:chgData name="HEIDY MUÑOZ SALINAS" userId="S::gestion.calidad@consorciopc.com::679d0cc1-20d6-4592-989b-a056a082cb6a" providerId="AD" clId="Web-{7296851E-3CB8-E8E9-A30D-A09C7AAFCBF4}" dt="2025-04-14T15:58:01.695" v="74"/>
        <pc:sldMkLst>
          <pc:docMk/>
          <pc:sldMk cId="1380479951" sldId="2161"/>
        </pc:sldMkLst>
      </pc:sldChg>
      <pc:sldChg chg="add">
        <pc:chgData name="HEIDY MUÑOZ SALINAS" userId="S::gestion.calidad@consorciopc.com::679d0cc1-20d6-4592-989b-a056a082cb6a" providerId="AD" clId="Web-{7296851E-3CB8-E8E9-A30D-A09C7AAFCBF4}" dt="2025-04-14T15:59:15.088" v="122"/>
        <pc:sldMkLst>
          <pc:docMk/>
          <pc:sldMk cId="1678001219" sldId="2167"/>
        </pc:sldMkLst>
      </pc:sldChg>
      <pc:sldChg chg="add">
        <pc:chgData name="HEIDY MUÑOZ SALINAS" userId="S::gestion.calidad@consorciopc.com::679d0cc1-20d6-4592-989b-a056a082cb6a" providerId="AD" clId="Web-{7296851E-3CB8-E8E9-A30D-A09C7AAFCBF4}" dt="2025-04-14T15:59:15.838" v="170"/>
        <pc:sldMkLst>
          <pc:docMk/>
          <pc:sldMk cId="389625053" sldId="2250"/>
        </pc:sldMkLst>
      </pc:sldChg>
      <pc:sldChg chg="add">
        <pc:chgData name="HEIDY MUÑOZ SALINAS" userId="S::gestion.calidad@consorciopc.com::679d0cc1-20d6-4592-989b-a056a082cb6a" providerId="AD" clId="Web-{7296851E-3CB8-E8E9-A30D-A09C7AAFCBF4}" dt="2025-04-14T15:59:15.119" v="123"/>
        <pc:sldMkLst>
          <pc:docMk/>
          <pc:sldMk cId="3430083788" sldId="2280"/>
        </pc:sldMkLst>
      </pc:sldChg>
      <pc:sldChg chg="add">
        <pc:chgData name="HEIDY MUÑOZ SALINAS" userId="S::gestion.calidad@consorciopc.com::679d0cc1-20d6-4592-989b-a056a082cb6a" providerId="AD" clId="Web-{7296851E-3CB8-E8E9-A30D-A09C7AAFCBF4}" dt="2025-04-14T15:59:15.729" v="163"/>
        <pc:sldMkLst>
          <pc:docMk/>
          <pc:sldMk cId="3888741236" sldId="2282"/>
        </pc:sldMkLst>
      </pc:sldChg>
      <pc:sldChg chg="add">
        <pc:chgData name="HEIDY MUÑOZ SALINAS" userId="S::gestion.calidad@consorciopc.com::679d0cc1-20d6-4592-989b-a056a082cb6a" providerId="AD" clId="Web-{7296851E-3CB8-E8E9-A30D-A09C7AAFCBF4}" dt="2025-04-14T15:59:15.135" v="124"/>
        <pc:sldMkLst>
          <pc:docMk/>
          <pc:sldMk cId="3207411212" sldId="2310"/>
        </pc:sldMkLst>
      </pc:sldChg>
      <pc:sldChg chg="add">
        <pc:chgData name="HEIDY MUÑOZ SALINAS" userId="S::gestion.calidad@consorciopc.com::679d0cc1-20d6-4592-989b-a056a082cb6a" providerId="AD" clId="Web-{7296851E-3CB8-E8E9-A30D-A09C7AAFCBF4}" dt="2025-04-14T15:59:15.557" v="151"/>
        <pc:sldMkLst>
          <pc:docMk/>
          <pc:sldMk cId="732806485" sldId="2311"/>
        </pc:sldMkLst>
      </pc:sldChg>
      <pc:sldChg chg="add">
        <pc:chgData name="HEIDY MUÑOZ SALINAS" userId="S::gestion.calidad@consorciopc.com::679d0cc1-20d6-4592-989b-a056a082cb6a" providerId="AD" clId="Web-{7296851E-3CB8-E8E9-A30D-A09C7AAFCBF4}" dt="2025-04-14T15:59:15.635" v="157"/>
        <pc:sldMkLst>
          <pc:docMk/>
          <pc:sldMk cId="3549379402" sldId="2312"/>
        </pc:sldMkLst>
      </pc:sldChg>
      <pc:sldChg chg="add">
        <pc:chgData name="HEIDY MUÑOZ SALINAS" userId="S::gestion.calidad@consorciopc.com::679d0cc1-20d6-4592-989b-a056a082cb6a" providerId="AD" clId="Web-{7296851E-3CB8-E8E9-A30D-A09C7AAFCBF4}" dt="2025-04-14T15:59:15.135" v="125"/>
        <pc:sldMkLst>
          <pc:docMk/>
          <pc:sldMk cId="2810961331" sldId="2356"/>
        </pc:sldMkLst>
      </pc:sldChg>
      <pc:sldChg chg="add">
        <pc:chgData name="HEIDY MUÑOZ SALINAS" userId="S::gestion.calidad@consorciopc.com::679d0cc1-20d6-4592-989b-a056a082cb6a" providerId="AD" clId="Web-{7296851E-3CB8-E8E9-A30D-A09C7AAFCBF4}" dt="2025-04-14T15:59:15.479" v="146"/>
        <pc:sldMkLst>
          <pc:docMk/>
          <pc:sldMk cId="881014943" sldId="2357"/>
        </pc:sldMkLst>
      </pc:sldChg>
      <pc:sldChg chg="add">
        <pc:chgData name="HEIDY MUÑOZ SALINAS" userId="S::gestion.calidad@consorciopc.com::679d0cc1-20d6-4592-989b-a056a082cb6a" providerId="AD" clId="Web-{7296851E-3CB8-E8E9-A30D-A09C7AAFCBF4}" dt="2025-04-14T15:59:15.760" v="164"/>
        <pc:sldMkLst>
          <pc:docMk/>
          <pc:sldMk cId="32781658" sldId="2358"/>
        </pc:sldMkLst>
      </pc:sldChg>
      <pc:sldChg chg="add">
        <pc:chgData name="HEIDY MUÑOZ SALINAS" userId="S::gestion.calidad@consorciopc.com::679d0cc1-20d6-4592-989b-a056a082cb6a" providerId="AD" clId="Web-{7296851E-3CB8-E8E9-A30D-A09C7AAFCBF4}" dt="2025-04-14T15:59:15.869" v="173"/>
        <pc:sldMkLst>
          <pc:docMk/>
          <pc:sldMk cId="1649045538" sldId="2359"/>
        </pc:sldMkLst>
      </pc:sldChg>
      <pc:sldChg chg="add">
        <pc:chgData name="HEIDY MUÑOZ SALINAS" userId="S::gestion.calidad@consorciopc.com::679d0cc1-20d6-4592-989b-a056a082cb6a" providerId="AD" clId="Web-{7296851E-3CB8-E8E9-A30D-A09C7AAFCBF4}" dt="2025-04-14T15:59:15.291" v="134"/>
        <pc:sldMkLst>
          <pc:docMk/>
          <pc:sldMk cId="254906948" sldId="2393"/>
        </pc:sldMkLst>
      </pc:sldChg>
      <pc:sldChg chg="add">
        <pc:chgData name="HEIDY MUÑOZ SALINAS" userId="S::gestion.calidad@consorciopc.com::679d0cc1-20d6-4592-989b-a056a082cb6a" providerId="AD" clId="Web-{7296851E-3CB8-E8E9-A30D-A09C7AAFCBF4}" dt="2025-04-14T15:59:15.307" v="135"/>
        <pc:sldMkLst>
          <pc:docMk/>
          <pc:sldMk cId="3396195090" sldId="2394"/>
        </pc:sldMkLst>
      </pc:sldChg>
      <pc:sldChg chg="add">
        <pc:chgData name="HEIDY MUÑOZ SALINAS" userId="S::gestion.calidad@consorciopc.com::679d0cc1-20d6-4592-989b-a056a082cb6a" providerId="AD" clId="Web-{7296851E-3CB8-E8E9-A30D-A09C7AAFCBF4}" dt="2025-04-14T15:59:15.854" v="171"/>
        <pc:sldMkLst>
          <pc:docMk/>
          <pc:sldMk cId="1163964798" sldId="2400"/>
        </pc:sldMkLst>
      </pc:sldChg>
      <pc:sldChg chg="add">
        <pc:chgData name="HEIDY MUÑOZ SALINAS" userId="S::gestion.calidad@consorciopc.com::679d0cc1-20d6-4592-989b-a056a082cb6a" providerId="AD" clId="Web-{7296851E-3CB8-E8E9-A30D-A09C7AAFCBF4}" dt="2025-04-14T15:59:15.026" v="117"/>
        <pc:sldMkLst>
          <pc:docMk/>
          <pc:sldMk cId="2797746392" sldId="2471"/>
        </pc:sldMkLst>
      </pc:sldChg>
      <pc:sldChg chg="add">
        <pc:chgData name="HEIDY MUÑOZ SALINAS" userId="S::gestion.calidad@consorciopc.com::679d0cc1-20d6-4592-989b-a056a082cb6a" providerId="AD" clId="Web-{7296851E-3CB8-E8E9-A30D-A09C7AAFCBF4}" dt="2025-04-14T15:59:15.401" v="140"/>
        <pc:sldMkLst>
          <pc:docMk/>
          <pc:sldMk cId="3543902596" sldId="2472"/>
        </pc:sldMkLst>
      </pc:sldChg>
      <pc:sldChg chg="add">
        <pc:chgData name="HEIDY MUÑOZ SALINAS" userId="S::gestion.calidad@consorciopc.com::679d0cc1-20d6-4592-989b-a056a082cb6a" providerId="AD" clId="Web-{7296851E-3CB8-E8E9-A30D-A09C7AAFCBF4}" dt="2025-04-14T15:59:15.151" v="126"/>
        <pc:sldMkLst>
          <pc:docMk/>
          <pc:sldMk cId="3158229012" sldId="2473"/>
        </pc:sldMkLst>
      </pc:sldChg>
      <pc:sldChg chg="add">
        <pc:chgData name="HEIDY MUÑOZ SALINAS" userId="S::gestion.calidad@consorciopc.com::679d0cc1-20d6-4592-989b-a056a082cb6a" providerId="AD" clId="Web-{7296851E-3CB8-E8E9-A30D-A09C7AAFCBF4}" dt="2025-04-14T15:59:15.494" v="147"/>
        <pc:sldMkLst>
          <pc:docMk/>
          <pc:sldMk cId="893373359" sldId="2474"/>
        </pc:sldMkLst>
      </pc:sldChg>
      <pc:sldChg chg="add">
        <pc:chgData name="HEIDY MUÑOZ SALINAS" userId="S::gestion.calidad@consorciopc.com::679d0cc1-20d6-4592-989b-a056a082cb6a" providerId="AD" clId="Web-{7296851E-3CB8-E8E9-A30D-A09C7AAFCBF4}" dt="2025-04-14T15:59:15.322" v="136"/>
        <pc:sldMkLst>
          <pc:docMk/>
          <pc:sldMk cId="2968512727" sldId="2505"/>
        </pc:sldMkLst>
      </pc:sldChg>
      <pc:sldChg chg="add">
        <pc:chgData name="HEIDY MUÑOZ SALINAS" userId="S::gestion.calidad@consorciopc.com::679d0cc1-20d6-4592-989b-a056a082cb6a" providerId="AD" clId="Web-{7296851E-3CB8-E8E9-A30D-A09C7AAFCBF4}" dt="2025-04-14T15:59:15.572" v="152"/>
        <pc:sldMkLst>
          <pc:docMk/>
          <pc:sldMk cId="4044844742" sldId="2506"/>
        </pc:sldMkLst>
      </pc:sldChg>
      <pc:sldChg chg="add">
        <pc:chgData name="HEIDY MUÑOZ SALINAS" userId="S::gestion.calidad@consorciopc.com::679d0cc1-20d6-4592-989b-a056a082cb6a" providerId="AD" clId="Web-{7296851E-3CB8-E8E9-A30D-A09C7AAFCBF4}" dt="2025-04-14T15:59:15.651" v="158"/>
        <pc:sldMkLst>
          <pc:docMk/>
          <pc:sldMk cId="3052656154" sldId="2507"/>
        </pc:sldMkLst>
      </pc:sldChg>
      <pc:sldChg chg="add">
        <pc:chgData name="HEIDY MUÑOZ SALINAS" userId="S::gestion.calidad@consorciopc.com::679d0cc1-20d6-4592-989b-a056a082cb6a" providerId="AD" clId="Web-{7296851E-3CB8-E8E9-A30D-A09C7AAFCBF4}" dt="2025-04-14T15:59:15.213" v="129"/>
        <pc:sldMkLst>
          <pc:docMk/>
          <pc:sldMk cId="603418000" sldId="2542"/>
        </pc:sldMkLst>
      </pc:sldChg>
      <pc:sldChg chg="add">
        <pc:chgData name="HEIDY MUÑOZ SALINAS" userId="S::gestion.calidad@consorciopc.com::679d0cc1-20d6-4592-989b-a056a082cb6a" providerId="AD" clId="Web-{7296851E-3CB8-E8E9-A30D-A09C7AAFCBF4}" dt="2025-04-14T15:59:15.166" v="127"/>
        <pc:sldMkLst>
          <pc:docMk/>
          <pc:sldMk cId="1796381990" sldId="2558"/>
        </pc:sldMkLst>
      </pc:sldChg>
      <pc:sldChg chg="add">
        <pc:chgData name="HEIDY MUÑOZ SALINAS" userId="S::gestion.calidad@consorciopc.com::679d0cc1-20d6-4592-989b-a056a082cb6a" providerId="AD" clId="Web-{7296851E-3CB8-E8E9-A30D-A09C7AAFCBF4}" dt="2025-04-14T15:59:15.338" v="137"/>
        <pc:sldMkLst>
          <pc:docMk/>
          <pc:sldMk cId="3095045524" sldId="2559"/>
        </pc:sldMkLst>
      </pc:sldChg>
      <pc:sldChg chg="add">
        <pc:chgData name="HEIDY MUÑOZ SALINAS" userId="S::gestion.calidad@consorciopc.com::679d0cc1-20d6-4592-989b-a056a082cb6a" providerId="AD" clId="Web-{7296851E-3CB8-E8E9-A30D-A09C7AAFCBF4}" dt="2025-04-14T15:59:15.885" v="174"/>
        <pc:sldMkLst>
          <pc:docMk/>
          <pc:sldMk cId="3447679296" sldId="2573"/>
        </pc:sldMkLst>
      </pc:sldChg>
      <pc:sldChg chg="add">
        <pc:chgData name="HEIDY MUÑOZ SALINAS" userId="S::gestion.calidad@consorciopc.com::679d0cc1-20d6-4592-989b-a056a082cb6a" providerId="AD" clId="Web-{7296851E-3CB8-E8E9-A30D-A09C7AAFCBF4}" dt="2025-04-14T15:59:15.760" v="165"/>
        <pc:sldMkLst>
          <pc:docMk/>
          <pc:sldMk cId="2924480002" sldId="2576"/>
        </pc:sldMkLst>
      </pc:sldChg>
      <pc:sldChg chg="add">
        <pc:chgData name="HEIDY MUÑOZ SALINAS" userId="S::gestion.calidad@consorciopc.com::679d0cc1-20d6-4592-989b-a056a082cb6a" providerId="AD" clId="Web-{7296851E-3CB8-E8E9-A30D-A09C7AAFCBF4}" dt="2025-04-14T15:59:15.057" v="120"/>
        <pc:sldMkLst>
          <pc:docMk/>
          <pc:sldMk cId="2423547929" sldId="2619"/>
        </pc:sldMkLst>
      </pc:sldChg>
      <pc:sldChg chg="add">
        <pc:chgData name="HEIDY MUÑOZ SALINAS" userId="S::gestion.calidad@consorciopc.com::679d0cc1-20d6-4592-989b-a056a082cb6a" providerId="AD" clId="Web-{7296851E-3CB8-E8E9-A30D-A09C7AAFCBF4}" dt="2025-04-14T15:59:15.260" v="132"/>
        <pc:sldMkLst>
          <pc:docMk/>
          <pc:sldMk cId="1033336180" sldId="2620"/>
        </pc:sldMkLst>
      </pc:sldChg>
      <pc:sldChg chg="add">
        <pc:chgData name="HEIDY MUÑOZ SALINAS" userId="S::gestion.calidad@consorciopc.com::679d0cc1-20d6-4592-989b-a056a082cb6a" providerId="AD" clId="Web-{7296851E-3CB8-E8E9-A30D-A09C7AAFCBF4}" dt="2025-04-14T15:59:15.338" v="138"/>
        <pc:sldMkLst>
          <pc:docMk/>
          <pc:sldMk cId="179592482" sldId="2622"/>
        </pc:sldMkLst>
      </pc:sldChg>
      <pc:sldChg chg="add">
        <pc:chgData name="HEIDY MUÑOZ SALINAS" userId="S::gestion.calidad@consorciopc.com::679d0cc1-20d6-4592-989b-a056a082cb6a" providerId="AD" clId="Web-{7296851E-3CB8-E8E9-A30D-A09C7AAFCBF4}" dt="2025-04-14T15:59:15.510" v="148"/>
        <pc:sldMkLst>
          <pc:docMk/>
          <pc:sldMk cId="1344479892" sldId="2623"/>
        </pc:sldMkLst>
      </pc:sldChg>
      <pc:sldChg chg="add">
        <pc:chgData name="HEIDY MUÑOZ SALINAS" userId="S::gestion.calidad@consorciopc.com::679d0cc1-20d6-4592-989b-a056a082cb6a" providerId="AD" clId="Web-{7296851E-3CB8-E8E9-A30D-A09C7AAFCBF4}" dt="2025-04-14T15:59:15.526" v="149"/>
        <pc:sldMkLst>
          <pc:docMk/>
          <pc:sldMk cId="1368543216" sldId="2624"/>
        </pc:sldMkLst>
      </pc:sldChg>
      <pc:sldChg chg="add">
        <pc:chgData name="HEIDY MUÑOZ SALINAS" userId="S::gestion.calidad@consorciopc.com::679d0cc1-20d6-4592-989b-a056a082cb6a" providerId="AD" clId="Web-{7296851E-3CB8-E8E9-A30D-A09C7AAFCBF4}" dt="2025-04-14T15:59:15.588" v="153"/>
        <pc:sldMkLst>
          <pc:docMk/>
          <pc:sldMk cId="1783728602" sldId="2625"/>
        </pc:sldMkLst>
      </pc:sldChg>
      <pc:sldChg chg="add">
        <pc:chgData name="HEIDY MUÑOZ SALINAS" userId="S::gestion.calidad@consorciopc.com::679d0cc1-20d6-4592-989b-a056a082cb6a" providerId="AD" clId="Web-{7296851E-3CB8-E8E9-A30D-A09C7AAFCBF4}" dt="2025-04-14T15:59:15.604" v="154"/>
        <pc:sldMkLst>
          <pc:docMk/>
          <pc:sldMk cId="2248531689" sldId="2626"/>
        </pc:sldMkLst>
      </pc:sldChg>
      <pc:sldChg chg="add">
        <pc:chgData name="HEIDY MUÑOZ SALINAS" userId="S::gestion.calidad@consorciopc.com::679d0cc1-20d6-4592-989b-a056a082cb6a" providerId="AD" clId="Web-{7296851E-3CB8-E8E9-A30D-A09C7AAFCBF4}" dt="2025-04-14T15:59:15.619" v="155"/>
        <pc:sldMkLst>
          <pc:docMk/>
          <pc:sldMk cId="3038554256" sldId="2627"/>
        </pc:sldMkLst>
      </pc:sldChg>
      <pc:sldChg chg="add">
        <pc:chgData name="HEIDY MUÑOZ SALINAS" userId="S::gestion.calidad@consorciopc.com::679d0cc1-20d6-4592-989b-a056a082cb6a" providerId="AD" clId="Web-{7296851E-3CB8-E8E9-A30D-A09C7AAFCBF4}" dt="2025-04-14T15:59:15.776" v="166"/>
        <pc:sldMkLst>
          <pc:docMk/>
          <pc:sldMk cId="1976054528" sldId="2628"/>
        </pc:sldMkLst>
      </pc:sldChg>
      <pc:sldChg chg="add">
        <pc:chgData name="HEIDY MUÑOZ SALINAS" userId="S::gestion.calidad@consorciopc.com::679d0cc1-20d6-4592-989b-a056a082cb6a" providerId="AD" clId="Web-{7296851E-3CB8-E8E9-A30D-A09C7AAFCBF4}" dt="2025-04-14T15:59:15.869" v="172"/>
        <pc:sldMkLst>
          <pc:docMk/>
          <pc:sldMk cId="4153374202" sldId="2629"/>
        </pc:sldMkLst>
      </pc:sldChg>
    </pc:docChg>
  </pc:docChgLst>
  <pc:docChgLst>
    <pc:chgData name="HEIDY MUÑOZ SALINAS" userId="S::gestion.calidad@consorciopc.com::679d0cc1-20d6-4592-989b-a056a082cb6a" providerId="AD" clId="Web-{E2E20685-F89D-96FC-56CB-4B08756AC77A}"/>
    <pc:docChg chg="addSld delSld">
      <pc:chgData name="HEIDY MUÑOZ SALINAS" userId="S::gestion.calidad@consorciopc.com::679d0cc1-20d6-4592-989b-a056a082cb6a" providerId="AD" clId="Web-{E2E20685-F89D-96FC-56CB-4B08756AC77A}" dt="2025-04-14T16:06:18.827" v="3"/>
      <pc:docMkLst>
        <pc:docMk/>
      </pc:docMkLst>
      <pc:sldChg chg="del">
        <pc:chgData name="HEIDY MUÑOZ SALINAS" userId="S::gestion.calidad@consorciopc.com::679d0cc1-20d6-4592-989b-a056a082cb6a" providerId="AD" clId="Web-{E2E20685-F89D-96FC-56CB-4B08756AC77A}" dt="2025-04-14T16:05:57.201" v="0"/>
        <pc:sldMkLst>
          <pc:docMk/>
          <pc:sldMk cId="1353083231" sldId="295"/>
        </pc:sldMkLst>
      </pc:sldChg>
      <pc:sldChg chg="add del">
        <pc:chgData name="HEIDY MUÑOZ SALINAS" userId="S::gestion.calidad@consorciopc.com::679d0cc1-20d6-4592-989b-a056a082cb6a" providerId="AD" clId="Web-{E2E20685-F89D-96FC-56CB-4B08756AC77A}" dt="2025-04-14T16:06:18.717" v="2"/>
        <pc:sldMkLst>
          <pc:docMk/>
          <pc:sldMk cId="3288939479" sldId="802"/>
        </pc:sldMkLst>
      </pc:sldChg>
      <pc:sldChg chg="add">
        <pc:chgData name="HEIDY MUÑOZ SALINAS" userId="S::gestion.calidad@consorciopc.com::679d0cc1-20d6-4592-989b-a056a082cb6a" providerId="AD" clId="Web-{E2E20685-F89D-96FC-56CB-4B08756AC77A}" dt="2025-04-14T16:06:18.827" v="3"/>
        <pc:sldMkLst>
          <pc:docMk/>
          <pc:sldMk cId="1963223164" sldId="817"/>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5.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6.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7.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8.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9.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10.xlsx"/></Relationships>
</file>

<file path=ppt/charts/_rels/chart1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1\4%20CARTERA\Anexo%204.8%20PlanCartTo202503ASE1.xlsx" TargetMode="Externa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chartUserShapes" Target="../drawings/drawing1.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2\4%20CARTERA\Anexo%204.7%20PlanCartTo202503ASE2.xlsx" TargetMode="External"/><Relationship Id="rId2" Type="http://schemas.microsoft.com/office/2011/relationships/chartColorStyle" Target="colors14.xml"/><Relationship Id="rId1" Type="http://schemas.microsoft.com/office/2011/relationships/chartStyle" Target="style14.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3\4%20CARTERA\Anexo%204.8%20PlanCartTo202503ASE3.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4\4%20CARTERA\Anexo%204.8%20PlanCartTo202503ASE4.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85%20MAR-25\ASE%205\4%20CARTERA\Anexo%204.8%20PlanCartTo202503ASE5.xlsx" TargetMode="External"/></Relationships>
</file>

<file path=ppt/charts/_rels/chart2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1\4%20CARTERA\Anexo%204.8%20PlanCartTo202503ASE1.xlsx" TargetMode="External"/><Relationship Id="rId2" Type="http://schemas.microsoft.com/office/2011/relationships/chartColorStyle" Target="colors17.xml"/><Relationship Id="rId1" Type="http://schemas.microsoft.com/office/2011/relationships/chartStyle" Target="style17.xm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2\4%20CARTERA\Anexo%204.7%20PlanCartTo202503ASE2.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3\4%20CARTERA\Anexo%204.8%20PlanCartTo202503ASE3.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4\4%20CARTERA\Anexo%204.8%20PlanCartTo202503ASE4.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5\4%20CARTERA\Anexo%204.8%20PlanCartTo202503ASE5.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1\4%20CARTERA\Anexo%204.8%20PlanCartTo202503ASE1.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2\4%20CARTERA\Anexo%204.7%20PlanCartTo202503ASE2.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3\4%20CARTERA\Anexo%204.8%20PlanCartTo202503ASE3.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85%20MAR-25\ASE%204\4%20CARTERA\Anexo%204.8%20PlanCartTo202503ASE4.xlsx" TargetMode="Externa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5\4%20CARTERA\Anexo%204.8%20PlanCartTo202503ASE5.xlsx" TargetMode="External"/><Relationship Id="rId2" Type="http://schemas.microsoft.com/office/2011/relationships/chartColorStyle" Target="colors25.xml"/><Relationship Id="rId1" Type="http://schemas.microsoft.com/office/2011/relationships/chartStyle" Target="style25.xm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1\4%20CARTERA\Anexo%204.8%20PlanCartTo202503ASE1.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1\4%20CARTERA\Anexo%204.8%20PlanCartTo202503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2\4%20CARTERA\Anexo%204.7%20PlanCartTo202503ASE2.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2\4%20CARTERA\Anexo%204.7%20PlanCartTo202503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3\4%20CARTERA\Anexo%204.8%20PlanCartTo202503ASE3.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3\4%20CARTERA\Anexo%204.8%20PlanCartTo202503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4\4%20CARTERA\Anexo%204.8%20PlanCartTo202503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4\4%20CARTERA\Anexo%204.8%20PlanCartTo202503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5.xml"/><Relationship Id="rId1" Type="http://schemas.microsoft.com/office/2011/relationships/chartStyle" Target="style35.xm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5\4%20CARTERA\Anexo%204.8%20PlanCartTo202503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5\4%20CARTERA\Anexo%204.8%20PlanCartTo202503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1\4%20CARTERA\Anexo%204.8%20PlanCartTo202503ASE1.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2\4%20CARTERA\Anexo%204.7%20PlanCartTo202503ASE2.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3\4%20CARTERA\Anexo%204.8%20PlanCartTo202503ASE3.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4\4%20CARTERA\Anexo%204.8%20PlanCartTo202503ASE4.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85%20MAR-25\ASE%205\4%20CARTERA\Anexo%204.8%20PlanCartTo202503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4-2025.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5%20final.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5%20final.xlsx" TargetMode="Externa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6.xlsx"/></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DATOS%20SAC%20-MArzo%202025.xlsx"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3.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DATOS%20SAC%20-MArzo%202025.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DATOS%20SAC%20-MArzo%202025.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4.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Multas&amp;PP&amp;SAC%20-Marzo%202025.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5.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49.xml"/><Relationship Id="rId1" Type="http://schemas.microsoft.com/office/2011/relationships/chartStyle" Target="style49.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INTERV\INFORMES%20INTERVENTOR&#205;A\PRESENTACI&#211;N%20JURIDICA%20MENSUAL%20-%20INFORMES\2025\3.%20Marzo\Multas&amp;PP&amp;SAC%20-Marzo%202025.xlsx" TargetMode="Externa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chartUserShapes" Target="../drawings/drawing6.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1.xml"/><Relationship Id="rId1" Type="http://schemas.microsoft.com/office/2011/relationships/chartStyle" Target="style51.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5%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5%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marzo%202025%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rzo%202025%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13.975.152,05</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(2)'!$E$103:$I$103</c:f>
              <c:numCache>
                <c:formatCode>#,##0.00</c:formatCode>
                <c:ptCount val="5"/>
                <c:pt idx="0">
                  <c:v>3026134.1609999998</c:v>
                </c:pt>
                <c:pt idx="1">
                  <c:v>4421848.8199999994</c:v>
                </c:pt>
                <c:pt idx="2">
                  <c:v>2731161.4717085105</c:v>
                </c:pt>
                <c:pt idx="3">
                  <c:v>1864676.0500000003</c:v>
                </c:pt>
                <c:pt idx="4">
                  <c:v>1931331.5459999999</c:v>
                </c:pt>
              </c:numCache>
            </c:numRef>
          </c:val>
          <c:extLst>
            <c:ext xmlns:c16="http://schemas.microsoft.com/office/drawing/2014/chart" uri="{C3380CC4-5D6E-409C-BE32-E72D297353CC}">
              <c16:uniqueId val="{00000000-4EEA-4D30-BC46-9CA86061F32B}"/>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Mar-25'!$A$3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EB4E-45F5-A676-739CBB57CC60}"/>
            </c:ext>
          </c:extLst>
        </c:ser>
        <c:ser>
          <c:idx val="1"/>
          <c:order val="1"/>
          <c:tx>
            <c:strRef>
              <c:f>'Recaudo General a Mar-25'!$A$4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EB4E-45F5-A676-739CBB57CC60}"/>
            </c:ext>
          </c:extLst>
        </c:ser>
        <c:ser>
          <c:idx val="2"/>
          <c:order val="2"/>
          <c:tx>
            <c:strRef>
              <c:f>'Recaudo General a Mar-25'!$A$5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EB4E-45F5-A676-739CBB57CC60}"/>
            </c:ext>
          </c:extLst>
        </c:ser>
        <c:ser>
          <c:idx val="3"/>
          <c:order val="3"/>
          <c:tx>
            <c:strRef>
              <c:f>'Recaudo General a Mar-25'!$A$6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EB4E-45F5-A676-739CBB57CC60}"/>
            </c:ext>
          </c:extLst>
        </c:ser>
        <c:ser>
          <c:idx val="4"/>
          <c:order val="4"/>
          <c:tx>
            <c:strRef>
              <c:f>'Recaudo General a Mar-25'!$A$7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EB4E-45F5-A676-739CBB57CC60}"/>
            </c:ext>
          </c:extLst>
        </c:ser>
        <c:ser>
          <c:idx val="5"/>
          <c:order val="5"/>
          <c:tx>
            <c:strRef>
              <c:f>'Recaudo General a Mar-25'!$A$8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EB4E-45F5-A676-739CBB57CC60}"/>
            </c:ext>
          </c:extLst>
        </c:ser>
        <c:ser>
          <c:idx val="6"/>
          <c:order val="6"/>
          <c:tx>
            <c:strRef>
              <c:f>'Recaudo General a Mar-25'!$A$9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Mar-25'!$B$9:$F$9</c:f>
              <c:numCache>
                <c:formatCode>_("$"* #,##0_);_("$"* \(#,##0\);_("$"* "-"_);_(@_)</c:formatCode>
                <c:ptCount val="5"/>
                <c:pt idx="0">
                  <c:v>294591.197155</c:v>
                </c:pt>
                <c:pt idx="1">
                  <c:v>302460.85446499998</c:v>
                </c:pt>
                <c:pt idx="2">
                  <c:v>215288.81829600001</c:v>
                </c:pt>
                <c:pt idx="3">
                  <c:v>164535.06712299999</c:v>
                </c:pt>
                <c:pt idx="4">
                  <c:v>186010.38052100001</c:v>
                </c:pt>
              </c:numCache>
            </c:numRef>
          </c:val>
          <c:extLst>
            <c:ext xmlns:c16="http://schemas.microsoft.com/office/drawing/2014/chart" uri="{C3380CC4-5D6E-409C-BE32-E72D297353CC}">
              <c16:uniqueId val="{00000006-EB4E-45F5-A676-739CBB57CC60}"/>
            </c:ext>
          </c:extLst>
        </c:ser>
        <c:ser>
          <c:idx val="7"/>
          <c:order val="7"/>
          <c:tx>
            <c:strRef>
              <c:f>'Recaudo General a Mar-25'!$A$10</c:f>
              <c:strCache>
                <c:ptCount val="1"/>
                <c:pt idx="0">
                  <c:v>Año 2025</c:v>
                </c:pt>
              </c:strCache>
            </c:strRef>
          </c:tx>
          <c:spPr>
            <a:solidFill>
              <a:schemeClr val="accent2">
                <a:lumMod val="60000"/>
              </a:schemeClr>
            </a:solidFill>
            <a:ln>
              <a:noFill/>
            </a:ln>
            <a:effectLst/>
            <a:scene3d>
              <a:camera prst="orthographicFront"/>
              <a:lightRig rig="threePt" dir="t"/>
            </a:scene3d>
            <a:sp3d>
              <a:bevelT w="190500" h="38100"/>
            </a:sp3d>
          </c:spPr>
          <c:invertIfNegative val="0"/>
          <c:cat>
            <c:multiLvlStrRef>
              <c:f>'Recaudo General a Mar-25'!$B$1:$F$2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Mar-25'!$B$10:$F$10</c:f>
              <c:numCache>
                <c:formatCode>_("$"* #,##0_);_("$"* \(#,##0\);_("$"* "-"_);_(@_)</c:formatCode>
                <c:ptCount val="5"/>
                <c:pt idx="0">
                  <c:v>81380.888357000003</c:v>
                </c:pt>
                <c:pt idx="1">
                  <c:v>80481.292566999997</c:v>
                </c:pt>
                <c:pt idx="2">
                  <c:v>57226.313481999998</c:v>
                </c:pt>
                <c:pt idx="3">
                  <c:v>44660.495681</c:v>
                </c:pt>
                <c:pt idx="4">
                  <c:v>48862.680531999998</c:v>
                </c:pt>
              </c:numCache>
            </c:numRef>
          </c:val>
          <c:extLst>
            <c:ext xmlns:c16="http://schemas.microsoft.com/office/drawing/2014/chart" uri="{C3380CC4-5D6E-409C-BE32-E72D297353CC}">
              <c16:uniqueId val="{00000007-EB4E-45F5-A676-739CBB57CC60}"/>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Mar-25'!$LT$8</c:f>
              <c:strCache>
                <c:ptCount val="1"/>
                <c:pt idx="0">
                  <c:v>OCTUBRE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Mar-25'!$A$9:$A$15</c:f>
              <c:strCache>
                <c:ptCount val="7"/>
                <c:pt idx="0">
                  <c:v>USAQUEN</c:v>
                </c:pt>
                <c:pt idx="1">
                  <c:v>CHAPINERO</c:v>
                </c:pt>
                <c:pt idx="2">
                  <c:v>SANTA FÉ</c:v>
                </c:pt>
                <c:pt idx="3">
                  <c:v>SAN CRISTOBAL</c:v>
                </c:pt>
                <c:pt idx="4">
                  <c:v>USME</c:v>
                </c:pt>
                <c:pt idx="5">
                  <c:v>CANDELARIA</c:v>
                </c:pt>
                <c:pt idx="6">
                  <c:v>SUMAPAZ</c:v>
                </c:pt>
              </c:strCache>
            </c:strRef>
          </c:cat>
          <c:val>
            <c:numRef>
              <c:f>'Recaudo x localidad  Mar-25'!$LT$9:$LT$15</c:f>
              <c:numCache>
                <c:formatCode>"$"\ #,##0</c:formatCode>
                <c:ptCount val="7"/>
                <c:pt idx="0">
                  <c:v>11091.839483</c:v>
                </c:pt>
                <c:pt idx="1">
                  <c:v>5754.3404979999996</c:v>
                </c:pt>
                <c:pt idx="2">
                  <c:v>2304.493383</c:v>
                </c:pt>
                <c:pt idx="3">
                  <c:v>3320.2795059999999</c:v>
                </c:pt>
                <c:pt idx="4">
                  <c:v>2634.7866359999998</c:v>
                </c:pt>
                <c:pt idx="5">
                  <c:v>515.45739500000002</c:v>
                </c:pt>
                <c:pt idx="6">
                  <c:v>0.78864000000000001</c:v>
                </c:pt>
              </c:numCache>
            </c:numRef>
          </c:val>
          <c:extLst xmlns:c15="http://schemas.microsoft.com/office/drawing/2012/chart">
            <c:ext xmlns:c16="http://schemas.microsoft.com/office/drawing/2014/chart" uri="{C3380CC4-5D6E-409C-BE32-E72D297353CC}">
              <c16:uniqueId val="{00000000-4C38-4A9D-9741-ED7CDC3FAA17}"/>
            </c:ext>
          </c:extLst>
        </c:ser>
        <c:ser>
          <c:idx val="1"/>
          <c:order val="1"/>
          <c:tx>
            <c:strRef>
              <c:f>'Recaudo x localidad  Mar-25'!$LU$8</c:f>
              <c:strCache>
                <c:ptCount val="1"/>
                <c:pt idx="0">
                  <c:v>NOVIEMBRE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Mar-25'!$A$9:$A$15</c:f>
              <c:strCache>
                <c:ptCount val="7"/>
                <c:pt idx="0">
                  <c:v>USAQUEN</c:v>
                </c:pt>
                <c:pt idx="1">
                  <c:v>CHAPINERO</c:v>
                </c:pt>
                <c:pt idx="2">
                  <c:v>SANTA FÉ</c:v>
                </c:pt>
                <c:pt idx="3">
                  <c:v>SAN CRISTOBAL</c:v>
                </c:pt>
                <c:pt idx="4">
                  <c:v>USME</c:v>
                </c:pt>
                <c:pt idx="5">
                  <c:v>CANDELARIA</c:v>
                </c:pt>
                <c:pt idx="6">
                  <c:v>SUMAPAZ</c:v>
                </c:pt>
              </c:strCache>
            </c:strRef>
          </c:cat>
          <c:val>
            <c:numRef>
              <c:f>'Recaudo x localidad  Mar-25'!$LU$9:$LU$15</c:f>
              <c:numCache>
                <c:formatCode>"$"\ #,##0</c:formatCode>
                <c:ptCount val="7"/>
                <c:pt idx="0">
                  <c:v>10064.690194999997</c:v>
                </c:pt>
                <c:pt idx="1">
                  <c:v>5409.4615839999997</c:v>
                </c:pt>
                <c:pt idx="2">
                  <c:v>2110.2872980000002</c:v>
                </c:pt>
                <c:pt idx="3">
                  <c:v>3202.1989429999999</c:v>
                </c:pt>
                <c:pt idx="4">
                  <c:v>2488.405389</c:v>
                </c:pt>
                <c:pt idx="5">
                  <c:v>526.34565299999997</c:v>
                </c:pt>
                <c:pt idx="6">
                  <c:v>0.78712000000000004</c:v>
                </c:pt>
              </c:numCache>
            </c:numRef>
          </c:val>
          <c:extLst>
            <c:ext xmlns:c16="http://schemas.microsoft.com/office/drawing/2014/chart" uri="{C3380CC4-5D6E-409C-BE32-E72D297353CC}">
              <c16:uniqueId val="{00000001-4C38-4A9D-9741-ED7CDC3FAA17}"/>
            </c:ext>
          </c:extLst>
        </c:ser>
        <c:ser>
          <c:idx val="2"/>
          <c:order val="2"/>
          <c:tx>
            <c:strRef>
              <c:f>'Recaudo x localidad  Mar-25'!$LV$8</c:f>
              <c:strCache>
                <c:ptCount val="1"/>
                <c:pt idx="0">
                  <c:v>DICIEMBRE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Mar-25'!$A$9:$A$15</c:f>
              <c:strCache>
                <c:ptCount val="7"/>
                <c:pt idx="0">
                  <c:v>USAQUEN</c:v>
                </c:pt>
                <c:pt idx="1">
                  <c:v>CHAPINERO</c:v>
                </c:pt>
                <c:pt idx="2">
                  <c:v>SANTA FÉ</c:v>
                </c:pt>
                <c:pt idx="3">
                  <c:v>SAN CRISTOBAL</c:v>
                </c:pt>
                <c:pt idx="4">
                  <c:v>USME</c:v>
                </c:pt>
                <c:pt idx="5">
                  <c:v>CANDELARIA</c:v>
                </c:pt>
                <c:pt idx="6">
                  <c:v>SUMAPAZ</c:v>
                </c:pt>
              </c:strCache>
            </c:strRef>
          </c:cat>
          <c:val>
            <c:numRef>
              <c:f>'Recaudo x localidad  Mar-25'!$LV$9:$LV$15</c:f>
              <c:numCache>
                <c:formatCode>"$"\ #,##0</c:formatCode>
                <c:ptCount val="7"/>
                <c:pt idx="0">
                  <c:v>10972.623075</c:v>
                </c:pt>
                <c:pt idx="1">
                  <c:v>5660.331529</c:v>
                </c:pt>
                <c:pt idx="2">
                  <c:v>2220.2161460000002</c:v>
                </c:pt>
                <c:pt idx="3">
                  <c:v>3425.2785349999999</c:v>
                </c:pt>
                <c:pt idx="4">
                  <c:v>2640.9449239999999</c:v>
                </c:pt>
                <c:pt idx="5">
                  <c:v>477.31095499999998</c:v>
                </c:pt>
                <c:pt idx="6">
                  <c:v>1.2149970000000001</c:v>
                </c:pt>
              </c:numCache>
            </c:numRef>
          </c:val>
          <c:extLst>
            <c:ext xmlns:c16="http://schemas.microsoft.com/office/drawing/2014/chart" uri="{C3380CC4-5D6E-409C-BE32-E72D297353CC}">
              <c16:uniqueId val="{00000002-4C38-4A9D-9741-ED7CDC3FAA17}"/>
            </c:ext>
          </c:extLst>
        </c:ser>
        <c:ser>
          <c:idx val="3"/>
          <c:order val="3"/>
          <c:tx>
            <c:strRef>
              <c:f>'Recaudo x localidad  Mar-25'!$LW$8</c:f>
              <c:strCache>
                <c:ptCount val="1"/>
                <c:pt idx="0">
                  <c:v>ENERO 2025</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Mar-25'!$A$9:$A$15</c:f>
              <c:strCache>
                <c:ptCount val="7"/>
                <c:pt idx="0">
                  <c:v>USAQUEN</c:v>
                </c:pt>
                <c:pt idx="1">
                  <c:v>CHAPINERO</c:v>
                </c:pt>
                <c:pt idx="2">
                  <c:v>SANTA FÉ</c:v>
                </c:pt>
                <c:pt idx="3">
                  <c:v>SAN CRISTOBAL</c:v>
                </c:pt>
                <c:pt idx="4">
                  <c:v>USME</c:v>
                </c:pt>
                <c:pt idx="5">
                  <c:v>CANDELARIA</c:v>
                </c:pt>
                <c:pt idx="6">
                  <c:v>SUMAPAZ</c:v>
                </c:pt>
              </c:strCache>
            </c:strRef>
          </c:cat>
          <c:val>
            <c:numRef>
              <c:f>'Recaudo x localidad  Mar-25'!$LW$9:$LW$15</c:f>
              <c:numCache>
                <c:formatCode>"$"\ #,##0</c:formatCode>
                <c:ptCount val="7"/>
                <c:pt idx="0">
                  <c:v>11360.426266</c:v>
                </c:pt>
                <c:pt idx="1">
                  <c:v>6261.9984020000002</c:v>
                </c:pt>
                <c:pt idx="2">
                  <c:v>2311.2051280000001</c:v>
                </c:pt>
                <c:pt idx="3">
                  <c:v>3515.1491900000001</c:v>
                </c:pt>
                <c:pt idx="4">
                  <c:v>2645.8727650000001</c:v>
                </c:pt>
                <c:pt idx="5">
                  <c:v>534.69657500000005</c:v>
                </c:pt>
                <c:pt idx="6">
                  <c:v>0.76058000000000003</c:v>
                </c:pt>
              </c:numCache>
            </c:numRef>
          </c:val>
          <c:extLst>
            <c:ext xmlns:c16="http://schemas.microsoft.com/office/drawing/2014/chart" uri="{C3380CC4-5D6E-409C-BE32-E72D297353CC}">
              <c16:uniqueId val="{00000003-4C38-4A9D-9741-ED7CDC3FAA17}"/>
            </c:ext>
          </c:extLst>
        </c:ser>
        <c:ser>
          <c:idx val="4"/>
          <c:order val="4"/>
          <c:tx>
            <c:strRef>
              <c:f>'Recaudo x localidad  Mar-25'!$LX$8</c:f>
              <c:strCache>
                <c:ptCount val="1"/>
                <c:pt idx="0">
                  <c:v>FEBRERO 2025</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Mar-25'!$A$9:$A$15</c:f>
              <c:strCache>
                <c:ptCount val="7"/>
                <c:pt idx="0">
                  <c:v>USAQUEN</c:v>
                </c:pt>
                <c:pt idx="1">
                  <c:v>CHAPINERO</c:v>
                </c:pt>
                <c:pt idx="2">
                  <c:v>SANTA FÉ</c:v>
                </c:pt>
                <c:pt idx="3">
                  <c:v>SAN CRISTOBAL</c:v>
                </c:pt>
                <c:pt idx="4">
                  <c:v>USME</c:v>
                </c:pt>
                <c:pt idx="5">
                  <c:v>CANDELARIA</c:v>
                </c:pt>
                <c:pt idx="6">
                  <c:v>SUMAPAZ</c:v>
                </c:pt>
              </c:strCache>
            </c:strRef>
          </c:cat>
          <c:val>
            <c:numRef>
              <c:f>'Recaudo x localidad  Mar-25'!$LX$9:$LX$15</c:f>
              <c:numCache>
                <c:formatCode>"$"\ #,##0</c:formatCode>
                <c:ptCount val="7"/>
                <c:pt idx="0">
                  <c:v>10841.557749</c:v>
                </c:pt>
                <c:pt idx="1">
                  <c:v>6147.7193109999998</c:v>
                </c:pt>
                <c:pt idx="2">
                  <c:v>2248.723203</c:v>
                </c:pt>
                <c:pt idx="3">
                  <c:v>3546.9023860000002</c:v>
                </c:pt>
                <c:pt idx="4">
                  <c:v>2582.681583</c:v>
                </c:pt>
                <c:pt idx="5">
                  <c:v>571.86695099999997</c:v>
                </c:pt>
                <c:pt idx="6">
                  <c:v>0.54788000000000003</c:v>
                </c:pt>
              </c:numCache>
            </c:numRef>
          </c:val>
          <c:extLst>
            <c:ext xmlns:c16="http://schemas.microsoft.com/office/drawing/2014/chart" uri="{C3380CC4-5D6E-409C-BE32-E72D297353CC}">
              <c16:uniqueId val="{00000004-4C38-4A9D-9741-ED7CDC3FAA17}"/>
            </c:ext>
          </c:extLst>
        </c:ser>
        <c:ser>
          <c:idx val="5"/>
          <c:order val="5"/>
          <c:tx>
            <c:strRef>
              <c:f>'Recaudo x localidad  Mar-25'!$LY$8</c:f>
              <c:strCache>
                <c:ptCount val="1"/>
                <c:pt idx="0">
                  <c:v>MARZO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Mar-25'!$A$9:$A$15</c:f>
              <c:strCache>
                <c:ptCount val="7"/>
                <c:pt idx="0">
                  <c:v>USAQUEN</c:v>
                </c:pt>
                <c:pt idx="1">
                  <c:v>CHAPINERO</c:v>
                </c:pt>
                <c:pt idx="2">
                  <c:v>SANTA FÉ</c:v>
                </c:pt>
                <c:pt idx="3">
                  <c:v>SAN CRISTOBAL</c:v>
                </c:pt>
                <c:pt idx="4">
                  <c:v>USME</c:v>
                </c:pt>
                <c:pt idx="5">
                  <c:v>CANDELARIA</c:v>
                </c:pt>
                <c:pt idx="6">
                  <c:v>SUMAPAZ</c:v>
                </c:pt>
              </c:strCache>
            </c:strRef>
          </c:cat>
          <c:val>
            <c:numRef>
              <c:f>'Recaudo x localidad  Mar-25'!$LY$9:$LY$15</c:f>
              <c:numCache>
                <c:formatCode>"$"\ #,##0</c:formatCode>
                <c:ptCount val="7"/>
                <c:pt idx="0">
                  <c:v>12435.354810999999</c:v>
                </c:pt>
                <c:pt idx="1">
                  <c:v>6401.5566879999997</c:v>
                </c:pt>
                <c:pt idx="2">
                  <c:v>2511.6870180000001</c:v>
                </c:pt>
                <c:pt idx="3">
                  <c:v>3749.476979</c:v>
                </c:pt>
                <c:pt idx="4">
                  <c:v>3145.9118159999998</c:v>
                </c:pt>
                <c:pt idx="5">
                  <c:v>566.13114599999994</c:v>
                </c:pt>
                <c:pt idx="6">
                  <c:v>0.66193000000000002</c:v>
                </c:pt>
              </c:numCache>
            </c:numRef>
          </c:val>
          <c:extLst>
            <c:ext xmlns:c16="http://schemas.microsoft.com/office/drawing/2014/chart" uri="{C3380CC4-5D6E-409C-BE32-E72D297353CC}">
              <c16:uniqueId val="{00000005-4C38-4A9D-9741-ED7CDC3FAA17}"/>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192193154"/>
          <c:y val="1.6240811502745957E-2"/>
          <c:w val="0.87191924424181155"/>
          <c:h val="0.45355068512132135"/>
        </c:manualLayout>
      </c:layout>
      <c:barChart>
        <c:barDir val="col"/>
        <c:grouping val="clustered"/>
        <c:varyColors val="0"/>
        <c:ser>
          <c:idx val="0"/>
          <c:order val="0"/>
          <c:tx>
            <c:strRef>
              <c:f>'Recaudo x localidad  Mar-25'!$LT$29</c:f>
              <c:strCache>
                <c:ptCount val="1"/>
                <c:pt idx="0">
                  <c:v>OCTUBRE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Mar-25'!$A$30:$A$37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Mar-25'!$LT$30:$LT$37</c:f>
              <c:numCache>
                <c:formatCode>"$"\ #,##0</c:formatCode>
                <c:ptCount val="8"/>
                <c:pt idx="0">
                  <c:v>1443.011968</c:v>
                </c:pt>
                <c:pt idx="1">
                  <c:v>6921.1412319999999</c:v>
                </c:pt>
                <c:pt idx="2">
                  <c:v>5304.6833559999995</c:v>
                </c:pt>
                <c:pt idx="3">
                  <c:v>2727.7948059999999</c:v>
                </c:pt>
                <c:pt idx="4">
                  <c:v>1542.147706</c:v>
                </c:pt>
                <c:pt idx="5">
                  <c:v>2352.4554400000002</c:v>
                </c:pt>
                <c:pt idx="6">
                  <c:v>3732.1053160000001</c:v>
                </c:pt>
                <c:pt idx="7">
                  <c:v>5115.8622480000004</c:v>
                </c:pt>
              </c:numCache>
            </c:numRef>
          </c:val>
          <c:extLst>
            <c:ext xmlns:c16="http://schemas.microsoft.com/office/drawing/2014/chart" uri="{C3380CC4-5D6E-409C-BE32-E72D297353CC}">
              <c16:uniqueId val="{00000000-0B9C-4188-9801-0EDFE456CFE1}"/>
            </c:ext>
          </c:extLst>
        </c:ser>
        <c:ser>
          <c:idx val="1"/>
          <c:order val="1"/>
          <c:tx>
            <c:strRef>
              <c:f>'Recaudo x localidad  Mar-25'!$LU$29</c:f>
              <c:strCache>
                <c:ptCount val="1"/>
                <c:pt idx="0">
                  <c:v>NOVIEMBRE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Mar-25'!$A$30:$A$37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Mar-25'!$LU$30:$LU$37</c:f>
              <c:numCache>
                <c:formatCode>"$"\ #,##0</c:formatCode>
                <c:ptCount val="8"/>
                <c:pt idx="0">
                  <c:v>1621.658557</c:v>
                </c:pt>
                <c:pt idx="1">
                  <c:v>3763.2781399999981</c:v>
                </c:pt>
                <c:pt idx="2">
                  <c:v>1311.3006370000001</c:v>
                </c:pt>
                <c:pt idx="3">
                  <c:v>1132.1933329999997</c:v>
                </c:pt>
                <c:pt idx="4">
                  <c:v>1462.4361060000003</c:v>
                </c:pt>
                <c:pt idx="5">
                  <c:v>5170.2442799999999</c:v>
                </c:pt>
                <c:pt idx="6">
                  <c:v>3159.752829999999</c:v>
                </c:pt>
                <c:pt idx="7">
                  <c:v>2145.8764780000001</c:v>
                </c:pt>
              </c:numCache>
            </c:numRef>
          </c:val>
          <c:extLst>
            <c:ext xmlns:c16="http://schemas.microsoft.com/office/drawing/2014/chart" uri="{C3380CC4-5D6E-409C-BE32-E72D297353CC}">
              <c16:uniqueId val="{00000001-0B9C-4188-9801-0EDFE456CFE1}"/>
            </c:ext>
          </c:extLst>
        </c:ser>
        <c:ser>
          <c:idx val="2"/>
          <c:order val="2"/>
          <c:tx>
            <c:strRef>
              <c:f>'Recaudo x localidad  Mar-25'!$LV$29</c:f>
              <c:strCache>
                <c:ptCount val="1"/>
                <c:pt idx="0">
                  <c:v>DICIEMBRE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Mar-25'!$A$30:$A$37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Mar-25'!$LV$30:$LV$37</c:f>
              <c:numCache>
                <c:formatCode>"$"\ #,##0</c:formatCode>
                <c:ptCount val="8"/>
                <c:pt idx="0">
                  <c:v>2134.595139</c:v>
                </c:pt>
                <c:pt idx="1">
                  <c:v>7215.2472939999998</c:v>
                </c:pt>
                <c:pt idx="2">
                  <c:v>5292.9893609999999</c:v>
                </c:pt>
                <c:pt idx="3">
                  <c:v>3111.0236380000001</c:v>
                </c:pt>
                <c:pt idx="4">
                  <c:v>1620.392163</c:v>
                </c:pt>
                <c:pt idx="5">
                  <c:v>3210.798061</c:v>
                </c:pt>
                <c:pt idx="6">
                  <c:v>4050.4576969999998</c:v>
                </c:pt>
                <c:pt idx="7">
                  <c:v>5120.5067660000004</c:v>
                </c:pt>
              </c:numCache>
            </c:numRef>
          </c:val>
          <c:extLst>
            <c:ext xmlns:c16="http://schemas.microsoft.com/office/drawing/2014/chart" uri="{C3380CC4-5D6E-409C-BE32-E72D297353CC}">
              <c16:uniqueId val="{00000002-0B9C-4188-9801-0EDFE456CFE1}"/>
            </c:ext>
          </c:extLst>
        </c:ser>
        <c:ser>
          <c:idx val="3"/>
          <c:order val="3"/>
          <c:tx>
            <c:strRef>
              <c:f>'Recaudo x localidad  Mar-25'!$LW$29</c:f>
              <c:strCache>
                <c:ptCount val="1"/>
                <c:pt idx="0">
                  <c:v>ENERO 2025</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Mar-25'!$A$30:$A$37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Mar-25'!$LW$30:$LW$37</c:f>
              <c:numCache>
                <c:formatCode>"$"\ #,##0</c:formatCode>
                <c:ptCount val="8"/>
                <c:pt idx="0">
                  <c:v>2447.8619399999998</c:v>
                </c:pt>
                <c:pt idx="1">
                  <c:v>3878.6453659999997</c:v>
                </c:pt>
                <c:pt idx="2">
                  <c:v>1763.754207</c:v>
                </c:pt>
                <c:pt idx="3">
                  <c:v>1716.4441899999997</c:v>
                </c:pt>
                <c:pt idx="4">
                  <c:v>1595.4404550000002</c:v>
                </c:pt>
                <c:pt idx="5">
                  <c:v>6183.3570699999991</c:v>
                </c:pt>
                <c:pt idx="6">
                  <c:v>3606.2248999999997</c:v>
                </c:pt>
                <c:pt idx="7">
                  <c:v>2514.6548600000006</c:v>
                </c:pt>
              </c:numCache>
            </c:numRef>
          </c:val>
          <c:extLst>
            <c:ext xmlns:c16="http://schemas.microsoft.com/office/drawing/2014/chart" uri="{C3380CC4-5D6E-409C-BE32-E72D297353CC}">
              <c16:uniqueId val="{00000003-0B9C-4188-9801-0EDFE456CFE1}"/>
            </c:ext>
          </c:extLst>
        </c:ser>
        <c:ser>
          <c:idx val="4"/>
          <c:order val="4"/>
          <c:tx>
            <c:strRef>
              <c:f>'Recaudo x localidad  Mar-25'!$LX$29</c:f>
              <c:strCache>
                <c:ptCount val="1"/>
                <c:pt idx="0">
                  <c:v>FEBRERO 2025</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Mar-25'!$A$30:$A$37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Mar-25'!$LX$30:$LX$37</c:f>
              <c:numCache>
                <c:formatCode>"$"\ #,##0</c:formatCode>
                <c:ptCount val="8"/>
                <c:pt idx="0">
                  <c:v>1360.947919</c:v>
                </c:pt>
                <c:pt idx="1">
                  <c:v>7220.661486</c:v>
                </c:pt>
                <c:pt idx="2">
                  <c:v>5358.0581689999999</c:v>
                </c:pt>
                <c:pt idx="3">
                  <c:v>2777.6506250000002</c:v>
                </c:pt>
                <c:pt idx="4">
                  <c:v>1604.06215</c:v>
                </c:pt>
                <c:pt idx="5">
                  <c:v>2152.049516</c:v>
                </c:pt>
                <c:pt idx="6">
                  <c:v>4157.1258630000002</c:v>
                </c:pt>
                <c:pt idx="7">
                  <c:v>5292.5077350000001</c:v>
                </c:pt>
              </c:numCache>
            </c:numRef>
          </c:val>
          <c:extLst>
            <c:ext xmlns:c16="http://schemas.microsoft.com/office/drawing/2014/chart" uri="{C3380CC4-5D6E-409C-BE32-E72D297353CC}">
              <c16:uniqueId val="{00000004-0B9C-4188-9801-0EDFE456CFE1}"/>
            </c:ext>
          </c:extLst>
        </c:ser>
        <c:ser>
          <c:idx val="5"/>
          <c:order val="5"/>
          <c:tx>
            <c:strRef>
              <c:f>'Recaudo x localidad  Mar-25'!$LY$29</c:f>
              <c:strCache>
                <c:ptCount val="1"/>
                <c:pt idx="0">
                  <c:v>MARZO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Mar-25'!$A$30:$A$37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Mar-25'!$LY$30:$LY$37</c:f>
              <c:numCache>
                <c:formatCode>"$"\ #,##0</c:formatCode>
                <c:ptCount val="8"/>
                <c:pt idx="0">
                  <c:v>2707.7262040000001</c:v>
                </c:pt>
                <c:pt idx="1">
                  <c:v>5492.265273</c:v>
                </c:pt>
                <c:pt idx="2">
                  <c:v>1725.0935159999999</c:v>
                </c:pt>
                <c:pt idx="3">
                  <c:v>1787.876315</c:v>
                </c:pt>
                <c:pt idx="4">
                  <c:v>1814.963794</c:v>
                </c:pt>
                <c:pt idx="5">
                  <c:v>6499.2747449999997</c:v>
                </c:pt>
                <c:pt idx="6">
                  <c:v>4075.1121760000001</c:v>
                </c:pt>
                <c:pt idx="7">
                  <c:v>2749.5340930000002</c:v>
                </c:pt>
              </c:numCache>
            </c:numRef>
          </c:val>
          <c:extLst>
            <c:ext xmlns:c16="http://schemas.microsoft.com/office/drawing/2014/chart" uri="{C3380CC4-5D6E-409C-BE32-E72D297353CC}">
              <c16:uniqueId val="{00000005-0B9C-4188-9801-0EDFE456CFE1}"/>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ysClr val="window" lastClr="FFFFFF">
                <a:lumMod val="65000"/>
              </a:sysClr>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70752050928340593"/>
          <c:h val="4.0714892740336323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Mar-25'!$LT$59</c:f>
              <c:strCache>
                <c:ptCount val="1"/>
                <c:pt idx="0">
                  <c:v>OCTUBRE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Mar-25'!$A$60:$A$61</c:f>
              <c:strCache>
                <c:ptCount val="2"/>
                <c:pt idx="0">
                  <c:v>KENNEDY</c:v>
                </c:pt>
                <c:pt idx="1">
                  <c:v>FONTIBON</c:v>
                </c:pt>
              </c:strCache>
            </c:strRef>
          </c:cat>
          <c:val>
            <c:numRef>
              <c:f>'Recaudo x localidad  Mar-25'!$LT$60:$LT$61</c:f>
              <c:numCache>
                <c:formatCode>"$"\ #,##0</c:formatCode>
                <c:ptCount val="2"/>
                <c:pt idx="0">
                  <c:v>11980.729716</c:v>
                </c:pt>
                <c:pt idx="1">
                  <c:v>7114.6563370000003</c:v>
                </c:pt>
              </c:numCache>
            </c:numRef>
          </c:val>
          <c:extLst>
            <c:ext xmlns:c16="http://schemas.microsoft.com/office/drawing/2014/chart" uri="{C3380CC4-5D6E-409C-BE32-E72D297353CC}">
              <c16:uniqueId val="{00000000-37BD-4AB0-9831-F8EC0D941F20}"/>
            </c:ext>
          </c:extLst>
        </c:ser>
        <c:ser>
          <c:idx val="2"/>
          <c:order val="1"/>
          <c:tx>
            <c:strRef>
              <c:f>'Recaudo x localidad  Mar-25'!$LU$59</c:f>
              <c:strCache>
                <c:ptCount val="1"/>
                <c:pt idx="0">
                  <c:v>NOVIEMBRE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Mar-25'!$A$60:$A$61</c:f>
              <c:strCache>
                <c:ptCount val="2"/>
                <c:pt idx="0">
                  <c:v>KENNEDY</c:v>
                </c:pt>
                <c:pt idx="1">
                  <c:v>FONTIBON</c:v>
                </c:pt>
              </c:strCache>
            </c:strRef>
          </c:cat>
          <c:val>
            <c:numRef>
              <c:f>'Recaudo x localidad  Mar-25'!$LU$60:$LU$61</c:f>
              <c:numCache>
                <c:formatCode>"$"\ #,##0</c:formatCode>
                <c:ptCount val="2"/>
                <c:pt idx="0">
                  <c:v>11540.675037000001</c:v>
                </c:pt>
                <c:pt idx="1">
                  <c:v>6084.2493420000001</c:v>
                </c:pt>
              </c:numCache>
            </c:numRef>
          </c:val>
          <c:extLst>
            <c:ext xmlns:c16="http://schemas.microsoft.com/office/drawing/2014/chart" uri="{C3380CC4-5D6E-409C-BE32-E72D297353CC}">
              <c16:uniqueId val="{00000001-37BD-4AB0-9831-F8EC0D941F20}"/>
            </c:ext>
          </c:extLst>
        </c:ser>
        <c:ser>
          <c:idx val="3"/>
          <c:order val="2"/>
          <c:tx>
            <c:strRef>
              <c:f>'Recaudo x localidad  Mar-25'!$LV$59</c:f>
              <c:strCache>
                <c:ptCount val="1"/>
                <c:pt idx="0">
                  <c:v>DICIEMBRE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Mar-25'!$A$60:$A$61</c:f>
              <c:strCache>
                <c:ptCount val="2"/>
                <c:pt idx="0">
                  <c:v>KENNEDY</c:v>
                </c:pt>
                <c:pt idx="1">
                  <c:v>FONTIBON</c:v>
                </c:pt>
              </c:strCache>
            </c:strRef>
          </c:cat>
          <c:val>
            <c:numRef>
              <c:f>'Recaudo x localidad  Mar-25'!$LV$60:$LV$61</c:f>
              <c:numCache>
                <c:formatCode>"$"\ #,##0</c:formatCode>
                <c:ptCount val="2"/>
                <c:pt idx="0">
                  <c:v>11634.720073</c:v>
                </c:pt>
                <c:pt idx="1">
                  <c:v>6986.5632610000002</c:v>
                </c:pt>
              </c:numCache>
            </c:numRef>
          </c:val>
          <c:extLst>
            <c:ext xmlns:c16="http://schemas.microsoft.com/office/drawing/2014/chart" uri="{C3380CC4-5D6E-409C-BE32-E72D297353CC}">
              <c16:uniqueId val="{00000002-37BD-4AB0-9831-F8EC0D941F20}"/>
            </c:ext>
          </c:extLst>
        </c:ser>
        <c:ser>
          <c:idx val="4"/>
          <c:order val="3"/>
          <c:tx>
            <c:strRef>
              <c:f>'Recaudo x localidad  Mar-25'!$LW$59</c:f>
              <c:strCache>
                <c:ptCount val="1"/>
                <c:pt idx="0">
                  <c:v>ENERO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Mar-25'!$A$60:$A$61</c:f>
              <c:strCache>
                <c:ptCount val="2"/>
                <c:pt idx="0">
                  <c:v>KENNEDY</c:v>
                </c:pt>
                <c:pt idx="1">
                  <c:v>FONTIBON</c:v>
                </c:pt>
              </c:strCache>
            </c:strRef>
          </c:cat>
          <c:val>
            <c:numRef>
              <c:f>'Recaudo x localidad  Mar-25'!$LW$60:$LW$61</c:f>
              <c:numCache>
                <c:formatCode>"$"\ #,##0</c:formatCode>
                <c:ptCount val="2"/>
                <c:pt idx="0">
                  <c:v>11892.863778000003</c:v>
                </c:pt>
                <c:pt idx="1">
                  <c:v>6657.5722050000013</c:v>
                </c:pt>
              </c:numCache>
            </c:numRef>
          </c:val>
          <c:extLst>
            <c:ext xmlns:c16="http://schemas.microsoft.com/office/drawing/2014/chart" uri="{C3380CC4-5D6E-409C-BE32-E72D297353CC}">
              <c16:uniqueId val="{00000003-37BD-4AB0-9831-F8EC0D941F20}"/>
            </c:ext>
          </c:extLst>
        </c:ser>
        <c:ser>
          <c:idx val="5"/>
          <c:order val="4"/>
          <c:tx>
            <c:strRef>
              <c:f>'Recaudo x localidad  Mar-25'!$LX$59</c:f>
              <c:strCache>
                <c:ptCount val="1"/>
                <c:pt idx="0">
                  <c:v>FEBRERO 2025</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Mar-25'!$A$60:$A$61</c:f>
              <c:strCache>
                <c:ptCount val="2"/>
                <c:pt idx="0">
                  <c:v>KENNEDY</c:v>
                </c:pt>
                <c:pt idx="1">
                  <c:v>FONTIBON</c:v>
                </c:pt>
              </c:strCache>
            </c:strRef>
          </c:cat>
          <c:val>
            <c:numRef>
              <c:f>'Recaudo x localidad  Mar-25'!$LX$60:$LX$61</c:f>
              <c:numCache>
                <c:formatCode>"$"\ #,##0</c:formatCode>
                <c:ptCount val="2"/>
                <c:pt idx="0">
                  <c:v>11841.346024</c:v>
                </c:pt>
                <c:pt idx="1">
                  <c:v>6539.8469919999998</c:v>
                </c:pt>
              </c:numCache>
            </c:numRef>
          </c:val>
          <c:extLst>
            <c:ext xmlns:c16="http://schemas.microsoft.com/office/drawing/2014/chart" uri="{C3380CC4-5D6E-409C-BE32-E72D297353CC}">
              <c16:uniqueId val="{00000004-37BD-4AB0-9831-F8EC0D941F20}"/>
            </c:ext>
          </c:extLst>
        </c:ser>
        <c:ser>
          <c:idx val="1"/>
          <c:order val="5"/>
          <c:tx>
            <c:strRef>
              <c:f>'Recaudo x localidad  Mar-25'!$LY$59</c:f>
              <c:strCache>
                <c:ptCount val="1"/>
                <c:pt idx="0">
                  <c:v>MARZO 2025</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Mar-25'!$A$60:$A$61</c:f>
              <c:strCache>
                <c:ptCount val="2"/>
                <c:pt idx="0">
                  <c:v>KENNEDY</c:v>
                </c:pt>
                <c:pt idx="1">
                  <c:v>FONTIBON</c:v>
                </c:pt>
              </c:strCache>
            </c:strRef>
          </c:cat>
          <c:val>
            <c:numRef>
              <c:f>'Recaudo x localidad  Mar-25'!$LY$60:$LY$61</c:f>
              <c:numCache>
                <c:formatCode>"$"\ #,##0</c:formatCode>
                <c:ptCount val="2"/>
                <c:pt idx="0">
                  <c:v>13244.915194000005</c:v>
                </c:pt>
                <c:pt idx="1">
                  <c:v>7049.7692889999998</c:v>
                </c:pt>
              </c:numCache>
            </c:numRef>
          </c:val>
          <c:extLst>
            <c:ext xmlns:c16="http://schemas.microsoft.com/office/drawing/2014/chart" uri="{C3380CC4-5D6E-409C-BE32-E72D297353CC}">
              <c16:uniqueId val="{00000005-37BD-4AB0-9831-F8EC0D941F20}"/>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Mar-25'!$LT$86</c:f>
              <c:strCache>
                <c:ptCount val="1"/>
                <c:pt idx="0">
                  <c:v>OCTUBRE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Mar-25'!$A$87:$A$88</c:f>
              <c:strCache>
                <c:ptCount val="2"/>
                <c:pt idx="0">
                  <c:v>ENGATIVÁ</c:v>
                </c:pt>
                <c:pt idx="1">
                  <c:v>BARRIOS UNIDOS</c:v>
                </c:pt>
              </c:strCache>
            </c:strRef>
          </c:cat>
          <c:val>
            <c:numRef>
              <c:f>'Recaudo x localidad  Mar-25'!$LT$87:$LT$88</c:f>
              <c:numCache>
                <c:formatCode>"$"\ #,##0</c:formatCode>
                <c:ptCount val="2"/>
                <c:pt idx="0">
                  <c:v>7660.0282049999996</c:v>
                </c:pt>
                <c:pt idx="1">
                  <c:v>6319.2720790000003</c:v>
                </c:pt>
              </c:numCache>
            </c:numRef>
          </c:val>
          <c:extLst>
            <c:ext xmlns:c16="http://schemas.microsoft.com/office/drawing/2014/chart" uri="{C3380CC4-5D6E-409C-BE32-E72D297353CC}">
              <c16:uniqueId val="{00000000-48F5-4980-A23E-F593E0AA7342}"/>
            </c:ext>
          </c:extLst>
        </c:ser>
        <c:ser>
          <c:idx val="2"/>
          <c:order val="1"/>
          <c:tx>
            <c:strRef>
              <c:f>'Recaudo x localidad  Mar-25'!$LU$86</c:f>
              <c:strCache>
                <c:ptCount val="1"/>
                <c:pt idx="0">
                  <c:v>NOVIEMBRE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Mar-25'!$A$87:$A$88</c:f>
              <c:strCache>
                <c:ptCount val="2"/>
                <c:pt idx="0">
                  <c:v>ENGATIVÁ</c:v>
                </c:pt>
                <c:pt idx="1">
                  <c:v>BARRIOS UNIDOS</c:v>
                </c:pt>
              </c:strCache>
            </c:strRef>
          </c:cat>
          <c:val>
            <c:numRef>
              <c:f>'Recaudo x localidad  Mar-25'!$LU$87:$LU$88</c:f>
              <c:numCache>
                <c:formatCode>"$"\ #,##0</c:formatCode>
                <c:ptCount val="2"/>
                <c:pt idx="0">
                  <c:v>11463.735723000002</c:v>
                </c:pt>
                <c:pt idx="1">
                  <c:v>839.88718700000004</c:v>
                </c:pt>
              </c:numCache>
            </c:numRef>
          </c:val>
          <c:extLst>
            <c:ext xmlns:c16="http://schemas.microsoft.com/office/drawing/2014/chart" uri="{C3380CC4-5D6E-409C-BE32-E72D297353CC}">
              <c16:uniqueId val="{00000001-48F5-4980-A23E-F593E0AA7342}"/>
            </c:ext>
          </c:extLst>
        </c:ser>
        <c:ser>
          <c:idx val="3"/>
          <c:order val="2"/>
          <c:tx>
            <c:strRef>
              <c:f>'Recaudo x localidad  Mar-25'!$LV$86</c:f>
              <c:strCache>
                <c:ptCount val="1"/>
                <c:pt idx="0">
                  <c:v>DICIEMBRE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Mar-25'!$A$87:$A$88</c:f>
              <c:strCache>
                <c:ptCount val="2"/>
                <c:pt idx="0">
                  <c:v>ENGATIVÁ</c:v>
                </c:pt>
                <c:pt idx="1">
                  <c:v>BARRIOS UNIDOS</c:v>
                </c:pt>
              </c:strCache>
            </c:strRef>
          </c:cat>
          <c:val>
            <c:numRef>
              <c:f>'Recaudo x localidad  Mar-25'!$LV$87:$LV$88</c:f>
              <c:numCache>
                <c:formatCode>"$"\ #,##0</c:formatCode>
                <c:ptCount val="2"/>
                <c:pt idx="0">
                  <c:v>9179.0874289999992</c:v>
                </c:pt>
                <c:pt idx="1">
                  <c:v>6202.4035610000001</c:v>
                </c:pt>
              </c:numCache>
            </c:numRef>
          </c:val>
          <c:extLst>
            <c:ext xmlns:c16="http://schemas.microsoft.com/office/drawing/2014/chart" uri="{C3380CC4-5D6E-409C-BE32-E72D297353CC}">
              <c16:uniqueId val="{00000002-48F5-4980-A23E-F593E0AA7342}"/>
            </c:ext>
          </c:extLst>
        </c:ser>
        <c:ser>
          <c:idx val="4"/>
          <c:order val="3"/>
          <c:tx>
            <c:strRef>
              <c:f>'Recaudo x localidad  Mar-25'!$LW$86</c:f>
              <c:strCache>
                <c:ptCount val="1"/>
                <c:pt idx="0">
                  <c:v>ENERO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Mar-25'!$A$87:$A$88</c:f>
              <c:strCache>
                <c:ptCount val="2"/>
                <c:pt idx="0">
                  <c:v>ENGATIVÁ</c:v>
                </c:pt>
                <c:pt idx="1">
                  <c:v>BARRIOS UNIDOS</c:v>
                </c:pt>
              </c:strCache>
            </c:strRef>
          </c:cat>
          <c:val>
            <c:numRef>
              <c:f>'Recaudo x localidad  Mar-25'!$LW$87:$LW$88</c:f>
              <c:numCache>
                <c:formatCode>"$"\ #,##0</c:formatCode>
                <c:ptCount val="2"/>
                <c:pt idx="0">
                  <c:v>13763.794489</c:v>
                </c:pt>
                <c:pt idx="1">
                  <c:v>927.61784</c:v>
                </c:pt>
              </c:numCache>
            </c:numRef>
          </c:val>
          <c:extLst>
            <c:ext xmlns:c16="http://schemas.microsoft.com/office/drawing/2014/chart" uri="{C3380CC4-5D6E-409C-BE32-E72D297353CC}">
              <c16:uniqueId val="{00000003-48F5-4980-A23E-F593E0AA7342}"/>
            </c:ext>
          </c:extLst>
        </c:ser>
        <c:ser>
          <c:idx val="5"/>
          <c:order val="4"/>
          <c:tx>
            <c:strRef>
              <c:f>'Recaudo x localidad  Mar-25'!$LX$86</c:f>
              <c:strCache>
                <c:ptCount val="1"/>
                <c:pt idx="0">
                  <c:v>FEBRERO 2025</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Mar-25'!$A$87:$A$88</c:f>
              <c:strCache>
                <c:ptCount val="2"/>
                <c:pt idx="0">
                  <c:v>ENGATIVÁ</c:v>
                </c:pt>
                <c:pt idx="1">
                  <c:v>BARRIOS UNIDOS</c:v>
                </c:pt>
              </c:strCache>
            </c:strRef>
          </c:cat>
          <c:val>
            <c:numRef>
              <c:f>'Recaudo x localidad  Mar-25'!$LX$87:$LX$88</c:f>
              <c:numCache>
                <c:formatCode>"$"\ #,##0</c:formatCode>
                <c:ptCount val="2"/>
                <c:pt idx="0">
                  <c:v>7073.9232519999996</c:v>
                </c:pt>
                <c:pt idx="1">
                  <c:v>6441.8978930000003</c:v>
                </c:pt>
              </c:numCache>
            </c:numRef>
          </c:val>
          <c:extLst>
            <c:ext xmlns:c16="http://schemas.microsoft.com/office/drawing/2014/chart" uri="{C3380CC4-5D6E-409C-BE32-E72D297353CC}">
              <c16:uniqueId val="{00000004-48F5-4980-A23E-F593E0AA7342}"/>
            </c:ext>
          </c:extLst>
        </c:ser>
        <c:ser>
          <c:idx val="0"/>
          <c:order val="5"/>
          <c:tx>
            <c:strRef>
              <c:f>'Recaudo x localidad  Mar-25'!$LY$86</c:f>
              <c:strCache>
                <c:ptCount val="1"/>
                <c:pt idx="0">
                  <c:v>MARZO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Mar-25'!$A$87:$A$88</c:f>
              <c:strCache>
                <c:ptCount val="2"/>
                <c:pt idx="0">
                  <c:v>ENGATIVÁ</c:v>
                </c:pt>
                <c:pt idx="1">
                  <c:v>BARRIOS UNIDOS</c:v>
                </c:pt>
              </c:strCache>
            </c:strRef>
          </c:cat>
          <c:val>
            <c:numRef>
              <c:f>'Recaudo x localidad  Mar-25'!$LY$87:$LY$88</c:f>
              <c:numCache>
                <c:formatCode>"$"\ #,##0</c:formatCode>
                <c:ptCount val="2"/>
                <c:pt idx="0">
                  <c:v>15637.288831999998</c:v>
                </c:pt>
                <c:pt idx="1">
                  <c:v>815.97337500000015</c:v>
                </c:pt>
              </c:numCache>
            </c:numRef>
          </c:val>
          <c:extLst>
            <c:ext xmlns:c16="http://schemas.microsoft.com/office/drawing/2014/chart" uri="{C3380CC4-5D6E-409C-BE32-E72D297353CC}">
              <c16:uniqueId val="{00000005-48F5-4980-A23E-F593E0AA7342}"/>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Mar-25'!$LT$112</c:f>
              <c:strCache>
                <c:ptCount val="1"/>
                <c:pt idx="0">
                  <c:v>OCTUBRE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Mar-25'!$A$113</c:f>
              <c:strCache>
                <c:ptCount val="1"/>
                <c:pt idx="0">
                  <c:v>SUBA</c:v>
                </c:pt>
              </c:strCache>
            </c:strRef>
          </c:cat>
          <c:val>
            <c:numRef>
              <c:f>'Recaudo x localidad  Mar-25'!$LT$113</c:f>
              <c:numCache>
                <c:formatCode>"$"\ #,##0</c:formatCode>
                <c:ptCount val="1"/>
                <c:pt idx="0">
                  <c:v>16426.719883000002</c:v>
                </c:pt>
              </c:numCache>
            </c:numRef>
          </c:val>
          <c:extLst>
            <c:ext xmlns:c16="http://schemas.microsoft.com/office/drawing/2014/chart" uri="{C3380CC4-5D6E-409C-BE32-E72D297353CC}">
              <c16:uniqueId val="{00000000-8365-4521-90DD-5BFD5972CFE5}"/>
            </c:ext>
          </c:extLst>
        </c:ser>
        <c:ser>
          <c:idx val="2"/>
          <c:order val="1"/>
          <c:tx>
            <c:strRef>
              <c:f>'Recaudo x localidad  Mar-25'!$LU$112</c:f>
              <c:strCache>
                <c:ptCount val="1"/>
                <c:pt idx="0">
                  <c:v>NOVIEMBRE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Mar-25'!$A$113</c:f>
              <c:strCache>
                <c:ptCount val="1"/>
                <c:pt idx="0">
                  <c:v>SUBA</c:v>
                </c:pt>
              </c:strCache>
            </c:strRef>
          </c:cat>
          <c:val>
            <c:numRef>
              <c:f>'Recaudo x localidad  Mar-25'!$LU$113</c:f>
              <c:numCache>
                <c:formatCode>"$"\ #,##0</c:formatCode>
                <c:ptCount val="1"/>
                <c:pt idx="0">
                  <c:v>15648.981750000001</c:v>
                </c:pt>
              </c:numCache>
            </c:numRef>
          </c:val>
          <c:extLst>
            <c:ext xmlns:c16="http://schemas.microsoft.com/office/drawing/2014/chart" uri="{C3380CC4-5D6E-409C-BE32-E72D297353CC}">
              <c16:uniqueId val="{00000001-8365-4521-90DD-5BFD5972CFE5}"/>
            </c:ext>
          </c:extLst>
        </c:ser>
        <c:ser>
          <c:idx val="3"/>
          <c:order val="2"/>
          <c:tx>
            <c:strRef>
              <c:f>'Recaudo x localidad  Mar-25'!$LV$112</c:f>
              <c:strCache>
                <c:ptCount val="1"/>
                <c:pt idx="0">
                  <c:v>DICIEMBRE 2024</c:v>
                </c:pt>
              </c:strCache>
            </c:strRef>
          </c:tx>
          <c:spPr>
            <a:solidFill>
              <a:schemeClr val="accent4"/>
            </a:solidFill>
            <a:ln>
              <a:noFill/>
            </a:ln>
            <a:effectLst/>
            <a:scene3d>
              <a:camera prst="orthographicFront"/>
              <a:lightRig rig="balanced" dir="t">
                <a:rot lat="0" lon="0" rev="8700000"/>
              </a:lightRig>
            </a:scene3d>
            <a:sp3d>
              <a:bevelT w="190500" h="38100"/>
            </a:sp3d>
          </c:spPr>
          <c:invertIfNegative val="0"/>
          <c:cat>
            <c:strRef>
              <c:f>'Recaudo x localidad  Mar-25'!$A$113</c:f>
              <c:strCache>
                <c:ptCount val="1"/>
                <c:pt idx="0">
                  <c:v>SUBA</c:v>
                </c:pt>
              </c:strCache>
            </c:strRef>
          </c:cat>
          <c:val>
            <c:numRef>
              <c:f>'Recaudo x localidad  Mar-25'!$LV$113</c:f>
              <c:numCache>
                <c:formatCode>"$"\ #,##0</c:formatCode>
                <c:ptCount val="1"/>
                <c:pt idx="0">
                  <c:v>15988.936749000002</c:v>
                </c:pt>
              </c:numCache>
            </c:numRef>
          </c:val>
          <c:extLst>
            <c:ext xmlns:c16="http://schemas.microsoft.com/office/drawing/2014/chart" uri="{C3380CC4-5D6E-409C-BE32-E72D297353CC}">
              <c16:uniqueId val="{00000002-8365-4521-90DD-5BFD5972CFE5}"/>
            </c:ext>
          </c:extLst>
        </c:ser>
        <c:ser>
          <c:idx val="4"/>
          <c:order val="3"/>
          <c:tx>
            <c:strRef>
              <c:f>'Recaudo x localidad  Mar-25'!$LW$112</c:f>
              <c:strCache>
                <c:ptCount val="1"/>
                <c:pt idx="0">
                  <c:v>ENERO 2025</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Mar-25'!$A$113</c:f>
              <c:strCache>
                <c:ptCount val="1"/>
                <c:pt idx="0">
                  <c:v>SUBA</c:v>
                </c:pt>
              </c:strCache>
            </c:strRef>
          </c:cat>
          <c:val>
            <c:numRef>
              <c:f>'Recaudo x localidad  Mar-25'!$LW$113</c:f>
              <c:numCache>
                <c:formatCode>"$"\ #,##0</c:formatCode>
                <c:ptCount val="1"/>
                <c:pt idx="0">
                  <c:v>16064.781461999995</c:v>
                </c:pt>
              </c:numCache>
            </c:numRef>
          </c:val>
          <c:extLst>
            <c:ext xmlns:c16="http://schemas.microsoft.com/office/drawing/2014/chart" uri="{C3380CC4-5D6E-409C-BE32-E72D297353CC}">
              <c16:uniqueId val="{00000003-8365-4521-90DD-5BFD5972CFE5}"/>
            </c:ext>
          </c:extLst>
        </c:ser>
        <c:ser>
          <c:idx val="5"/>
          <c:order val="4"/>
          <c:tx>
            <c:strRef>
              <c:f>'Recaudo x localidad  Mar-25'!$LX$112</c:f>
              <c:strCache>
                <c:ptCount val="1"/>
                <c:pt idx="0">
                  <c:v>FEBRERO 2025</c:v>
                </c:pt>
              </c:strCache>
            </c:strRef>
          </c:tx>
          <c:spPr>
            <a:solidFill>
              <a:schemeClr val="accent6"/>
            </a:solidFill>
            <a:ln>
              <a:noFill/>
            </a:ln>
            <a:effectLst/>
          </c:spPr>
          <c:invertIfNegative val="0"/>
          <c:cat>
            <c:strRef>
              <c:f>'Recaudo x localidad  Mar-25'!$A$113</c:f>
              <c:strCache>
                <c:ptCount val="1"/>
                <c:pt idx="0">
                  <c:v>SUBA</c:v>
                </c:pt>
              </c:strCache>
            </c:strRef>
          </c:cat>
          <c:val>
            <c:numRef>
              <c:f>'Recaudo x localidad  Mar-25'!$LX$113</c:f>
              <c:numCache>
                <c:formatCode>"$"\ #,##0</c:formatCode>
                <c:ptCount val="1"/>
                <c:pt idx="0">
                  <c:v>15642.743715000001</c:v>
                </c:pt>
              </c:numCache>
            </c:numRef>
          </c:val>
          <c:extLst>
            <c:ext xmlns:c16="http://schemas.microsoft.com/office/drawing/2014/chart" uri="{C3380CC4-5D6E-409C-BE32-E72D297353CC}">
              <c16:uniqueId val="{00000004-8365-4521-90DD-5BFD5972CFE5}"/>
            </c:ext>
          </c:extLst>
        </c:ser>
        <c:ser>
          <c:idx val="0"/>
          <c:order val="5"/>
          <c:tx>
            <c:strRef>
              <c:f>'Recaudo x localidad  Mar-25'!$LY$112</c:f>
              <c:strCache>
                <c:ptCount val="1"/>
                <c:pt idx="0">
                  <c:v>MARZO 2025</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Mar-25'!$A$113</c:f>
              <c:strCache>
                <c:ptCount val="1"/>
                <c:pt idx="0">
                  <c:v>SUBA</c:v>
                </c:pt>
              </c:strCache>
            </c:strRef>
          </c:cat>
          <c:val>
            <c:numRef>
              <c:f>'Recaudo x localidad  Mar-25'!$LY$113</c:f>
              <c:numCache>
                <c:formatCode>"$"\ #,##0</c:formatCode>
                <c:ptCount val="1"/>
                <c:pt idx="0">
                  <c:v>17155.155354999999</c:v>
                </c:pt>
              </c:numCache>
            </c:numRef>
          </c:val>
          <c:extLst>
            <c:ext xmlns:c16="http://schemas.microsoft.com/office/drawing/2014/chart" uri="{C3380CC4-5D6E-409C-BE32-E72D297353CC}">
              <c16:uniqueId val="{00000005-8365-4521-90DD-5BFD5972CFE5}"/>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baseline="0">
                <a:solidFill>
                  <a:schemeClr val="tx1"/>
                </a:solidFill>
                <a:latin typeface="+mn-lt"/>
                <a:ea typeface="+mn-ea"/>
                <a:cs typeface="Arial" panose="020B0604020202020204" pitchFamily="34" charset="0"/>
              </a:defRPr>
            </a:pPr>
            <a:endParaRPr lang="en-US" sz="1800" dirty="0">
              <a:latin typeface="+mn-lt"/>
            </a:endParaRPr>
          </a:p>
          <a:p>
            <a:pPr>
              <a:defRPr sz="1800">
                <a:latin typeface="+mn-lt"/>
              </a:defRPr>
            </a:pPr>
            <a:endParaRPr lang="en-US" sz="1800" dirty="0">
              <a:latin typeface="+mn-lt"/>
            </a:endParaRPr>
          </a:p>
        </c:rich>
      </c:tx>
      <c:layout>
        <c:manualLayout>
          <c:xMode val="edge"/>
          <c:yMode val="edge"/>
          <c:x val="0.33870762308557584"/>
          <c:y val="3.535881766670241E-3"/>
        </c:manualLayout>
      </c:layout>
      <c:overlay val="0"/>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mn-lt"/>
              <a:ea typeface="+mn-ea"/>
              <a:cs typeface="Arial" panose="020B0604020202020204" pitchFamily="34" charset="0"/>
            </a:defRPr>
          </a:pPr>
          <a:endParaRPr lang="en-US"/>
        </a:p>
      </c:txPr>
    </c:title>
    <c:autoTitleDeleted val="0"/>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'Mar 2025'!$G$1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B834-49B7-ADBB-48BD7E4AE734}"/>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B834-49B7-ADBB-48BD7E4AE734}"/>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B834-49B7-ADBB-48BD7E4AE734}"/>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B834-49B7-ADBB-48BD7E4AE734}"/>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B834-49B7-ADBB-48BD7E4AE734}"/>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B834-49B7-ADBB-48BD7E4AE734}"/>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B834-49B7-ADBB-48BD7E4AE734}"/>
              </c:ext>
            </c:extLst>
          </c:dPt>
          <c:dLbls>
            <c:dLbl>
              <c:idx val="0"/>
              <c:layout>
                <c:manualLayout>
                  <c:x val="-5.669239326818136E-2"/>
                  <c:y val="-0.10065190164928757"/>
                </c:manualLayout>
              </c:layout>
              <c:tx>
                <c:rich>
                  <a:bodyPr/>
                  <a:lstStyle/>
                  <a:p>
                    <a:fld id="{EC4D186A-5131-417C-A433-9AF77EA2E5F6}" type="CATEGORYNAME">
                      <a:rPr lang="en-US"/>
                      <a:pPr/>
                      <a:t>[CATEGORY NAME]</a:t>
                    </a:fld>
                    <a:r>
                      <a:rPr lang="en-US" baseline="0"/>
                      <a:t>;</a:t>
                    </a:r>
                    <a:br>
                      <a:rPr lang="en-US" baseline="0"/>
                    </a:br>
                    <a:r>
                      <a:rPr lang="en-US" baseline="0"/>
                      <a:t> </a:t>
                    </a:r>
                    <a:fld id="{2957E979-8B61-4CB6-A205-ACFEF5AED26B}" type="VALUE">
                      <a:rPr lang="en-US" baseline="0"/>
                      <a:pPr/>
                      <a:t>[VALUE]</a:t>
                    </a:fld>
                    <a:r>
                      <a:rPr lang="en-US" baseline="0"/>
                      <a:t>; </a:t>
                    </a:r>
                    <a:br>
                      <a:rPr lang="en-US" baseline="0"/>
                    </a:br>
                    <a:fld id="{05E54C41-8FB4-48D4-AF20-18658508CADF}"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834-49B7-ADBB-48BD7E4AE734}"/>
                </c:ext>
              </c:extLst>
            </c:dLbl>
            <c:dLbl>
              <c:idx val="1"/>
              <c:layout>
                <c:manualLayout>
                  <c:x val="5.5587713415377368E-2"/>
                  <c:y val="-8.0206541317105091E-3"/>
                </c:manualLayout>
              </c:layout>
              <c:tx>
                <c:rich>
                  <a:bodyPr/>
                  <a:lstStyle/>
                  <a:p>
                    <a:fld id="{0C518BE0-4D58-4B30-AA26-FA5FF89694B1}" type="CATEGORYNAME">
                      <a:rPr lang="en-US"/>
                      <a:pPr/>
                      <a:t>[CATEGORY NAME]</a:t>
                    </a:fld>
                    <a:r>
                      <a:rPr lang="en-US" baseline="0"/>
                      <a:t>;</a:t>
                    </a:r>
                    <a:br>
                      <a:rPr lang="en-US" baseline="0"/>
                    </a:br>
                    <a:r>
                      <a:rPr lang="en-US" baseline="0"/>
                      <a:t> </a:t>
                    </a:r>
                    <a:fld id="{2B52C7BD-B504-4122-A9EE-56B295765692}" type="VALUE">
                      <a:rPr lang="en-US" baseline="0"/>
                      <a:pPr/>
                      <a:t>[VALUE]</a:t>
                    </a:fld>
                    <a:r>
                      <a:rPr lang="en-US" baseline="0"/>
                      <a:t>; </a:t>
                    </a:r>
                    <a:br>
                      <a:rPr lang="en-US" baseline="0"/>
                    </a:br>
                    <a:fld id="{C29B83C0-A4B3-4C26-8EC7-180F3144DE32}"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B834-49B7-ADBB-48BD7E4AE734}"/>
                </c:ext>
              </c:extLst>
            </c:dLbl>
            <c:dLbl>
              <c:idx val="2"/>
              <c:layout>
                <c:manualLayout>
                  <c:x val="-3.609012602847135E-2"/>
                  <c:y val="5.0459232767954684E-3"/>
                </c:manualLayout>
              </c:layout>
              <c:tx>
                <c:rich>
                  <a:bodyPr/>
                  <a:lstStyle/>
                  <a:p>
                    <a:fld id="{994393EC-F997-4B09-AD1F-E4E68DECC3D8}" type="CATEGORYNAME">
                      <a:rPr lang="en-US"/>
                      <a:pPr/>
                      <a:t>[CATEGORY NAME]</a:t>
                    </a:fld>
                    <a:r>
                      <a:rPr lang="en-US" baseline="0"/>
                      <a:t>; </a:t>
                    </a:r>
                    <a:br>
                      <a:rPr lang="en-US" baseline="0"/>
                    </a:br>
                    <a:fld id="{8D9B7787-BB33-43D5-AE72-50A14071E052}" type="VALUE">
                      <a:rPr lang="en-US" baseline="0"/>
                      <a:pPr/>
                      <a:t>[VALUE]</a:t>
                    </a:fld>
                    <a:r>
                      <a:rPr lang="en-US" baseline="0"/>
                      <a:t>; </a:t>
                    </a:r>
                    <a:br>
                      <a:rPr lang="en-US" baseline="0"/>
                    </a:br>
                    <a:fld id="{E6A16076-B1BF-441B-A1ED-AFED89E1AB3D}"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834-49B7-ADBB-48BD7E4AE734}"/>
                </c:ext>
              </c:extLst>
            </c:dLbl>
            <c:dLbl>
              <c:idx val="3"/>
              <c:layout>
                <c:manualLayout>
                  <c:x val="7.6530519624333937E-4"/>
                  <c:y val="-0.20360125265355242"/>
                </c:manualLayout>
              </c:layout>
              <c:tx>
                <c:rich>
                  <a:bodyPr/>
                  <a:lstStyle/>
                  <a:p>
                    <a:fld id="{C9260B86-64CA-4466-BD5C-29A87666B605}" type="CATEGORYNAME">
                      <a:rPr lang="en-US"/>
                      <a:pPr/>
                      <a:t>[CATEGORY NAME]</a:t>
                    </a:fld>
                    <a:r>
                      <a:rPr lang="en-US" baseline="0"/>
                      <a:t>;</a:t>
                    </a:r>
                    <a:br>
                      <a:rPr lang="en-US" baseline="0"/>
                    </a:br>
                    <a:r>
                      <a:rPr lang="en-US" baseline="0"/>
                      <a:t> </a:t>
                    </a:r>
                    <a:fld id="{540EF9FC-9BDA-487A-8038-950599C87D11}" type="VALUE">
                      <a:rPr lang="en-US" baseline="0"/>
                      <a:pPr/>
                      <a:t>[VALUE]</a:t>
                    </a:fld>
                    <a:r>
                      <a:rPr lang="en-US" baseline="0"/>
                      <a:t>; </a:t>
                    </a:r>
                    <a:br>
                      <a:rPr lang="en-US" baseline="0"/>
                    </a:br>
                    <a:fld id="{7EC9AE0C-3B52-4AB7-9921-B61B0784940D}"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B834-49B7-ADBB-48BD7E4AE734}"/>
                </c:ext>
              </c:extLst>
            </c:dLbl>
            <c:dLbl>
              <c:idx val="4"/>
              <c:layout>
                <c:manualLayout>
                  <c:x val="2.6115693816801504E-3"/>
                  <c:y val="-5.7516620913815965E-2"/>
                </c:manualLayout>
              </c:layout>
              <c:tx>
                <c:rich>
                  <a:bodyPr/>
                  <a:lstStyle/>
                  <a:p>
                    <a:fld id="{23419E90-8C99-457E-A42E-E1AF6F194394}" type="CATEGORYNAME">
                      <a:rPr lang="en-US"/>
                      <a:pPr/>
                      <a:t>[CATEGORY NAME]</a:t>
                    </a:fld>
                    <a:r>
                      <a:rPr lang="en-US" baseline="0"/>
                      <a:t>; </a:t>
                    </a:r>
                    <a:br>
                      <a:rPr lang="en-US" baseline="0"/>
                    </a:br>
                    <a:fld id="{8FC70306-A9DF-471B-82DE-6450CE5CC1EA}" type="VALUE">
                      <a:rPr lang="en-US" baseline="0"/>
                      <a:pPr/>
                      <a:t>[VALUE]</a:t>
                    </a:fld>
                    <a:r>
                      <a:rPr lang="en-US" baseline="0"/>
                      <a:t>; </a:t>
                    </a:r>
                    <a:br>
                      <a:rPr lang="en-US" baseline="0"/>
                    </a:br>
                    <a:fld id="{E3C88DFF-F22A-46B9-BEF1-91A8806B5348}"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B834-49B7-ADBB-48BD7E4AE734}"/>
                </c:ext>
              </c:extLst>
            </c:dLbl>
            <c:dLbl>
              <c:idx val="5"/>
              <c:layout>
                <c:manualLayout>
                  <c:x val="-1.5258402096606286E-2"/>
                  <c:y val="-1.8668102615734612E-2"/>
                </c:manualLayout>
              </c:layout>
              <c:tx>
                <c:rich>
                  <a:bodyPr/>
                  <a:lstStyle/>
                  <a:p>
                    <a:fld id="{9B35D073-8F7A-44D1-A3F9-E92F2EF82429}" type="CATEGORYNAME">
                      <a:rPr lang="en-US"/>
                      <a:pPr/>
                      <a:t>[CATEGORY NAME]</a:t>
                    </a:fld>
                    <a:r>
                      <a:rPr lang="en-US" baseline="0"/>
                      <a:t>;</a:t>
                    </a:r>
                    <a:br>
                      <a:rPr lang="en-US" baseline="0"/>
                    </a:br>
                    <a:fld id="{A242CC43-E59A-4662-B9A8-C82220827FC5}" type="VALUE">
                      <a:rPr lang="en-US" baseline="0"/>
                      <a:pPr/>
                      <a:t>[VALUE]</a:t>
                    </a:fld>
                    <a:r>
                      <a:rPr lang="en-US" baseline="0"/>
                      <a:t>;</a:t>
                    </a:r>
                    <a:br>
                      <a:rPr lang="en-US" baseline="0"/>
                    </a:br>
                    <a:r>
                      <a:rPr lang="en-US" baseline="0"/>
                      <a:t> </a:t>
                    </a:r>
                    <a:fld id="{F7CE677B-DD53-493C-9191-7375937FB487}"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B834-49B7-ADBB-48BD7E4AE734}"/>
                </c:ext>
              </c:extLst>
            </c:dLbl>
            <c:dLbl>
              <c:idx val="6"/>
              <c:layout>
                <c:manualLayout>
                  <c:x val="3.8371590862297737E-2"/>
                  <c:y val="-1.4633483395691803E-2"/>
                </c:manualLayout>
              </c:layout>
              <c:tx>
                <c:rich>
                  <a:bodyPr/>
                  <a:lstStyle/>
                  <a:p>
                    <a:fld id="{FC2B6BE6-AF1E-4B0B-A0E7-060137C6FA37}" type="CATEGORYNAME">
                      <a:rPr lang="en-US"/>
                      <a:pPr/>
                      <a:t>[CATEGORY NAME]</a:t>
                    </a:fld>
                    <a:r>
                      <a:rPr lang="en-US" baseline="0"/>
                      <a:t>;</a:t>
                    </a:r>
                    <a:br>
                      <a:rPr lang="en-US" baseline="0"/>
                    </a:br>
                    <a:r>
                      <a:rPr lang="en-US" baseline="0"/>
                      <a:t> </a:t>
                    </a:r>
                    <a:fld id="{EB8A7D67-4231-48DB-9391-BD5EF102CBFB}" type="VALUE">
                      <a:rPr lang="en-US" baseline="0"/>
                      <a:pPr/>
                      <a:t>[VALUE]</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B834-49B7-ADBB-48BD7E4AE734}"/>
                </c:ext>
              </c:extLst>
            </c:dLbl>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'Mar 2025'!$A$2:$A$8</c:f>
              <c:strCache>
                <c:ptCount val="7"/>
                <c:pt idx="0">
                  <c:v>USAQUEN</c:v>
                </c:pt>
                <c:pt idx="1">
                  <c:v>CHAPINERO</c:v>
                </c:pt>
                <c:pt idx="2">
                  <c:v>SANTA FÉ</c:v>
                </c:pt>
                <c:pt idx="3">
                  <c:v>SAN CRISTOBAL</c:v>
                </c:pt>
                <c:pt idx="4">
                  <c:v>USME</c:v>
                </c:pt>
                <c:pt idx="5">
                  <c:v>CANDELARIA</c:v>
                </c:pt>
                <c:pt idx="6">
                  <c:v>SUMAPAZ</c:v>
                </c:pt>
              </c:strCache>
            </c:strRef>
          </c:cat>
          <c:val>
            <c:numRef>
              <c:f>'Mar 2025'!$G$2:$G$8</c:f>
              <c:numCache>
                <c:formatCode>"$"\ #,##0</c:formatCode>
                <c:ptCount val="7"/>
                <c:pt idx="0">
                  <c:v>9300.1652625229071</c:v>
                </c:pt>
                <c:pt idx="1">
                  <c:v>3990.2649685599808</c:v>
                </c:pt>
                <c:pt idx="2">
                  <c:v>4957.3672638793887</c:v>
                </c:pt>
                <c:pt idx="3">
                  <c:v>4087.811624280032</c:v>
                </c:pt>
                <c:pt idx="4">
                  <c:v>3606.0635444285022</c:v>
                </c:pt>
                <c:pt idx="5">
                  <c:v>1082.905172169978</c:v>
                </c:pt>
                <c:pt idx="6">
                  <c:v>5.3039008199999964</c:v>
                </c:pt>
              </c:numCache>
            </c:numRef>
          </c:val>
          <c:extLst>
            <c:ext xmlns:c16="http://schemas.microsoft.com/office/drawing/2014/chart" uri="{C3380CC4-5D6E-409C-BE32-E72D297353CC}">
              <c16:uniqueId val="{0000000E-B834-49B7-ADBB-48BD7E4AE73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latin typeface="Arial" panose="020B0604020202020204" pitchFamily="34" charset="0"/>
          <a:cs typeface="Arial" panose="020B0604020202020204" pitchFamily="34" charset="0"/>
        </a:defRPr>
      </a:pPr>
      <a:endParaRPr lang="es-CO"/>
    </a:p>
  </c:txPr>
  <c:externalData r:id="rId3">
    <c:autoUpdate val="0"/>
  </c:externalData>
  <c:userShapes r:id="rId4"/>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'Mar 2025 '!$G$1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22B8-4515-BD53-88A6A5111B64}"/>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22B8-4515-BD53-88A6A5111B64}"/>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22B8-4515-BD53-88A6A5111B64}"/>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22B8-4515-BD53-88A6A5111B64}"/>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22B8-4515-BD53-88A6A5111B64}"/>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22B8-4515-BD53-88A6A5111B64}"/>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22B8-4515-BD53-88A6A5111B64}"/>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22B8-4515-BD53-88A6A5111B64}"/>
              </c:ext>
            </c:extLst>
          </c:dPt>
          <c:dLbls>
            <c:dLbl>
              <c:idx val="0"/>
              <c:layout>
                <c:manualLayout>
                  <c:x val="3.188037390043414E-2"/>
                  <c:y val="-2.2400689368157502E-2"/>
                </c:manualLayout>
              </c:layout>
              <c:tx>
                <c:rich>
                  <a:bodyPr/>
                  <a:lstStyle/>
                  <a:p>
                    <a:fld id="{2E8880C4-E9CF-4C3A-9595-5CCA30FBA8E8}" type="CATEGORYNAME">
                      <a:rPr lang="en-US"/>
                      <a:pPr/>
                      <a:t>[CATEGORY NAME]</a:t>
                    </a:fld>
                    <a:r>
                      <a:rPr lang="en-US" baseline="0"/>
                      <a:t>; </a:t>
                    </a:r>
                    <a:br>
                      <a:rPr lang="en-US" baseline="0"/>
                    </a:br>
                    <a:fld id="{0EFB1D21-5EE4-4A1F-8B15-E563BE99A486}" type="VALUE">
                      <a:rPr lang="en-US" baseline="0"/>
                      <a:pPr/>
                      <a:t>[VALUE]</a:t>
                    </a:fld>
                    <a:r>
                      <a:rPr lang="en-US" baseline="0"/>
                      <a:t>;</a:t>
                    </a:r>
                    <a:br>
                      <a:rPr lang="en-US" baseline="0"/>
                    </a:br>
                    <a:r>
                      <a:rPr lang="en-US" baseline="0"/>
                      <a:t> </a:t>
                    </a:r>
                    <a:fld id="{8B48ADA0-C4B9-4B1E-9E0E-8A577167DB82}"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22B8-4515-BD53-88A6A5111B64}"/>
                </c:ext>
              </c:extLst>
            </c:dLbl>
            <c:dLbl>
              <c:idx val="1"/>
              <c:layout>
                <c:manualLayout>
                  <c:x val="1.7253620466265072E-2"/>
                  <c:y val="-3.4898423917785991E-2"/>
                </c:manualLayout>
              </c:layout>
              <c:tx>
                <c:rich>
                  <a:bodyPr/>
                  <a:lstStyle/>
                  <a:p>
                    <a:fld id="{C13C96B5-4756-47DA-AA7E-F8D9297DB424}" type="CATEGORYNAME">
                      <a:rPr lang="en-US"/>
                      <a:pPr/>
                      <a:t>[CATEGORY NAME]</a:t>
                    </a:fld>
                    <a:r>
                      <a:rPr lang="en-US" baseline="0"/>
                      <a:t>; </a:t>
                    </a:r>
                    <a:br>
                      <a:rPr lang="en-US" baseline="0"/>
                    </a:br>
                    <a:fld id="{97C70F9D-CF9B-4393-9DD1-08BD6F6ABBE3}" type="VALUE">
                      <a:rPr lang="en-US" baseline="0"/>
                      <a:pPr/>
                      <a:t>[VALUE]</a:t>
                    </a:fld>
                    <a:r>
                      <a:rPr lang="en-US" baseline="0"/>
                      <a:t>;</a:t>
                    </a:r>
                    <a:br>
                      <a:rPr lang="en-US" baseline="0"/>
                    </a:br>
                    <a:fld id="{017225DC-1AEA-409D-9DAD-0E7D3AA382A9}"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2B8-4515-BD53-88A6A5111B64}"/>
                </c:ext>
              </c:extLst>
            </c:dLbl>
            <c:dLbl>
              <c:idx val="2"/>
              <c:layout>
                <c:manualLayout>
                  <c:x val="-2.0281577433402687E-3"/>
                  <c:y val="0.20926422929528174"/>
                </c:manualLayout>
              </c:layout>
              <c:tx>
                <c:rich>
                  <a:bodyPr/>
                  <a:lstStyle/>
                  <a:p>
                    <a:fld id="{76583F87-ACF2-475B-BC17-E3C01C8790CD}" type="CATEGORYNAME">
                      <a:rPr lang="en-US"/>
                      <a:pPr/>
                      <a:t>[CATEGORY NAME]</a:t>
                    </a:fld>
                    <a:r>
                      <a:rPr lang="en-US" baseline="0"/>
                      <a:t>; </a:t>
                    </a:r>
                    <a:br>
                      <a:rPr lang="en-US" baseline="0"/>
                    </a:br>
                    <a:fld id="{16553DC1-AE4B-4B2E-9FAB-9366D3B3B47B}" type="VALUE">
                      <a:rPr lang="en-US" baseline="0"/>
                      <a:pPr/>
                      <a:t>[VALUE]</a:t>
                    </a:fld>
                    <a:r>
                      <a:rPr lang="en-US" baseline="0"/>
                      <a:t>; </a:t>
                    </a:r>
                    <a:br>
                      <a:rPr lang="en-US" baseline="0"/>
                    </a:br>
                    <a:fld id="{932904D2-6388-4C02-BC7E-F6C587C0196C}"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22B8-4515-BD53-88A6A5111B64}"/>
                </c:ext>
              </c:extLst>
            </c:dLbl>
            <c:dLbl>
              <c:idx val="3"/>
              <c:layout>
                <c:manualLayout>
                  <c:x val="-9.9723373768525775E-2"/>
                  <c:y val="9.1360998677648228E-2"/>
                </c:manualLayout>
              </c:layout>
              <c:tx>
                <c:rich>
                  <a:bodyPr/>
                  <a:lstStyle/>
                  <a:p>
                    <a:fld id="{616152EA-94C7-4635-9120-F53AD7572F46}" type="CATEGORYNAME">
                      <a:rPr lang="en-US"/>
                      <a:pPr/>
                      <a:t>[CATEGORY NAME]</a:t>
                    </a:fld>
                    <a:r>
                      <a:rPr lang="en-US" baseline="0"/>
                      <a:t>;</a:t>
                    </a:r>
                    <a:br>
                      <a:rPr lang="en-US" baseline="0"/>
                    </a:br>
                    <a:r>
                      <a:rPr lang="en-US" baseline="0"/>
                      <a:t> </a:t>
                    </a:r>
                    <a:fld id="{11172151-E0EF-42D6-91AE-C03B31359310}" type="VALUE">
                      <a:rPr lang="en-US" baseline="0"/>
                      <a:pPr/>
                      <a:t>[VALUE]</a:t>
                    </a:fld>
                    <a:r>
                      <a:rPr lang="en-US" baseline="0"/>
                      <a:t>; </a:t>
                    </a:r>
                    <a:br>
                      <a:rPr lang="en-US" baseline="0"/>
                    </a:br>
                    <a:fld id="{C425C108-ADC8-41ED-89CE-7DEDBF87F170}"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22B8-4515-BD53-88A6A5111B64}"/>
                </c:ext>
              </c:extLst>
            </c:dLbl>
            <c:dLbl>
              <c:idx val="4"/>
              <c:layout>
                <c:manualLayout>
                  <c:x val="6.6390669580092376E-2"/>
                  <c:y val="-2.4520086743868844E-7"/>
                </c:manualLayout>
              </c:layout>
              <c:tx>
                <c:rich>
                  <a:bodyPr/>
                  <a:lstStyle/>
                  <a:p>
                    <a:fld id="{107B64ED-0017-464B-8403-B14EC0F4A955}" type="CATEGORYNAME">
                      <a:rPr lang="en-US"/>
                      <a:pPr/>
                      <a:t>[CATEGORY NAME]</a:t>
                    </a:fld>
                    <a:r>
                      <a:rPr lang="en-US" baseline="0"/>
                      <a:t>;</a:t>
                    </a:r>
                    <a:br>
                      <a:rPr lang="en-US" baseline="0"/>
                    </a:br>
                    <a:r>
                      <a:rPr lang="en-US" baseline="0"/>
                      <a:t> </a:t>
                    </a:r>
                    <a:fld id="{77720419-91F3-4DEB-BA7C-DD191152390C}" type="VALUE">
                      <a:rPr lang="en-US" baseline="0"/>
                      <a:pPr/>
                      <a:t>[VALUE]</a:t>
                    </a:fld>
                    <a:r>
                      <a:rPr lang="en-US" baseline="0"/>
                      <a:t>; </a:t>
                    </a:r>
                    <a:br>
                      <a:rPr lang="en-US" baseline="0"/>
                    </a:br>
                    <a:fld id="{2A99639D-1EDF-42D0-9E5A-EA3E0F8E3365}" type="PERCENTAGE">
                      <a:rPr lang="en-US" baseline="0"/>
                      <a:pPr/>
                      <a:t>[PERCENTAGE]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22B8-4515-BD53-88A6A5111B64}"/>
                </c:ext>
              </c:extLst>
            </c:dLbl>
            <c:dLbl>
              <c:idx val="5"/>
              <c:layout>
                <c:manualLayout>
                  <c:x val="2.820857369323645E-3"/>
                  <c:y val="4.0033332605903978E-2"/>
                </c:manualLayout>
              </c:layout>
              <c:tx>
                <c:rich>
                  <a:bodyPr/>
                  <a:lstStyle/>
                  <a:p>
                    <a:fld id="{703F1FD0-BB01-4D70-9D85-BC82847EAA0A}" type="CATEGORYNAME">
                      <a:rPr lang="en-US"/>
                      <a:pPr/>
                      <a:t>[CATEGORY NAME]</a:t>
                    </a:fld>
                    <a:r>
                      <a:rPr lang="en-US" baseline="0"/>
                      <a:t>; </a:t>
                    </a:r>
                    <a:br>
                      <a:rPr lang="en-US" baseline="0"/>
                    </a:br>
                    <a:fld id="{F7AD1033-5927-4EB9-B52A-3FBDF44D617F}" type="VALUE">
                      <a:rPr lang="en-US" baseline="0"/>
                      <a:pPr/>
                      <a:t>[VALUE]</a:t>
                    </a:fld>
                    <a:r>
                      <a:rPr lang="en-US" baseline="0"/>
                      <a:t>; </a:t>
                    </a:r>
                    <a:br>
                      <a:rPr lang="en-US" baseline="0"/>
                    </a:br>
                    <a:fld id="{FABBA763-C626-44A2-9704-53798721DDDD}" type="PERCENTAGE">
                      <a:rPr lang="en-US" baseline="0"/>
                      <a:pPr/>
                      <a:t>[PERCENTAGE]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22B8-4515-BD53-88A6A5111B64}"/>
                </c:ext>
              </c:extLst>
            </c:dLbl>
            <c:dLbl>
              <c:idx val="6"/>
              <c:layout>
                <c:manualLayout>
                  <c:x val="0"/>
                  <c:y val="-0.17271866727130533"/>
                </c:manualLayout>
              </c:layout>
              <c:tx>
                <c:rich>
                  <a:bodyPr/>
                  <a:lstStyle/>
                  <a:p>
                    <a:fld id="{07B9C199-B65A-44F8-A3E5-132FA2A3D0D1}" type="CATEGORYNAME">
                      <a:rPr lang="en-US"/>
                      <a:pPr/>
                      <a:t>[CATEGORY NAME]</a:t>
                    </a:fld>
                    <a:r>
                      <a:rPr lang="en-US" baseline="0"/>
                      <a:t>;</a:t>
                    </a:r>
                    <a:br>
                      <a:rPr lang="en-US" baseline="0"/>
                    </a:br>
                    <a:r>
                      <a:rPr lang="en-US" baseline="0"/>
                      <a:t> </a:t>
                    </a:r>
                    <a:fld id="{0233F6D4-0B47-4DB1-8D4C-2CD8FE09A46D}" type="VALUE">
                      <a:rPr lang="en-US" baseline="0"/>
                      <a:pPr/>
                      <a:t>[VALUE]</a:t>
                    </a:fld>
                    <a:r>
                      <a:rPr lang="en-US" baseline="0"/>
                      <a:t>; </a:t>
                    </a:r>
                    <a:br>
                      <a:rPr lang="en-US" baseline="0"/>
                    </a:br>
                    <a:fld id="{2AA7523E-F7F3-4BB7-88E4-87D414552091}"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22B8-4515-BD53-88A6A5111B64}"/>
                </c:ext>
              </c:extLst>
            </c:dLbl>
            <c:dLbl>
              <c:idx val="7"/>
              <c:layout>
                <c:manualLayout>
                  <c:x val="0.16943739910350769"/>
                  <c:y val="-3.1722677088816119E-2"/>
                </c:manualLayout>
              </c:layout>
              <c:tx>
                <c:rich>
                  <a:bodyPr/>
                  <a:lstStyle/>
                  <a:p>
                    <a:fld id="{276C94A1-7B0C-4377-92C4-2A5F581FBAE2}" type="CATEGORYNAME">
                      <a:rPr lang="en-US"/>
                      <a:pPr/>
                      <a:t>[CATEGORY NAME]</a:t>
                    </a:fld>
                    <a:r>
                      <a:rPr lang="en-US" baseline="0"/>
                      <a:t>;</a:t>
                    </a:r>
                    <a:br>
                      <a:rPr lang="en-US" baseline="0"/>
                    </a:br>
                    <a:r>
                      <a:rPr lang="en-US" baseline="0"/>
                      <a:t> </a:t>
                    </a:r>
                    <a:fld id="{C4485C49-3318-4593-9892-6568FFBEA6C6}" type="VALUE">
                      <a:rPr lang="en-US" baseline="0"/>
                      <a:pPr/>
                      <a:t>[VALUE]</a:t>
                    </a:fld>
                    <a:r>
                      <a:rPr lang="en-US" baseline="0"/>
                      <a:t>; </a:t>
                    </a:r>
                    <a:br>
                      <a:rPr lang="en-US" baseline="0"/>
                    </a:br>
                    <a:fld id="{5E10DE2B-1BAA-420E-899A-405EB606DF29}"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22B8-4515-BD53-88A6A5111B6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Light" panose="020F0302020204030204" pitchFamily="34" charset="0"/>
                    <a:cs typeface="Calibri Light" panose="020F030202020403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'Mar 2025 '!$A$2:$A$9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'Mar 2025 '!$G$2:$G$9</c:f>
              <c:numCache>
                <c:formatCode>"$"\ #,##0</c:formatCode>
                <c:ptCount val="8"/>
                <c:pt idx="0">
                  <c:v>3083.7355206402854</c:v>
                </c:pt>
                <c:pt idx="1">
                  <c:v>11099.505290179137</c:v>
                </c:pt>
                <c:pt idx="2">
                  <c:v>6639.1595856204367</c:v>
                </c:pt>
                <c:pt idx="3">
                  <c:v>8577.9855003900866</c:v>
                </c:pt>
                <c:pt idx="4">
                  <c:v>3890.5160232600483</c:v>
                </c:pt>
                <c:pt idx="5">
                  <c:v>4486.4371797103404</c:v>
                </c:pt>
                <c:pt idx="6">
                  <c:v>7777.7871756906161</c:v>
                </c:pt>
                <c:pt idx="7">
                  <c:v>8148.2898697103492</c:v>
                </c:pt>
              </c:numCache>
            </c:numRef>
          </c:val>
          <c:extLst>
            <c:ext xmlns:c16="http://schemas.microsoft.com/office/drawing/2014/chart" uri="{C3380CC4-5D6E-409C-BE32-E72D297353CC}">
              <c16:uniqueId val="{00000010-22B8-4515-BD53-88A6A5111B64}"/>
            </c:ext>
          </c:extLst>
        </c:ser>
        <c:dLbls>
          <c:dLblPos val="outEnd"/>
          <c:showLegendKey val="0"/>
          <c:showVal val="1"/>
          <c:showCatName val="0"/>
          <c:showSerName val="0"/>
          <c:showPercent val="0"/>
          <c:showBubbleSize val="0"/>
          <c:showLeaderLines val="1"/>
        </c:dLbls>
      </c:pie3DChart>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'Mar 2025'!$G$1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B2A9-413F-BCF9-741E1F12F09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B2A9-413F-BCF9-741E1F12F097}"/>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2A9-413F-BCF9-741E1F12F097}"/>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2A9-413F-BCF9-741E1F12F09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2025'!$A$2:$A$3</c:f>
              <c:strCache>
                <c:ptCount val="2"/>
                <c:pt idx="0">
                  <c:v>KENNEDY</c:v>
                </c:pt>
                <c:pt idx="1">
                  <c:v>FONTIBÓN</c:v>
                </c:pt>
              </c:strCache>
            </c:strRef>
          </c:cat>
          <c:val>
            <c:numRef>
              <c:f>'Mar 2025'!$G$2:$G$3</c:f>
              <c:numCache>
                <c:formatCode>"$"\ #,##0</c:formatCode>
                <c:ptCount val="2"/>
                <c:pt idx="0">
                  <c:v>9235.2379232767144</c:v>
                </c:pt>
                <c:pt idx="1">
                  <c:v>5081.7940216103016</c:v>
                </c:pt>
              </c:numCache>
            </c:numRef>
          </c:val>
          <c:extLst>
            <c:ext xmlns:c16="http://schemas.microsoft.com/office/drawing/2014/chart" uri="{C3380CC4-5D6E-409C-BE32-E72D297353CC}">
              <c16:uniqueId val="{00000004-B2A9-413F-BCF9-741E1F12F097}"/>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11BA-45F5-830E-3CFEAFA3460A}"/>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11BA-45F5-830E-3CFEAFA3460A}"/>
              </c:ext>
            </c:extLst>
          </c:dPt>
          <c:dLbls>
            <c:dLbl>
              <c:idx val="0"/>
              <c:layout>
                <c:manualLayout>
                  <c:x val="-5.2830187807157904E-2"/>
                  <c:y val="-0.44094971122752052"/>
                </c:manualLayout>
              </c:layout>
              <c:tx>
                <c:rich>
                  <a:bodyPr/>
                  <a:lstStyle/>
                  <a:p>
                    <a:fld id="{E61BE629-DEEC-44A3-AFF0-FF85C7B3EC5A}" type="CATEGORYNAME">
                      <a:rPr lang="en-US"/>
                      <a:pPr/>
                      <a:t>[CATEGORY NAME]</a:t>
                    </a:fld>
                    <a:r>
                      <a:rPr lang="en-US"/>
                      <a:t>; </a:t>
                    </a:r>
                    <a:fld id="{2E2B976E-F827-42ED-A170-721EBD129EAB}" type="VALUE">
                      <a:rPr lang="en-US"/>
                      <a:pPr/>
                      <a:t>[VALUE]</a:t>
                    </a:fld>
                    <a:r>
                      <a:rPr lang="en-US"/>
                      <a:t>; </a:t>
                    </a:r>
                    <a:fld id="{7BCA1E46-A471-4BC2-88BE-AAA9B7939BE4}" type="PERCENTAGE">
                      <a:rPr lang="en-US"/>
                      <a:pPr/>
                      <a:t>[PERCENTAGE]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0.1387223225675506"/>
                    </c:manualLayout>
                  </c15:layout>
                  <c15:dlblFieldTable/>
                  <c15:showDataLabelsRange val="0"/>
                </c:ext>
                <c:ext xmlns:c16="http://schemas.microsoft.com/office/drawing/2014/chart" uri="{C3380CC4-5D6E-409C-BE32-E72D297353CC}">
                  <c16:uniqueId val="{00000001-11BA-45F5-830E-3CFEAFA3460A}"/>
                </c:ext>
              </c:extLst>
            </c:dLbl>
            <c:dLbl>
              <c:idx val="1"/>
              <c:layout>
                <c:manualLayout>
                  <c:x val="-1.8349477238820761E-2"/>
                  <c:y val="5.4013915426650183E-2"/>
                </c:manualLayout>
              </c:layout>
              <c:tx>
                <c:rich>
                  <a:bodyPr/>
                  <a:lstStyle/>
                  <a:p>
                    <a:fld id="{824F9B85-2CE5-41DA-B957-DE14ECB5A28E}" type="CATEGORYNAME">
                      <a:rPr lang="en-US"/>
                      <a:pPr/>
                      <a:t>[CATEGORY NAME]</a:t>
                    </a:fld>
                    <a:r>
                      <a:rPr lang="en-US"/>
                      <a:t>; </a:t>
                    </a:r>
                    <a:fld id="{E9AA9CF2-7026-4256-B5BC-58F2053B8F37}" type="VALUE">
                      <a:rPr lang="en-US"/>
                      <a:pPr/>
                      <a:t>[VALUE]</a:t>
                    </a:fld>
                    <a:r>
                      <a:rPr lang="en-US"/>
                      <a:t>; </a:t>
                    </a:r>
                    <a:fld id="{9E4A78D5-3DC6-4054-9C59-20329BD2741D}" type="PERCENTAGE">
                      <a:rPr lang="en-US"/>
                      <a:pPr/>
                      <a:t>[PERCENTAGE]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20177341203888746"/>
                    </c:manualLayout>
                  </c15:layout>
                  <c15:dlblFieldTable/>
                  <c15:showDataLabelsRange val="0"/>
                </c:ext>
                <c:ext xmlns:c16="http://schemas.microsoft.com/office/drawing/2014/chart" uri="{C3380CC4-5D6E-409C-BE32-E72D297353CC}">
                  <c16:uniqueId val="{00000003-11BA-45F5-830E-3CFEAFA3460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'Mar 2025'!$A$2:$A$3</c:f>
              <c:strCache>
                <c:ptCount val="2"/>
                <c:pt idx="0">
                  <c:v>ENGATIVÁ</c:v>
                </c:pt>
                <c:pt idx="1">
                  <c:v>BARRIOS UNIDOS</c:v>
                </c:pt>
              </c:strCache>
            </c:strRef>
          </c:cat>
          <c:val>
            <c:numRef>
              <c:f>'Mar 2025'!$G$2:$G$3</c:f>
              <c:numCache>
                <c:formatCode>_-* #,##0_-;\-* #,##0_-;_-* "-"??_-;_-@_-</c:formatCode>
                <c:ptCount val="2"/>
                <c:pt idx="0" formatCode="&quot;$&quot;\ #,##0">
                  <c:v>13990.48527164109</c:v>
                </c:pt>
                <c:pt idx="1">
                  <c:v>8872.5271905991267</c:v>
                </c:pt>
              </c:numCache>
            </c:numRef>
          </c:val>
          <c:extLst>
            <c:ext xmlns:c16="http://schemas.microsoft.com/office/drawing/2014/chart" uri="{C3380CC4-5D6E-409C-BE32-E72D297353CC}">
              <c16:uniqueId val="{00000004-11BA-45F5-830E-3CFEAFA3460A}"/>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493.126,22</a:t>
            </a:r>
            <a:r>
              <a:rPr lang="es-CO" sz="1800" b="0" i="0" u="none" strike="noStrike" cap="none" baseline="0"/>
              <a:t> </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(2)'!$E$136:$I$136</c:f>
              <c:strCache>
                <c:ptCount val="5"/>
                <c:pt idx="0">
                  <c:v>PROMOAMBIENTAL SAS</c:v>
                </c:pt>
                <c:pt idx="1">
                  <c:v>LIME S.A. E.S.P.</c:v>
                </c:pt>
                <c:pt idx="2">
                  <c:v>CIUDAD LIMPIA</c:v>
                </c:pt>
                <c:pt idx="3">
                  <c:v>BOGOTÁ LIMPIA</c:v>
                </c:pt>
                <c:pt idx="4">
                  <c:v>ÁREA LIMPIA</c:v>
                </c:pt>
              </c:strCache>
            </c:strRef>
          </c:cat>
          <c:val>
            <c:numRef>
              <c:f>'ORDINARIOS (2)'!$E$152:$I$152</c:f>
              <c:numCache>
                <c:formatCode>#,##0.00</c:formatCode>
                <c:ptCount val="5"/>
                <c:pt idx="0">
                  <c:v>104924.26999999997</c:v>
                </c:pt>
                <c:pt idx="1">
                  <c:v>155965.67999999993</c:v>
                </c:pt>
                <c:pt idx="2">
                  <c:v>96582.71</c:v>
                </c:pt>
                <c:pt idx="3">
                  <c:v>66835.929999999993</c:v>
                </c:pt>
                <c:pt idx="4">
                  <c:v>68817.629999999961</c:v>
                </c:pt>
              </c:numCache>
            </c:numRef>
          </c:val>
          <c:extLst>
            <c:ext xmlns:c16="http://schemas.microsoft.com/office/drawing/2014/chart" uri="{C3380CC4-5D6E-409C-BE32-E72D297353CC}">
              <c16:uniqueId val="{00000000-A34C-43D1-B39C-69135BC72F78}"/>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'Mar 2025'!$G$1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17FB-4A7C-876A-D515CED401D4}"/>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17FB-4A7C-876A-D515CED401D4}"/>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17FB-4A7C-876A-D515CED401D4}"/>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17FB-4A7C-876A-D515CED401D4}"/>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17FB-4A7C-876A-D515CED401D4}"/>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17FB-4A7C-876A-D515CED401D4}"/>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17FB-4A7C-876A-D515CED401D4}"/>
              </c:ext>
            </c:extLst>
          </c:dPt>
          <c:dLbls>
            <c:dLbl>
              <c:idx val="0"/>
              <c:layout>
                <c:manualLayout>
                  <c:x val="-0.38169680557240182"/>
                  <c:y val="-0.53017931620100367"/>
                </c:manualLayout>
              </c:layout>
              <c:tx>
                <c:rich>
                  <a:bodyPr/>
                  <a:lstStyle/>
                  <a:p>
                    <a:fld id="{9DDDFAEB-05B5-4CC6-8339-CA4F478266AD}" type="CATEGORYNAME">
                      <a:rPr lang="en-US"/>
                      <a:pPr/>
                      <a:t>[CATEGORY NAME]</a:t>
                    </a:fld>
                    <a:r>
                      <a:rPr lang="en-US" baseline="0"/>
                      <a:t>; </a:t>
                    </a:r>
                    <a:br>
                      <a:rPr lang="en-US" baseline="0"/>
                    </a:br>
                    <a:fld id="{B02B3AAD-8592-4561-971A-6D03996E6C71}" type="VALUE">
                      <a:rPr lang="en-US" baseline="0"/>
                      <a:pPr/>
                      <a:t>[VALUE]</a:t>
                    </a:fld>
                    <a:r>
                      <a:rPr lang="en-US" baseline="0"/>
                      <a:t>; </a:t>
                    </a:r>
                    <a:br>
                      <a:rPr lang="en-US" baseline="0"/>
                    </a:br>
                    <a:fld id="{1852A5E2-6CF4-4131-B79B-EA611B970AA7}" type="PERCENTAGE">
                      <a:rPr lang="en-US" baseline="0"/>
                      <a:pPr/>
                      <a:t>[PERCENTAGE]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17FB-4A7C-876A-D515CED401D4}"/>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7FB-4A7C-876A-D515CED401D4}"/>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17FB-4A7C-876A-D515CED401D4}"/>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17FB-4A7C-876A-D515CED401D4}"/>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17FB-4A7C-876A-D515CED401D4}"/>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17FB-4A7C-876A-D515CED401D4}"/>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17FB-4A7C-876A-D515CED401D4}"/>
                </c:ext>
              </c:extLst>
            </c:dLbl>
            <c:spPr>
              <a:noFill/>
              <a:ln>
                <a:noFill/>
              </a:ln>
              <a:effectLst/>
            </c:spPr>
            <c:txPr>
              <a:bodyPr rot="0" vert="horz"/>
              <a:lstStyle/>
              <a:p>
                <a:pPr>
                  <a:defRPr sz="1000" b="0">
                    <a:solidFill>
                      <a:schemeClr val="accent1">
                        <a:lumMod val="50000"/>
                      </a:schemeClr>
                    </a:solidFill>
                    <a:latin typeface="+mn-lt"/>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'Mar 2025'!$A$2</c:f>
              <c:strCache>
                <c:ptCount val="1"/>
                <c:pt idx="0">
                  <c:v>SUBA</c:v>
                </c:pt>
              </c:strCache>
            </c:strRef>
          </c:cat>
          <c:val>
            <c:numRef>
              <c:f>'Mar 2025'!$G$2</c:f>
              <c:numCache>
                <c:formatCode>"$"\ #,##0</c:formatCode>
                <c:ptCount val="1"/>
                <c:pt idx="0">
                  <c:v>10800.333275151068</c:v>
                </c:pt>
              </c:numCache>
            </c:numRef>
          </c:val>
          <c:extLst>
            <c:ext xmlns:c16="http://schemas.microsoft.com/office/drawing/2014/chart" uri="{C3380CC4-5D6E-409C-BE32-E72D297353CC}">
              <c16:uniqueId val="{0000000E-17FB-4A7C-876A-D515CED401D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CO"/>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6E9-4468-ABF3-8DA6FBA5F7B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6E9-4468-ABF3-8DA6FBA5F7BA}"/>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6E9-4468-ABF3-8DA6FBA5F7BA}"/>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6E9-4468-ABF3-8DA6FBA5F7B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2025'!$K$1:$L$1</c:f>
              <c:strCache>
                <c:ptCount val="2"/>
                <c:pt idx="0">
                  <c:v>CARTERA VIGENCIA</c:v>
                </c:pt>
                <c:pt idx="1">
                  <c:v>CARTERA VENCIDA</c:v>
                </c:pt>
              </c:strCache>
            </c:strRef>
          </c:cat>
          <c:val>
            <c:numRef>
              <c:f>'Mar 2025'!$K$2:$L$2</c:f>
              <c:numCache>
                <c:formatCode>"$"\ #,##0</c:formatCode>
                <c:ptCount val="2"/>
                <c:pt idx="0">
                  <c:v>13935.452149609695</c:v>
                </c:pt>
                <c:pt idx="1">
                  <c:v>13094.429587051094</c:v>
                </c:pt>
              </c:numCache>
            </c:numRef>
          </c:val>
          <c:extLst>
            <c:ext xmlns:c16="http://schemas.microsoft.com/office/drawing/2014/chart" uri="{C3380CC4-5D6E-409C-BE32-E72D297353CC}">
              <c16:uniqueId val="{00000004-56E9-4468-ABF3-8DA6FBA5F7B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6E9-4468-ABF3-8DA6FBA5F7B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6E9-4468-ABF3-8DA6FBA5F7BA}"/>
              </c:ext>
            </c:extLst>
          </c:dPt>
          <c:cat>
            <c:strRef>
              <c:f>'Mar 2025'!$K$1:$L$1</c:f>
              <c:strCache>
                <c:ptCount val="2"/>
                <c:pt idx="0">
                  <c:v>CARTERA VIGENCIA</c:v>
                </c:pt>
                <c:pt idx="1">
                  <c:v>CARTERA VENCIDA</c:v>
                </c:pt>
              </c:strCache>
            </c:strRef>
          </c:cat>
          <c:val>
            <c:numRef>
              <c:f>'Mar 2025'!$K$3:$L$3</c:f>
              <c:numCache>
                <c:formatCode>0.00%</c:formatCode>
                <c:ptCount val="2"/>
                <c:pt idx="0">
                  <c:v>0.51555727418181629</c:v>
                </c:pt>
                <c:pt idx="1">
                  <c:v>0.48444272581818371</c:v>
                </c:pt>
              </c:numCache>
            </c:numRef>
          </c:val>
          <c:extLst>
            <c:ext xmlns:c16="http://schemas.microsoft.com/office/drawing/2014/chart" uri="{C3380CC4-5D6E-409C-BE32-E72D297353CC}">
              <c16:uniqueId val="{00000009-56E9-4468-ABF3-8DA6FBA5F7B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D60-4A98-991F-07DBC68F2B6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D60-4A98-991F-07DBC68F2B6D}"/>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D60-4A98-991F-07DBC68F2B6D}"/>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D60-4A98-991F-07DBC68F2B6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 '!$K$1:$L$1</c:f>
              <c:strCache>
                <c:ptCount val="2"/>
                <c:pt idx="0">
                  <c:v>CARTERA VIGENCIA</c:v>
                </c:pt>
                <c:pt idx="1">
                  <c:v>CARTERA VENCIDA</c:v>
                </c:pt>
              </c:strCache>
            </c:strRef>
          </c:cat>
          <c:val>
            <c:numRef>
              <c:f>'Mar 2025 '!$K$2:$L$2</c:f>
              <c:numCache>
                <c:formatCode>"$"\ #,##0</c:formatCode>
                <c:ptCount val="2"/>
                <c:pt idx="0">
                  <c:v>25270.086464791442</c:v>
                </c:pt>
                <c:pt idx="1">
                  <c:v>28433.32968040985</c:v>
                </c:pt>
              </c:numCache>
            </c:numRef>
          </c:val>
          <c:extLst>
            <c:ext xmlns:c16="http://schemas.microsoft.com/office/drawing/2014/chart" uri="{C3380CC4-5D6E-409C-BE32-E72D297353CC}">
              <c16:uniqueId val="{00000004-ED60-4A98-991F-07DBC68F2B6D}"/>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ED60-4A98-991F-07DBC68F2B6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ED60-4A98-991F-07DBC68F2B6D}"/>
              </c:ext>
            </c:extLst>
          </c:dPt>
          <c:cat>
            <c:strRef>
              <c:f>'Mar 2025 '!$K$1:$L$1</c:f>
              <c:strCache>
                <c:ptCount val="2"/>
                <c:pt idx="0">
                  <c:v>CARTERA VIGENCIA</c:v>
                </c:pt>
                <c:pt idx="1">
                  <c:v>CARTERA VENCIDA</c:v>
                </c:pt>
              </c:strCache>
            </c:strRef>
          </c:cat>
          <c:val>
            <c:numRef>
              <c:f>'Mar 2025 '!$K$3:$L$3</c:f>
              <c:numCache>
                <c:formatCode>0.00%</c:formatCode>
                <c:ptCount val="2"/>
                <c:pt idx="0">
                  <c:v>0.47054895719235301</c:v>
                </c:pt>
                <c:pt idx="1">
                  <c:v>0.52945104280764699</c:v>
                </c:pt>
              </c:numCache>
            </c:numRef>
          </c:val>
          <c:extLst>
            <c:ext xmlns:c16="http://schemas.microsoft.com/office/drawing/2014/chart" uri="{C3380CC4-5D6E-409C-BE32-E72D297353CC}">
              <c16:uniqueId val="{00000009-ED60-4A98-991F-07DBC68F2B6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D46-4935-AF3E-434809D76F3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D46-4935-AF3E-434809D76F30}"/>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D46-4935-AF3E-434809D76F30}"/>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D46-4935-AF3E-434809D76F3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2025'!$K$1:$L$1</c:f>
              <c:strCache>
                <c:ptCount val="2"/>
                <c:pt idx="0">
                  <c:v>CARTERA VIGENCIA</c:v>
                </c:pt>
                <c:pt idx="1">
                  <c:v>CARTERA VENCIDA</c:v>
                </c:pt>
              </c:strCache>
            </c:strRef>
          </c:cat>
          <c:val>
            <c:numRef>
              <c:f>'Mar 2025'!$K$2:$L$2</c:f>
              <c:numCache>
                <c:formatCode>"$"\ #,##0</c:formatCode>
                <c:ptCount val="2"/>
                <c:pt idx="0">
                  <c:v>7583.7317515367176</c:v>
                </c:pt>
                <c:pt idx="1">
                  <c:v>6733.3001933502983</c:v>
                </c:pt>
              </c:numCache>
            </c:numRef>
          </c:val>
          <c:extLst>
            <c:ext xmlns:c16="http://schemas.microsoft.com/office/drawing/2014/chart" uri="{C3380CC4-5D6E-409C-BE32-E72D297353CC}">
              <c16:uniqueId val="{00000004-AD46-4935-AF3E-434809D76F3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AD46-4935-AF3E-434809D76F3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AD46-4935-AF3E-434809D76F30}"/>
              </c:ext>
            </c:extLst>
          </c:dPt>
          <c:cat>
            <c:strRef>
              <c:f>'Mar 2025'!$K$1:$L$1</c:f>
              <c:strCache>
                <c:ptCount val="2"/>
                <c:pt idx="0">
                  <c:v>CARTERA VIGENCIA</c:v>
                </c:pt>
                <c:pt idx="1">
                  <c:v>CARTERA VENCIDA</c:v>
                </c:pt>
              </c:strCache>
            </c:strRef>
          </c:cat>
          <c:val>
            <c:numRef>
              <c:f>'Mar 2025'!$K$3:$L$3</c:f>
              <c:numCache>
                <c:formatCode>0.00%</c:formatCode>
                <c:ptCount val="2"/>
                <c:pt idx="0">
                  <c:v>0.52969999513377253</c:v>
                </c:pt>
                <c:pt idx="1">
                  <c:v>0.47030000486622753</c:v>
                </c:pt>
              </c:numCache>
            </c:numRef>
          </c:val>
          <c:extLst>
            <c:ext xmlns:c16="http://schemas.microsoft.com/office/drawing/2014/chart" uri="{C3380CC4-5D6E-409C-BE32-E72D297353CC}">
              <c16:uniqueId val="{00000009-AD46-4935-AF3E-434809D76F3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5CF-42CE-AD56-DB951DFF94A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5CF-42CE-AD56-DB951DFF94A6}"/>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5CF-42CE-AD56-DB951DFF94A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5CF-42CE-AD56-DB951DFF94A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2025'!$K$1:$L$1</c:f>
              <c:strCache>
                <c:ptCount val="2"/>
                <c:pt idx="0">
                  <c:v>CARTERA VIGENCIA</c:v>
                </c:pt>
                <c:pt idx="1">
                  <c:v>CARTERA VENCIDA</c:v>
                </c:pt>
              </c:strCache>
            </c:strRef>
          </c:cat>
          <c:val>
            <c:numRef>
              <c:f>'Mar 2025'!$K$2:$L$2</c:f>
              <c:numCache>
                <c:formatCode>"$"\ #,##0</c:formatCode>
                <c:ptCount val="2"/>
                <c:pt idx="0">
                  <c:v>8551.586009640856</c:v>
                </c:pt>
                <c:pt idx="1">
                  <c:v>14311.426452599362</c:v>
                </c:pt>
              </c:numCache>
            </c:numRef>
          </c:val>
          <c:extLst>
            <c:ext xmlns:c16="http://schemas.microsoft.com/office/drawing/2014/chart" uri="{C3380CC4-5D6E-409C-BE32-E72D297353CC}">
              <c16:uniqueId val="{00000004-F5CF-42CE-AD56-DB951DFF94A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5CF-42CE-AD56-DB951DFF94A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5CF-42CE-AD56-DB951DFF94A6}"/>
              </c:ext>
            </c:extLst>
          </c:dPt>
          <c:cat>
            <c:strRef>
              <c:f>'Mar 2025'!$K$1:$L$1</c:f>
              <c:strCache>
                <c:ptCount val="2"/>
                <c:pt idx="0">
                  <c:v>CARTERA VIGENCIA</c:v>
                </c:pt>
                <c:pt idx="1">
                  <c:v>CARTERA VENCIDA</c:v>
                </c:pt>
              </c:strCache>
            </c:strRef>
          </c:cat>
          <c:val>
            <c:numRef>
              <c:f>'Mar 2025'!$K$3:$L$3</c:f>
              <c:numCache>
                <c:formatCode>0.00%</c:formatCode>
                <c:ptCount val="2"/>
                <c:pt idx="0">
                  <c:v>0.37403583730553308</c:v>
                </c:pt>
                <c:pt idx="1">
                  <c:v>0.62596416269446709</c:v>
                </c:pt>
              </c:numCache>
            </c:numRef>
          </c:val>
          <c:extLst>
            <c:ext xmlns:c16="http://schemas.microsoft.com/office/drawing/2014/chart" uri="{C3380CC4-5D6E-409C-BE32-E72D297353CC}">
              <c16:uniqueId val="{00000009-F5CF-42CE-AD56-DB951DFF94A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E46-468B-B382-E47E1CDBEA7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E46-468B-B382-E47E1CDBEA75}"/>
              </c:ext>
            </c:extLst>
          </c:dPt>
          <c:dLbls>
            <c:dLbl>
              <c:idx val="0"/>
              <c:layout>
                <c:manualLayout>
                  <c:x val="-4.9518652511288633E-2"/>
                  <c:y val="-0.3558176426730059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2E46-468B-B382-E47E1CDBEA75}"/>
                </c:ext>
              </c:extLst>
            </c:dLbl>
            <c:dLbl>
              <c:idx val="1"/>
              <c:layout>
                <c:manualLayout>
                  <c:x val="-8.0813614808069117E-2"/>
                  <c:y val="6.5257988521062404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8.7131610426064404E-2"/>
                      <c:h val="0.16277379366699563"/>
                    </c:manualLayout>
                  </c15:layout>
                </c:ext>
                <c:ext xmlns:c16="http://schemas.microsoft.com/office/drawing/2014/chart" uri="{C3380CC4-5D6E-409C-BE32-E72D297353CC}">
                  <c16:uniqueId val="{00000003-2E46-468B-B382-E47E1CDBEA7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2025'!$Q$1:$R$1</c:f>
              <c:strCache>
                <c:ptCount val="2"/>
                <c:pt idx="0">
                  <c:v>CARTERA
VIGENCIA</c:v>
                </c:pt>
                <c:pt idx="1">
                  <c:v>CARTERA
 VENCIDA</c:v>
                </c:pt>
              </c:strCache>
            </c:strRef>
          </c:cat>
          <c:val>
            <c:numRef>
              <c:f>'Mar 2025'!$Q$2:$R$2</c:f>
              <c:numCache>
                <c:formatCode>"$"\ #,##0</c:formatCode>
                <c:ptCount val="2"/>
                <c:pt idx="0">
                  <c:v>5863.6319535319362</c:v>
                </c:pt>
                <c:pt idx="1">
                  <c:v>4936.7013216191308</c:v>
                </c:pt>
              </c:numCache>
            </c:numRef>
          </c:val>
          <c:extLst>
            <c:ext xmlns:c16="http://schemas.microsoft.com/office/drawing/2014/chart" uri="{C3380CC4-5D6E-409C-BE32-E72D297353CC}">
              <c16:uniqueId val="{00000004-2E46-468B-B382-E47E1CDBEA75}"/>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2E46-468B-B382-E47E1CDBEA75}"/>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2E46-468B-B382-E47E1CDBEA75}"/>
              </c:ext>
            </c:extLst>
          </c:dPt>
          <c:dLbls>
            <c:spPr>
              <a:noFill/>
              <a:ln>
                <a:noFill/>
              </a:ln>
              <a:effectLst/>
            </c:spPr>
            <c:txPr>
              <a:bodyPr rot="0" spcFirstLastPara="1" vertOverflow="ellipsis" vert="horz" wrap="square" anchor="ctr" anchorCtr="1"/>
              <a:lstStyle/>
              <a:p>
                <a:pPr>
                  <a:defRPr sz="900" b="1" i="0" u="none" strike="noStrike" kern="1200" baseline="0">
                    <a:solidFill>
                      <a:schemeClr val="tx1">
                        <a:lumMod val="75000"/>
                        <a:lumOff val="25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2025'!$Q$1:$R$1</c:f>
              <c:strCache>
                <c:ptCount val="2"/>
                <c:pt idx="0">
                  <c:v>CARTERA
VIGENCIA</c:v>
                </c:pt>
                <c:pt idx="1">
                  <c:v>CARTERA
 VENCIDA</c:v>
                </c:pt>
              </c:strCache>
            </c:strRef>
          </c:cat>
          <c:val>
            <c:numRef>
              <c:f>'Mar 2025'!$Q$3:$R$3</c:f>
              <c:numCache>
                <c:formatCode>0%</c:formatCode>
                <c:ptCount val="2"/>
                <c:pt idx="0">
                  <c:v>0.54291213096384006</c:v>
                </c:pt>
                <c:pt idx="1">
                  <c:v>0.45708786903615983</c:v>
                </c:pt>
              </c:numCache>
            </c:numRef>
          </c:val>
          <c:extLst>
            <c:ext xmlns:c16="http://schemas.microsoft.com/office/drawing/2014/chart" uri="{C3380CC4-5D6E-409C-BE32-E72D297353CC}">
              <c16:uniqueId val="{00000009-2E46-468B-B382-E47E1CDBEA75}"/>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b="1"/>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2025'!$P$39:$P$48</c:f>
              <c:numCache>
                <c:formatCode>"$"\ #,##0</c:formatCode>
                <c:ptCount val="10"/>
                <c:pt idx="0">
                  <c:v>13659.991293167976</c:v>
                </c:pt>
                <c:pt idx="1">
                  <c:v>778.59475891999296</c:v>
                </c:pt>
                <c:pt idx="2">
                  <c:v>514.40928917000463</c:v>
                </c:pt>
                <c:pt idx="3">
                  <c:v>378.64029043999483</c:v>
                </c:pt>
                <c:pt idx="4">
                  <c:v>142.42783483999992</c:v>
                </c:pt>
                <c:pt idx="5">
                  <c:v>166.40356676999966</c:v>
                </c:pt>
                <c:pt idx="6">
                  <c:v>153.03062033999959</c:v>
                </c:pt>
                <c:pt idx="7">
                  <c:v>621.99842690000162</c:v>
                </c:pt>
                <c:pt idx="8">
                  <c:v>907.21455723000031</c:v>
                </c:pt>
                <c:pt idx="9">
                  <c:v>5830.9739444200286</c:v>
                </c:pt>
              </c:numCache>
            </c:numRef>
          </c:val>
          <c:extLst>
            <c:ext xmlns:c16="http://schemas.microsoft.com/office/drawing/2014/chart" uri="{C3380CC4-5D6E-409C-BE32-E72D297353CC}">
              <c16:uniqueId val="{00000000-BC4F-4196-A96B-D3DF1911C9B7}"/>
            </c:ext>
          </c:extLst>
        </c:ser>
        <c:ser>
          <c:idx val="1"/>
          <c:order val="1"/>
          <c:tx>
            <c:strRef>
              <c:f>'Mar 2025'!$Q$38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BC4F-4196-A96B-D3DF1911C9B7}"/>
              </c:ext>
            </c:extLst>
          </c:dPt>
          <c:dPt>
            <c:idx val="1"/>
            <c:invertIfNegative val="0"/>
            <c:bubble3D val="0"/>
            <c:extLst>
              <c:ext xmlns:c16="http://schemas.microsoft.com/office/drawing/2014/chart" uri="{C3380CC4-5D6E-409C-BE32-E72D297353CC}">
                <c16:uniqueId val="{00000002-BC4F-4196-A96B-D3DF1911C9B7}"/>
              </c:ext>
            </c:extLst>
          </c:dPt>
          <c:dPt>
            <c:idx val="2"/>
            <c:invertIfNegative val="0"/>
            <c:bubble3D val="0"/>
            <c:extLst>
              <c:ext xmlns:c16="http://schemas.microsoft.com/office/drawing/2014/chart" uri="{C3380CC4-5D6E-409C-BE32-E72D297353CC}">
                <c16:uniqueId val="{00000003-BC4F-4196-A96B-D3DF1911C9B7}"/>
              </c:ext>
            </c:extLst>
          </c:dPt>
          <c:dPt>
            <c:idx val="3"/>
            <c:invertIfNegative val="0"/>
            <c:bubble3D val="0"/>
            <c:extLst>
              <c:ext xmlns:c16="http://schemas.microsoft.com/office/drawing/2014/chart" uri="{C3380CC4-5D6E-409C-BE32-E72D297353CC}">
                <c16:uniqueId val="{00000004-BC4F-4196-A96B-D3DF1911C9B7}"/>
              </c:ext>
            </c:extLst>
          </c:dPt>
          <c:dPt>
            <c:idx val="4"/>
            <c:invertIfNegative val="0"/>
            <c:bubble3D val="0"/>
            <c:extLst>
              <c:ext xmlns:c16="http://schemas.microsoft.com/office/drawing/2014/chart" uri="{C3380CC4-5D6E-409C-BE32-E72D297353CC}">
                <c16:uniqueId val="{00000005-BC4F-4196-A96B-D3DF1911C9B7}"/>
              </c:ext>
            </c:extLst>
          </c:dPt>
          <c:dPt>
            <c:idx val="5"/>
            <c:invertIfNegative val="0"/>
            <c:bubble3D val="0"/>
            <c:extLst>
              <c:ext xmlns:c16="http://schemas.microsoft.com/office/drawing/2014/chart" uri="{C3380CC4-5D6E-409C-BE32-E72D297353CC}">
                <c16:uniqueId val="{00000006-BC4F-4196-A96B-D3DF1911C9B7}"/>
              </c:ext>
            </c:extLst>
          </c:dPt>
          <c:dPt>
            <c:idx val="6"/>
            <c:invertIfNegative val="0"/>
            <c:bubble3D val="0"/>
            <c:extLst>
              <c:ext xmlns:c16="http://schemas.microsoft.com/office/drawing/2014/chart" uri="{C3380CC4-5D6E-409C-BE32-E72D297353CC}">
                <c16:uniqueId val="{00000007-BC4F-4196-A96B-D3DF1911C9B7}"/>
              </c:ext>
            </c:extLst>
          </c:dPt>
          <c:dPt>
            <c:idx val="7"/>
            <c:invertIfNegative val="0"/>
            <c:bubble3D val="0"/>
            <c:extLst>
              <c:ext xmlns:c16="http://schemas.microsoft.com/office/drawing/2014/chart" uri="{C3380CC4-5D6E-409C-BE32-E72D297353CC}">
                <c16:uniqueId val="{00000008-BC4F-4196-A96B-D3DF1911C9B7}"/>
              </c:ext>
            </c:extLst>
          </c:dPt>
          <c:dPt>
            <c:idx val="8"/>
            <c:invertIfNegative val="0"/>
            <c:bubble3D val="0"/>
            <c:extLst>
              <c:ext xmlns:c16="http://schemas.microsoft.com/office/drawing/2014/chart" uri="{C3380CC4-5D6E-409C-BE32-E72D297353CC}">
                <c16:uniqueId val="{00000009-BC4F-4196-A96B-D3DF1911C9B7}"/>
              </c:ext>
            </c:extLst>
          </c:dPt>
          <c:dPt>
            <c:idx val="9"/>
            <c:invertIfNegative val="0"/>
            <c:bubble3D val="0"/>
            <c:extLst>
              <c:ext xmlns:c16="http://schemas.microsoft.com/office/drawing/2014/chart" uri="{C3380CC4-5D6E-409C-BE32-E72D297353CC}">
                <c16:uniqueId val="{0000000A-BC4F-4196-A96B-D3DF1911C9B7}"/>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2025'!$Q$39:$Q$48</c:f>
              <c:numCache>
                <c:formatCode>"$"\ #,##0</c:formatCode>
                <c:ptCount val="10"/>
                <c:pt idx="0">
                  <c:v>480.2317642599981</c:v>
                </c:pt>
                <c:pt idx="1">
                  <c:v>366.50204118999994</c:v>
                </c:pt>
                <c:pt idx="2">
                  <c:v>150.54148051000124</c:v>
                </c:pt>
                <c:pt idx="3">
                  <c:v>177.58440130000051</c:v>
                </c:pt>
                <c:pt idx="4">
                  <c:v>151.54797156000001</c:v>
                </c:pt>
                <c:pt idx="5">
                  <c:v>197.64150508999992</c:v>
                </c:pt>
                <c:pt idx="6">
                  <c:v>45.622140000000009</c:v>
                </c:pt>
                <c:pt idx="7">
                  <c:v>328.04163999999969</c:v>
                </c:pt>
                <c:pt idx="8">
                  <c:v>281.10217180999979</c:v>
                </c:pt>
                <c:pt idx="9">
                  <c:v>1697.3820387500075</c:v>
                </c:pt>
              </c:numCache>
            </c:numRef>
          </c:val>
          <c:extLst>
            <c:ext xmlns:c16="http://schemas.microsoft.com/office/drawing/2014/chart" uri="{C3380CC4-5D6E-409C-BE32-E72D297353CC}">
              <c16:uniqueId val="{0000000B-BC4F-4196-A96B-D3DF1911C9B7}"/>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 '!$O$39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 '!$N$40:$N$49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 '!$O$40:$O$49</c:f>
              <c:numCache>
                <c:formatCode>_-* #,##0_-;\-* #,##0_-;_-* "-"??_-;_-@_-</c:formatCode>
                <c:ptCount val="10"/>
                <c:pt idx="0">
                  <c:v>22006.036120358203</c:v>
                </c:pt>
                <c:pt idx="1">
                  <c:v>7.9893475099999982</c:v>
                </c:pt>
                <c:pt idx="2">
                  <c:v>2530.6578781699823</c:v>
                </c:pt>
                <c:pt idx="3">
                  <c:v>0.61167000000000005</c:v>
                </c:pt>
                <c:pt idx="4">
                  <c:v>983.25548667997373</c:v>
                </c:pt>
                <c:pt idx="5">
                  <c:v>0.67286853000000002</c:v>
                </c:pt>
                <c:pt idx="6">
                  <c:v>602.69764173000453</c:v>
                </c:pt>
                <c:pt idx="7">
                  <c:v>1175.7074024799947</c:v>
                </c:pt>
                <c:pt idx="8">
                  <c:v>1933.2535080299781</c:v>
                </c:pt>
                <c:pt idx="9">
                  <c:v>12086.797436510009</c:v>
                </c:pt>
              </c:numCache>
            </c:numRef>
          </c:val>
          <c:extLst>
            <c:ext xmlns:c16="http://schemas.microsoft.com/office/drawing/2014/chart" uri="{C3380CC4-5D6E-409C-BE32-E72D297353CC}">
              <c16:uniqueId val="{00000000-8416-4A96-8432-E96AECFDCFEC}"/>
            </c:ext>
          </c:extLst>
        </c:ser>
        <c:ser>
          <c:idx val="1"/>
          <c:order val="1"/>
          <c:tx>
            <c:strRef>
              <c:f>'Mar 2025 '!$P$39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 '!$N$40:$N$49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 '!$P$40:$P$49</c:f>
              <c:numCache>
                <c:formatCode>"$"\ #,##0</c:formatCode>
                <c:ptCount val="10"/>
                <c:pt idx="0">
                  <c:v>620.05801015998509</c:v>
                </c:pt>
                <c:pt idx="1">
                  <c:v>0</c:v>
                </c:pt>
                <c:pt idx="2">
                  <c:v>279.08956316000126</c:v>
                </c:pt>
                <c:pt idx="3">
                  <c:v>0</c:v>
                </c:pt>
                <c:pt idx="4">
                  <c:v>254.19868716000073</c:v>
                </c:pt>
                <c:pt idx="5">
                  <c:v>1.50638855</c:v>
                </c:pt>
                <c:pt idx="6">
                  <c:v>112.60608804999995</c:v>
                </c:pt>
                <c:pt idx="7">
                  <c:v>371.12729139999914</c:v>
                </c:pt>
                <c:pt idx="8">
                  <c:v>450.41683275999833</c:v>
                </c:pt>
                <c:pt idx="9">
                  <c:v>10286.733923940059</c:v>
                </c:pt>
              </c:numCache>
            </c:numRef>
          </c:val>
          <c:extLst>
            <c:ext xmlns:c16="http://schemas.microsoft.com/office/drawing/2014/chart" uri="{C3380CC4-5D6E-409C-BE32-E72D297353CC}">
              <c16:uniqueId val="{00000001-8416-4A96-8432-E96AECFDCFEC}"/>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2025'!$O$34:$O$43</c:f>
              <c:numCache>
                <c:formatCode>_-* #,##0_-;\-* #,##0_-;_-* "-"??_-;_-@_-</c:formatCode>
                <c:ptCount val="10"/>
                <c:pt idx="0">
                  <c:v>5858.4116346039618</c:v>
                </c:pt>
                <c:pt idx="1">
                  <c:v>511.81846277000795</c:v>
                </c:pt>
                <c:pt idx="2">
                  <c:v>142.61009835999937</c:v>
                </c:pt>
                <c:pt idx="3">
                  <c:v>97.429992190000107</c:v>
                </c:pt>
                <c:pt idx="4">
                  <c:v>87.39732852000003</c:v>
                </c:pt>
                <c:pt idx="5">
                  <c:v>185.53630999999982</c:v>
                </c:pt>
                <c:pt idx="6">
                  <c:v>75.632558899999935</c:v>
                </c:pt>
                <c:pt idx="7">
                  <c:v>355.47697649000003</c:v>
                </c:pt>
                <c:pt idx="8">
                  <c:v>815.57442588999822</c:v>
                </c:pt>
                <c:pt idx="9">
                  <c:v>3318.3611676000191</c:v>
                </c:pt>
              </c:numCache>
            </c:numRef>
          </c:val>
          <c:extLst>
            <c:ext xmlns:c16="http://schemas.microsoft.com/office/drawing/2014/chart" uri="{C3380CC4-5D6E-409C-BE32-E72D297353CC}">
              <c16:uniqueId val="{00000000-4F07-4D3C-A4DB-19AC195C4BE1}"/>
            </c:ext>
          </c:extLst>
        </c:ser>
        <c:ser>
          <c:idx val="1"/>
          <c:order val="1"/>
          <c:tx>
            <c:strRef>
              <c:f>'Mar 2025'!$P$33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2025'!$P$34:$P$43</c:f>
              <c:numCache>
                <c:formatCode>"$"\ #,##0</c:formatCode>
                <c:ptCount val="10"/>
                <c:pt idx="0">
                  <c:v>644.21201104000602</c:v>
                </c:pt>
                <c:pt idx="1">
                  <c:v>560.31372352000017</c:v>
                </c:pt>
                <c:pt idx="2">
                  <c:v>272.13754000000085</c:v>
                </c:pt>
                <c:pt idx="3">
                  <c:v>134.23885999999999</c:v>
                </c:pt>
                <c:pt idx="4">
                  <c:v>50.654089999999968</c:v>
                </c:pt>
                <c:pt idx="5">
                  <c:v>154.5992</c:v>
                </c:pt>
                <c:pt idx="6">
                  <c:v>14.223329999999997</c:v>
                </c:pt>
                <c:pt idx="7">
                  <c:v>299.64321000000029</c:v>
                </c:pt>
                <c:pt idx="8">
                  <c:v>174.42212200000012</c:v>
                </c:pt>
                <c:pt idx="9">
                  <c:v>564.33890299999894</c:v>
                </c:pt>
              </c:numCache>
            </c:numRef>
          </c:val>
          <c:extLst>
            <c:ext xmlns:c16="http://schemas.microsoft.com/office/drawing/2014/chart" uri="{C3380CC4-5D6E-409C-BE32-E72D297353CC}">
              <c16:uniqueId val="{00000001-4F07-4D3C-A4DB-19AC195C4BE1}"/>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'Mar 2025'!$P$33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'Mar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2025'!$P$34:$P$43</c:f>
              <c:numCache>
                <c:formatCode>"$"\ #,##0</c:formatCode>
                <c:ptCount val="10"/>
                <c:pt idx="0">
                  <c:v>306.56048855999819</c:v>
                </c:pt>
                <c:pt idx="1">
                  <c:v>0</c:v>
                </c:pt>
                <c:pt idx="2">
                  <c:v>58.10542552999997</c:v>
                </c:pt>
                <c:pt idx="3">
                  <c:v>0</c:v>
                </c:pt>
                <c:pt idx="4">
                  <c:v>57.956319680000007</c:v>
                </c:pt>
                <c:pt idx="5">
                  <c:v>1.3338972900000001</c:v>
                </c:pt>
                <c:pt idx="6">
                  <c:v>41.765230129999978</c:v>
                </c:pt>
                <c:pt idx="7">
                  <c:v>167.41256251999999</c:v>
                </c:pt>
                <c:pt idx="8">
                  <c:v>562.05478931000084</c:v>
                </c:pt>
                <c:pt idx="9">
                  <c:v>5787.1199840400277</c:v>
                </c:pt>
              </c:numCache>
            </c:numRef>
          </c:val>
          <c:extLst>
            <c:ext xmlns:c16="http://schemas.microsoft.com/office/drawing/2014/chart" uri="{C3380CC4-5D6E-409C-BE32-E72D297353CC}">
              <c16:uniqueId val="{00000000-3CEC-4C77-AA99-39BC557C8C5E}"/>
            </c:ext>
          </c:extLst>
        </c:ser>
        <c:ser>
          <c:idx val="0"/>
          <c:order val="1"/>
          <c:tx>
            <c:strRef>
              <c:f>'Mar 2025'!$O$33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CEC-4C77-AA99-39BC557C8C5E}"/>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CEC-4C77-AA99-39BC557C8C5E}"/>
                </c:ext>
              </c:extLst>
            </c:dLbl>
            <c:spPr>
              <a:noFill/>
              <a:ln>
                <a:noFill/>
              </a:ln>
              <a:effectLst/>
            </c:spPr>
            <c:txPr>
              <a:bodyPr rot="0" vert="horz"/>
              <a:lstStyle/>
              <a:p>
                <a:pPr>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2025'!$O$34:$O$43</c:f>
              <c:numCache>
                <c:formatCode>"$"\ #,##0</c:formatCode>
                <c:ptCount val="10"/>
                <c:pt idx="0">
                  <c:v>7047.7890265618926</c:v>
                </c:pt>
                <c:pt idx="1">
                  <c:v>4.31590089</c:v>
                </c:pt>
                <c:pt idx="2">
                  <c:v>675.93773107999937</c:v>
                </c:pt>
                <c:pt idx="3">
                  <c:v>0.59839546999999993</c:v>
                </c:pt>
                <c:pt idx="4">
                  <c:v>281.44557772000013</c:v>
                </c:pt>
                <c:pt idx="5">
                  <c:v>0</c:v>
                </c:pt>
                <c:pt idx="6">
                  <c:v>189.39377299000006</c:v>
                </c:pt>
                <c:pt idx="7">
                  <c:v>425.49335823999951</c:v>
                </c:pt>
                <c:pt idx="8">
                  <c:v>719.81798621000007</c:v>
                </c:pt>
                <c:pt idx="9">
                  <c:v>6535.9120160200255</c:v>
                </c:pt>
              </c:numCache>
            </c:numRef>
          </c:val>
          <c:extLst>
            <c:ext xmlns:c16="http://schemas.microsoft.com/office/drawing/2014/chart" uri="{C3380CC4-5D6E-409C-BE32-E72D297353CC}">
              <c16:uniqueId val="{00000003-3CEC-4C77-AA99-39BC557C8C5E}"/>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a:solidFill>
            <a:schemeClr val="accent1">
              <a:lumMod val="50000"/>
            </a:schemeClr>
          </a:solidFill>
        </a:defRPr>
      </a:pPr>
      <a:endParaRPr lang="es-CO"/>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1.824.222,84</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E15-4A24-84B4-1C4FDA3B766D}"/>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E15-4A24-84B4-1C4FDA3B766D}"/>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'ARROJO_CLANDESTINO 2018-2023'!$C$7:$G$7</c:f>
              <c:strCache>
                <c:ptCount val="5"/>
                <c:pt idx="0">
                  <c:v>PROMOAMBIENTAL SAS</c:v>
                </c:pt>
                <c:pt idx="1">
                  <c:v>LIME S.A. E.S.P.</c:v>
                </c:pt>
                <c:pt idx="2">
                  <c:v>CIUDAD LIMPIA</c:v>
                </c:pt>
                <c:pt idx="3">
                  <c:v>BOGOTÁ LIMPIA</c:v>
                </c:pt>
                <c:pt idx="4">
                  <c:v>ÁREA LIMPIA</c:v>
                </c:pt>
              </c:strCache>
            </c:strRef>
          </c:cat>
          <c:val>
            <c:numRef>
              <c:f>'ARROJO_CLANDESTINO 2018-2023'!$C$94:$G$94</c:f>
              <c:numCache>
                <c:formatCode>#,##0.00</c:formatCode>
                <c:ptCount val="5"/>
                <c:pt idx="0">
                  <c:v>226160.69199999998</c:v>
                </c:pt>
                <c:pt idx="1">
                  <c:v>840665.03699999978</c:v>
                </c:pt>
                <c:pt idx="2">
                  <c:v>323133.56199999992</c:v>
                </c:pt>
                <c:pt idx="3">
                  <c:v>190422.37699999998</c:v>
                </c:pt>
                <c:pt idx="4">
                  <c:v>243841.16700000002</c:v>
                </c:pt>
              </c:numCache>
            </c:numRef>
          </c:val>
          <c:extLst>
            <c:ext xmlns:c16="http://schemas.microsoft.com/office/drawing/2014/chart" uri="{C3380CC4-5D6E-409C-BE32-E72D297353CC}">
              <c16:uniqueId val="{00000002-0E15-4A24-84B4-1C4FDA3B766D}"/>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2025'!$O$33:$O$42</c:f>
              <c:numCache>
                <c:formatCode>_-* #,##0_-;\-* #,##0_-;_-* "-"??_-;_-@_-</c:formatCode>
                <c:ptCount val="10"/>
                <c:pt idx="0">
                  <c:v>5249.6843916617054</c:v>
                </c:pt>
                <c:pt idx="1">
                  <c:v>276.87532443999925</c:v>
                </c:pt>
                <c:pt idx="2">
                  <c:v>97.488610860000222</c:v>
                </c:pt>
                <c:pt idx="3">
                  <c:v>68.025283529999939</c:v>
                </c:pt>
                <c:pt idx="4">
                  <c:v>54.956295999999945</c:v>
                </c:pt>
                <c:pt idx="5">
                  <c:v>59.038450640000015</c:v>
                </c:pt>
                <c:pt idx="6">
                  <c:v>50.022357999999983</c:v>
                </c:pt>
                <c:pt idx="7">
                  <c:v>248.95110430000008</c:v>
                </c:pt>
                <c:pt idx="8">
                  <c:v>546.44151399999953</c:v>
                </c:pt>
                <c:pt idx="9">
                  <c:v>2390.4338899999971</c:v>
                </c:pt>
              </c:numCache>
            </c:numRef>
          </c:val>
          <c:extLst>
            <c:ext xmlns:c16="http://schemas.microsoft.com/office/drawing/2014/chart" uri="{C3380CC4-5D6E-409C-BE32-E72D297353CC}">
              <c16:uniqueId val="{00000000-2C49-4D9A-9922-3245185EA897}"/>
            </c:ext>
          </c:extLst>
        </c:ser>
        <c:ser>
          <c:idx val="1"/>
          <c:order val="1"/>
          <c:tx>
            <c:strRef>
              <c:f>'Mar 2025'!$P$32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'Mar 2025'!$N$33:$N$42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'Mar 2025'!$P$33:$P$42</c:f>
              <c:numCache>
                <c:formatCode>"$"\ #,##0</c:formatCode>
                <c:ptCount val="10"/>
                <c:pt idx="0">
                  <c:v>80.58658980000007</c:v>
                </c:pt>
                <c:pt idx="1">
                  <c:v>107.68273492000002</c:v>
                </c:pt>
                <c:pt idx="2">
                  <c:v>30.704897000000006</c:v>
                </c:pt>
                <c:pt idx="3">
                  <c:v>7.5351900000000009</c:v>
                </c:pt>
                <c:pt idx="4">
                  <c:v>14.789139999999996</c:v>
                </c:pt>
                <c:pt idx="5">
                  <c:v>11.877990000000002</c:v>
                </c:pt>
                <c:pt idx="6">
                  <c:v>12.318820000000002</c:v>
                </c:pt>
                <c:pt idx="7">
                  <c:v>218.51517999999993</c:v>
                </c:pt>
                <c:pt idx="8">
                  <c:v>191.12653999999998</c:v>
                </c:pt>
                <c:pt idx="9">
                  <c:v>1083.2789700000008</c:v>
                </c:pt>
              </c:numCache>
            </c:numRef>
          </c:val>
          <c:extLst>
            <c:ext xmlns:c16="http://schemas.microsoft.com/office/drawing/2014/chart" uri="{C3380CC4-5D6E-409C-BE32-E72D297353CC}">
              <c16:uniqueId val="{00000001-2C49-4D9A-9922-3245185EA897}"/>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ysClr val="windowText" lastClr="000000"/>
          </a:solidFill>
        </a:defRPr>
      </a:pPr>
      <a:endParaRPr lang="es-CO"/>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2025'!$N$28:$N$29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292-4186-A62C-A177BD16BD5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292-4186-A62C-A177BD16BD54}"/>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F292-4186-A62C-A177BD16BD54}"/>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F292-4186-A62C-A177BD16BD54}"/>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2025'!$M$30:$M$31</c:f>
              <c:strCache>
                <c:ptCount val="2"/>
                <c:pt idx="0">
                  <c:v>CARTERA VENCIDA</c:v>
                </c:pt>
                <c:pt idx="1">
                  <c:v>CARTERA VIGENCIA</c:v>
                </c:pt>
              </c:strCache>
            </c:strRef>
          </c:cat>
          <c:val>
            <c:numRef>
              <c:f>'Mar 2025'!$N$30:$N$31</c:f>
              <c:numCache>
                <c:formatCode>_-* #,##0_-;\-* #,##0_-;_-* "-"??_-;_-@_-</c:formatCode>
                <c:ptCount val="2"/>
                <c:pt idx="0">
                  <c:v>10134.976556793476</c:v>
                </c:pt>
                <c:pt idx="1">
                  <c:v>13018.708025404521</c:v>
                </c:pt>
              </c:numCache>
            </c:numRef>
          </c:val>
          <c:extLst>
            <c:ext xmlns:c16="http://schemas.microsoft.com/office/drawing/2014/chart" uri="{C3380CC4-5D6E-409C-BE32-E72D297353CC}">
              <c16:uniqueId val="{00000004-F292-4186-A62C-A177BD16BD5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F7E-4D27-9CC3-7574B51B57E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F7E-4D27-9CC3-7574B51B57E8}"/>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2F7E-4D27-9CC3-7574B51B57E8}"/>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2F7E-4D27-9CC3-7574B51B57E8}"/>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2025'!$M$30:$M$31</c:f>
              <c:strCache>
                <c:ptCount val="2"/>
                <c:pt idx="0">
                  <c:v>CARTERA VENCIDA</c:v>
                </c:pt>
                <c:pt idx="1">
                  <c:v>CARTERA VIGENCIA</c:v>
                </c:pt>
              </c:strCache>
            </c:strRef>
          </c:cat>
          <c:val>
            <c:numRef>
              <c:f>'Mar 2025'!$O$30:$O$31</c:f>
              <c:numCache>
                <c:formatCode>_-* #,##0_-;\-* #,##0_-;_-* "-"??_-;_-@_-</c:formatCode>
                <c:ptCount val="2"/>
                <c:pt idx="0">
                  <c:v>2959.4530302600069</c:v>
                </c:pt>
                <c:pt idx="1">
                  <c:v>916.74412420999965</c:v>
                </c:pt>
              </c:numCache>
            </c:numRef>
          </c:val>
          <c:extLst>
            <c:ext xmlns:c16="http://schemas.microsoft.com/office/drawing/2014/chart" uri="{C3380CC4-5D6E-409C-BE32-E72D297353CC}">
              <c16:uniqueId val="{00000004-2F7E-4D27-9CC3-7574B51B57E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2025 '!$O$189:$O$190</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7EB-4907-BBFB-EB159E91370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7EB-4907-BBFB-EB159E91370C}"/>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17EB-4907-BBFB-EB159E91370C}"/>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17EB-4907-BBFB-EB159E91370C}"/>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 '!$N$191:$N$192</c:f>
              <c:strCache>
                <c:ptCount val="2"/>
                <c:pt idx="0">
                  <c:v>VENCIDA</c:v>
                </c:pt>
                <c:pt idx="1">
                  <c:v>VIGENCIA</c:v>
                </c:pt>
              </c:strCache>
            </c:strRef>
          </c:cat>
          <c:val>
            <c:numRef>
              <c:f>'Mar 2025 '!$O$191:$O$192</c:f>
              <c:numCache>
                <c:formatCode>_-* #,##0_-;\-* #,##0_-;_-* "-"??_-;_-@_-</c:formatCode>
                <c:ptCount val="2"/>
                <c:pt idx="0">
                  <c:v>17562.222942310156</c:v>
                </c:pt>
                <c:pt idx="1">
                  <c:v>23765.456417687983</c:v>
                </c:pt>
              </c:numCache>
            </c:numRef>
          </c:val>
          <c:extLst>
            <c:ext xmlns:c16="http://schemas.microsoft.com/office/drawing/2014/chart" uri="{C3380CC4-5D6E-409C-BE32-E72D297353CC}">
              <c16:uniqueId val="{00000004-17EB-4907-BBFB-EB159E91370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917-47E2-BC0A-173FD3F380E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917-47E2-BC0A-173FD3F380E4}"/>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917-47E2-BC0A-173FD3F380E4}"/>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917-47E2-BC0A-173FD3F380E4}"/>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 '!$N$191:$N$192</c:f>
              <c:strCache>
                <c:ptCount val="2"/>
                <c:pt idx="0">
                  <c:v>VENCIDA</c:v>
                </c:pt>
                <c:pt idx="1">
                  <c:v>VIGENCIA</c:v>
                </c:pt>
              </c:strCache>
            </c:strRef>
          </c:cat>
          <c:val>
            <c:numRef>
              <c:f>'Mar 2025 '!$P$191:$P$192</c:f>
              <c:numCache>
                <c:formatCode>_-* #,##0_-;\-* #,##0_-;_-* "-"??_-;_-@_-</c:formatCode>
                <c:ptCount val="2"/>
                <c:pt idx="0">
                  <c:v>10871.106738100052</c:v>
                </c:pt>
                <c:pt idx="1">
                  <c:v>1504.6300470799922</c:v>
                </c:pt>
              </c:numCache>
            </c:numRef>
          </c:val>
          <c:extLst>
            <c:ext xmlns:c16="http://schemas.microsoft.com/office/drawing/2014/chart" uri="{C3380CC4-5D6E-409C-BE32-E72D297353CC}">
              <c16:uniqueId val="{00000004-0917-47E2-BC0A-173FD3F380E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2025'!$O$179:$O$180</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A4B-43BD-B274-3759835352D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A4B-43BD-B274-3759835352DE}"/>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DA4B-43BD-B274-3759835352DE}"/>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DA4B-43BD-B274-3759835352DE}"/>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2025'!$N$181:$N$182</c:f>
              <c:strCache>
                <c:ptCount val="2"/>
                <c:pt idx="0">
                  <c:v>VENCIDA</c:v>
                </c:pt>
                <c:pt idx="1">
                  <c:v>VIGENCIA</c:v>
                </c:pt>
              </c:strCache>
            </c:strRef>
          </c:cat>
          <c:val>
            <c:numRef>
              <c:f>'Mar 2025'!$O$181:$O$182</c:f>
              <c:numCache>
                <c:formatCode>_-* #,##0_-;\-* #,##0_-;_-* "-"??_-;_-@_-</c:formatCode>
                <c:ptCount val="2"/>
                <c:pt idx="0">
                  <c:v>5081.0023569299574</c:v>
                </c:pt>
                <c:pt idx="1">
                  <c:v>6367.2465983940283</c:v>
                </c:pt>
              </c:numCache>
            </c:numRef>
          </c:val>
          <c:extLst>
            <c:ext xmlns:c16="http://schemas.microsoft.com/office/drawing/2014/chart" uri="{C3380CC4-5D6E-409C-BE32-E72D297353CC}">
              <c16:uniqueId val="{00000004-DA4B-43BD-B274-3759835352D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239-4733-80CB-1B12FEA5CBC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239-4733-80CB-1B12FEA5CBC2}"/>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239-4733-80CB-1B12FEA5CBC2}"/>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239-4733-80CB-1B12FEA5CBC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2025'!$N$181:$N$182</c:f>
              <c:strCache>
                <c:ptCount val="2"/>
                <c:pt idx="0">
                  <c:v>VENCIDA</c:v>
                </c:pt>
                <c:pt idx="1">
                  <c:v>VIGENCIA</c:v>
                </c:pt>
              </c:strCache>
            </c:strRef>
          </c:cat>
          <c:val>
            <c:numRef>
              <c:f>'Mar 2025'!$P$181:$P$182</c:f>
              <c:numCache>
                <c:formatCode>_-* #,##0_-;\-* #,##0_-;_-* "-"??_-;_-@_-</c:formatCode>
                <c:ptCount val="2"/>
                <c:pt idx="0">
                  <c:v>1652.2978364200014</c:v>
                </c:pt>
                <c:pt idx="1">
                  <c:v>1216.4851531400052</c:v>
                </c:pt>
              </c:numCache>
            </c:numRef>
          </c:val>
          <c:extLst>
            <c:ext xmlns:c16="http://schemas.microsoft.com/office/drawing/2014/chart" uri="{C3380CC4-5D6E-409C-BE32-E72D297353CC}">
              <c16:uniqueId val="{00000004-8239-4733-80CB-1B12FEA5CBC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2025'!$O$179:$O$180</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6F1-4F2E-8321-22BD66E3E20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6F1-4F2E-8321-22BD66E3E206}"/>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C6F1-4F2E-8321-22BD66E3E206}"/>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C6F1-4F2E-8321-22BD66E3E206}"/>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2025'!$N$181:$N$182</c:f>
              <c:strCache>
                <c:ptCount val="2"/>
                <c:pt idx="0">
                  <c:v>CARTERA VENCIDA</c:v>
                </c:pt>
                <c:pt idx="1">
                  <c:v>CARTERA VIGENCIA</c:v>
                </c:pt>
              </c:strCache>
            </c:strRef>
          </c:cat>
          <c:val>
            <c:numRef>
              <c:f>'Mar 2025'!$O$181:$O$182</c:f>
              <c:numCache>
                <c:formatCode>_-* #,##0_-;\-* #,##0_-;_-* "-"??_-;_-@_-</c:formatCode>
                <c:ptCount val="2"/>
                <c:pt idx="0">
                  <c:v>7992.2138666300179</c:v>
                </c:pt>
                <c:pt idx="1">
                  <c:v>7888.4898985519003</c:v>
                </c:pt>
              </c:numCache>
            </c:numRef>
          </c:val>
          <c:extLst>
            <c:ext xmlns:c16="http://schemas.microsoft.com/office/drawing/2014/chart" uri="{C3380CC4-5D6E-409C-BE32-E72D297353CC}">
              <c16:uniqueId val="{00000004-C6F1-4F2E-8321-22BD66E3E20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j-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E54-4F7A-A91C-9EBD7097EDD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E54-4F7A-A91C-9EBD7097EDDD}"/>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3E54-4F7A-A91C-9EBD7097EDDD}"/>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3E54-4F7A-A91C-9EBD7097EDDD}"/>
                </c:ext>
              </c:extLst>
            </c:dLbl>
            <c:spPr>
              <a:noFill/>
              <a:ln>
                <a:noFill/>
              </a:ln>
              <a:effectLst/>
            </c:spPr>
            <c:txPr>
              <a:bodyPr rot="0" spcFirstLastPara="1" vertOverflow="ellipsis" vert="horz" wrap="square" anchor="ctr" anchorCtr="0"/>
              <a:lstStyle/>
              <a:p>
                <a:pPr algn="ctr">
                  <a:defRPr lang="en-US" sz="900" b="0" i="0" u="none" strike="noStrike" kern="1200" baseline="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2025'!$N$181:$N$182</c:f>
              <c:strCache>
                <c:ptCount val="2"/>
                <c:pt idx="0">
                  <c:v>CARTERA VENCIDA</c:v>
                </c:pt>
                <c:pt idx="1">
                  <c:v>CARTERA VIGENCIA</c:v>
                </c:pt>
              </c:strCache>
            </c:strRef>
          </c:cat>
          <c:val>
            <c:numRef>
              <c:f>'Mar 2025'!$P$181:$P$182</c:f>
              <c:numCache>
                <c:formatCode>_-* #,##0_-;\-* #,##0_-;_-* "-"??_-;_-@_-</c:formatCode>
                <c:ptCount val="2"/>
                <c:pt idx="0">
                  <c:v>6319.2125859700291</c:v>
                </c:pt>
                <c:pt idx="1">
                  <c:v>663.09611108999775</c:v>
                </c:pt>
              </c:numCache>
            </c:numRef>
          </c:val>
          <c:extLst>
            <c:ext xmlns:c16="http://schemas.microsoft.com/office/drawing/2014/chart" uri="{C3380CC4-5D6E-409C-BE32-E72D297353CC}">
              <c16:uniqueId val="{00000004-3E54-4F7A-A91C-9EBD7097EDD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900" b="0" i="0" u="none" strike="noStrike" kern="1200" baseline="0">
              <a:solidFill>
                <a:schemeClr val="accent1">
                  <a:lumMod val="50000"/>
                </a:schemeClr>
              </a:solidFill>
              <a:latin typeface="+mj-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68.708,07</a:t>
            </a:r>
            <a:r>
              <a:rPr lang="es-CO" sz="1800" b="0"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6.8081522999157484E-2"/>
          <c:y val="0.17971753341871677"/>
          <c:w val="0.91203262907507221"/>
          <c:h val="0.69711657266959004"/>
        </c:manualLayout>
      </c:layout>
      <c:barChart>
        <c:barDir val="col"/>
        <c:grouping val="clustered"/>
        <c:varyColors val="0"/>
        <c:ser>
          <c:idx val="0"/>
          <c:order val="0"/>
          <c:tx>
            <c:strRef>
              <c:f>'ARROJO_CLANDESTINO 2018-2023'!$C$113:$G$113</c:f>
              <c:strCache>
                <c:ptCount val="5"/>
                <c:pt idx="0">
                  <c:v>PROMOAMBIENTAL SAS</c:v>
                </c:pt>
                <c:pt idx="1">
                  <c:v>LIME S.A. E.S.P.</c:v>
                </c:pt>
                <c:pt idx="2">
                  <c:v>CIUDAD LIMPIA</c:v>
                </c:pt>
                <c:pt idx="3">
                  <c:v>BOGOTÁ LIMPIA</c:v>
                </c:pt>
                <c:pt idx="4">
                  <c:v>ÁREA LIMPIA</c:v>
                </c:pt>
              </c:strCache>
            </c:strRef>
          </c:tx>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7803.899999999996</c:v>
                </c:pt>
                <c:pt idx="1">
                  <c:v>32790.240000000005</c:v>
                </c:pt>
                <c:pt idx="2">
                  <c:v>10992.37</c:v>
                </c:pt>
                <c:pt idx="3">
                  <c:v>7041.79</c:v>
                </c:pt>
                <c:pt idx="4">
                  <c:v>10079.769999999999</c:v>
                </c:pt>
              </c:numCache>
            </c:numRef>
          </c:val>
          <c:extLst>
            <c:ext xmlns:c16="http://schemas.microsoft.com/office/drawing/2014/chart" uri="{C3380CC4-5D6E-409C-BE32-E72D297353CC}">
              <c16:uniqueId val="{00000000-34DC-4381-B979-F4F175027BB3}"/>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'Mar 2025'!$O$178:$O$179</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F44-4683-8B1E-70F1AF2B029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F44-4683-8B1E-70F1AF2B0294}"/>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EF44-4683-8B1E-70F1AF2B0294}"/>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EF44-4683-8B1E-70F1AF2B0294}"/>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2025'!$N$180:$N$181</c:f>
              <c:strCache>
                <c:ptCount val="2"/>
                <c:pt idx="0">
                  <c:v>VENCIDA</c:v>
                </c:pt>
                <c:pt idx="1">
                  <c:v>VIGENCIA</c:v>
                </c:pt>
              </c:strCache>
            </c:strRef>
          </c:cat>
          <c:val>
            <c:numRef>
              <c:f>'Mar 2025'!$O$180:$O$181</c:f>
              <c:numCache>
                <c:formatCode>_-* #,##0_-;\-* #,##0_-;_-* "-"??_-;_-@_-</c:formatCode>
                <c:ptCount val="2"/>
                <c:pt idx="0">
                  <c:v>3461.900542009987</c:v>
                </c:pt>
                <c:pt idx="1">
                  <c:v>5580.0166814217127</c:v>
                </c:pt>
              </c:numCache>
            </c:numRef>
          </c:val>
          <c:extLst>
            <c:ext xmlns:c16="http://schemas.microsoft.com/office/drawing/2014/chart" uri="{C3380CC4-5D6E-409C-BE32-E72D297353CC}">
              <c16:uniqueId val="{00000004-EF44-4683-8B1E-70F1AF2B029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B36-4FA4-AF66-81204DA03EA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B36-4FA4-AF66-81204DA03EA8}"/>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2B36-4FA4-AF66-81204DA03EA8}"/>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2B36-4FA4-AF66-81204DA03EA8}"/>
                </c:ext>
              </c:extLst>
            </c:dLbl>
            <c:spPr>
              <a:noFill/>
              <a:ln>
                <a:noFill/>
              </a:ln>
              <a:effectLst/>
            </c:spPr>
            <c:txPr>
              <a:bodyPr rot="0" spcFirstLastPara="1" vertOverflow="ellipsis" vert="horz" wrap="square" anchor="ctr" anchorCtr="0"/>
              <a:lstStyle/>
              <a:p>
                <a:pPr algn="ctr">
                  <a:defRPr lang="en-US" sz="900" b="0" i="0" u="none" strike="noStrike" kern="1200" baseline="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'Mar 2025'!$N$180:$N$181</c:f>
              <c:strCache>
                <c:ptCount val="2"/>
                <c:pt idx="0">
                  <c:v>VENCIDA</c:v>
                </c:pt>
                <c:pt idx="1">
                  <c:v>VIGENCIA</c:v>
                </c:pt>
              </c:strCache>
            </c:strRef>
          </c:cat>
          <c:val>
            <c:numRef>
              <c:f>'Mar 2025'!$P$180:$P$181</c:f>
              <c:numCache>
                <c:formatCode>_-* #,##0_-;\-* #,##0_-;_-* "-"??_-;_-@_-</c:formatCode>
                <c:ptCount val="2"/>
                <c:pt idx="0">
                  <c:v>1474.8007796100005</c:v>
                </c:pt>
                <c:pt idx="1">
                  <c:v>283.61527211000015</c:v>
                </c:pt>
              </c:numCache>
            </c:numRef>
          </c:val>
          <c:extLst>
            <c:ext xmlns:c16="http://schemas.microsoft.com/office/drawing/2014/chart" uri="{C3380CC4-5D6E-409C-BE32-E72D297353CC}">
              <c16:uniqueId val="{00000004-2B36-4FA4-AF66-81204DA03EA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900" b="0" i="0" u="none" strike="noStrike" kern="1200" baseline="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Calibri Light" panose="020F0302020204030204" pitchFamily="34" charset="0"/>
          <a:ea typeface="Calibri Light" panose="020F0302020204030204" pitchFamily="34" charset="0"/>
          <a:cs typeface="Calibri Light" panose="020F030202020403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'Mar 2025'!$E$92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'Mar 2025'!$D$172:$D$177</c:f>
              <c:numCache>
                <c:formatCode>mmm\-yyyy</c:formatCode>
                <c:ptCount val="6"/>
                <c:pt idx="0">
                  <c:v>45566</c:v>
                </c:pt>
                <c:pt idx="1">
                  <c:v>45597</c:v>
                </c:pt>
                <c:pt idx="2">
                  <c:v>45627</c:v>
                </c:pt>
                <c:pt idx="3">
                  <c:v>45658</c:v>
                </c:pt>
                <c:pt idx="4">
                  <c:v>45689</c:v>
                </c:pt>
                <c:pt idx="5">
                  <c:v>45717</c:v>
                </c:pt>
              </c:numCache>
            </c:numRef>
          </c:cat>
          <c:val>
            <c:numRef>
              <c:f>'Mar 2025'!$E$172:$E$177</c:f>
              <c:numCache>
                <c:formatCode>"$"#,##0_);[Red]\("$"#,##0\)</c:formatCode>
                <c:ptCount val="6"/>
                <c:pt idx="0">
                  <c:v>25358886145</c:v>
                </c:pt>
                <c:pt idx="1">
                  <c:v>29588894824</c:v>
                </c:pt>
                <c:pt idx="2">
                  <c:v>24556387248</c:v>
                </c:pt>
                <c:pt idx="3">
                  <c:v>27237892452</c:v>
                </c:pt>
                <c:pt idx="4">
                  <c:v>28156388900</c:v>
                </c:pt>
                <c:pt idx="5">
                  <c:v>27029881736.659637</c:v>
                </c:pt>
              </c:numCache>
            </c:numRef>
          </c:val>
          <c:extLst>
            <c:ext xmlns:c16="http://schemas.microsoft.com/office/drawing/2014/chart" uri="{C3380CC4-5D6E-409C-BE32-E72D297353CC}">
              <c16:uniqueId val="{00000000-691B-45FE-993A-698375DFCE9F}"/>
            </c:ext>
          </c:extLst>
        </c:ser>
        <c:ser>
          <c:idx val="1"/>
          <c:order val="1"/>
          <c:tx>
            <c:strRef>
              <c:f>'Mar 2025'!$F$92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'Mar 2025'!$D$172:$D$177</c:f>
              <c:numCache>
                <c:formatCode>mmm\-yyyy</c:formatCode>
                <c:ptCount val="6"/>
                <c:pt idx="0">
                  <c:v>45566</c:v>
                </c:pt>
                <c:pt idx="1">
                  <c:v>45597</c:v>
                </c:pt>
                <c:pt idx="2">
                  <c:v>45627</c:v>
                </c:pt>
                <c:pt idx="3">
                  <c:v>45658</c:v>
                </c:pt>
                <c:pt idx="4">
                  <c:v>45689</c:v>
                </c:pt>
                <c:pt idx="5">
                  <c:v>45717</c:v>
                </c:pt>
              </c:numCache>
            </c:numRef>
          </c:cat>
          <c:val>
            <c:numRef>
              <c:f>'Mar 2025'!$F$172:$F$177</c:f>
              <c:numCache>
                <c:formatCode>"$"#,##0_);[Red]\("$"#,##0\)</c:formatCode>
                <c:ptCount val="6"/>
                <c:pt idx="0">
                  <c:v>10347247719</c:v>
                </c:pt>
                <c:pt idx="1">
                  <c:v>14856600961</c:v>
                </c:pt>
                <c:pt idx="2">
                  <c:v>12140256132</c:v>
                </c:pt>
                <c:pt idx="3">
                  <c:v>14334670518</c:v>
                </c:pt>
                <c:pt idx="4">
                  <c:v>16055256545</c:v>
                </c:pt>
                <c:pt idx="5">
                  <c:v>13935452149.609203</c:v>
                </c:pt>
              </c:numCache>
            </c:numRef>
          </c:val>
          <c:extLst>
            <c:ext xmlns:c16="http://schemas.microsoft.com/office/drawing/2014/chart" uri="{C3380CC4-5D6E-409C-BE32-E72D297353CC}">
              <c16:uniqueId val="{00000001-691B-45FE-993A-698375DFCE9F}"/>
            </c:ext>
          </c:extLst>
        </c:ser>
        <c:ser>
          <c:idx val="2"/>
          <c:order val="2"/>
          <c:tx>
            <c:strRef>
              <c:f>'Mar 2025'!$G$92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'Mar 2025'!$D$172:$D$177</c:f>
              <c:numCache>
                <c:formatCode>mmm\-yyyy</c:formatCode>
                <c:ptCount val="6"/>
                <c:pt idx="0">
                  <c:v>45566</c:v>
                </c:pt>
                <c:pt idx="1">
                  <c:v>45597</c:v>
                </c:pt>
                <c:pt idx="2">
                  <c:v>45627</c:v>
                </c:pt>
                <c:pt idx="3">
                  <c:v>45658</c:v>
                </c:pt>
                <c:pt idx="4">
                  <c:v>45689</c:v>
                </c:pt>
                <c:pt idx="5">
                  <c:v>45717</c:v>
                </c:pt>
              </c:numCache>
            </c:numRef>
          </c:cat>
          <c:val>
            <c:numRef>
              <c:f>'Mar 2025'!$G$172:$G$177</c:f>
              <c:numCache>
                <c:formatCode>"$"#,##0_);[Red]\("$"#,##0\)</c:formatCode>
                <c:ptCount val="6"/>
                <c:pt idx="0">
                  <c:v>15011638426</c:v>
                </c:pt>
                <c:pt idx="1">
                  <c:v>14732293863</c:v>
                </c:pt>
                <c:pt idx="2">
                  <c:v>12416131116</c:v>
                </c:pt>
                <c:pt idx="3">
                  <c:v>12903221934</c:v>
                </c:pt>
                <c:pt idx="4">
                  <c:v>12101132355</c:v>
                </c:pt>
                <c:pt idx="5">
                  <c:v>13094429587.050426</c:v>
                </c:pt>
              </c:numCache>
            </c:numRef>
          </c:val>
          <c:extLst>
            <c:ext xmlns:c16="http://schemas.microsoft.com/office/drawing/2014/chart" uri="{C3380CC4-5D6E-409C-BE32-E72D297353CC}">
              <c16:uniqueId val="{00000002-691B-45FE-993A-698375DFCE9F}"/>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j-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j-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j-lt"/>
          <a:cs typeface="Arial" panose="020B0604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 '!$E$93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 '!$D$173:$D$178</c:f>
              <c:numCache>
                <c:formatCode>mmm\-yyyy</c:formatCode>
                <c:ptCount val="6"/>
                <c:pt idx="0">
                  <c:v>45566</c:v>
                </c:pt>
                <c:pt idx="1">
                  <c:v>45597</c:v>
                </c:pt>
                <c:pt idx="2">
                  <c:v>45627</c:v>
                </c:pt>
                <c:pt idx="3">
                  <c:v>45658</c:v>
                </c:pt>
                <c:pt idx="4">
                  <c:v>45689</c:v>
                </c:pt>
                <c:pt idx="5">
                  <c:v>45717</c:v>
                </c:pt>
              </c:numCache>
            </c:numRef>
          </c:cat>
          <c:val>
            <c:numRef>
              <c:f>'Mar 2025 '!$E$173:$E$178</c:f>
              <c:numCache>
                <c:formatCode>"$"#,##0_);[Red]\("$"#,##0\)</c:formatCode>
                <c:ptCount val="6"/>
                <c:pt idx="0">
                  <c:v>43765274512</c:v>
                </c:pt>
                <c:pt idx="1">
                  <c:v>55690103094</c:v>
                </c:pt>
                <c:pt idx="2">
                  <c:v>42487874479</c:v>
                </c:pt>
                <c:pt idx="3">
                  <c:v>53127400739</c:v>
                </c:pt>
                <c:pt idx="4">
                  <c:v>49711472297</c:v>
                </c:pt>
                <c:pt idx="5">
                  <c:v>53703416145.202316</c:v>
                </c:pt>
              </c:numCache>
            </c:numRef>
          </c:val>
          <c:extLst>
            <c:ext xmlns:c16="http://schemas.microsoft.com/office/drawing/2014/chart" uri="{C3380CC4-5D6E-409C-BE32-E72D297353CC}">
              <c16:uniqueId val="{00000000-FE8A-4D29-84EB-CE8A06E6A63F}"/>
            </c:ext>
          </c:extLst>
        </c:ser>
        <c:ser>
          <c:idx val="1"/>
          <c:order val="1"/>
          <c:tx>
            <c:strRef>
              <c:f>'Mar 2025 '!$F$93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 '!$D$173:$D$178</c:f>
              <c:numCache>
                <c:formatCode>mmm\-yyyy</c:formatCode>
                <c:ptCount val="6"/>
                <c:pt idx="0">
                  <c:v>45566</c:v>
                </c:pt>
                <c:pt idx="1">
                  <c:v>45597</c:v>
                </c:pt>
                <c:pt idx="2">
                  <c:v>45627</c:v>
                </c:pt>
                <c:pt idx="3">
                  <c:v>45658</c:v>
                </c:pt>
                <c:pt idx="4">
                  <c:v>45689</c:v>
                </c:pt>
                <c:pt idx="5">
                  <c:v>45717</c:v>
                </c:pt>
              </c:numCache>
            </c:numRef>
          </c:cat>
          <c:val>
            <c:numRef>
              <c:f>'Mar 2025 '!$F$172:$F$178</c:f>
              <c:numCache>
                <c:formatCode>"$"#,##0_);[Red]\("$"#,##0\)</c:formatCode>
                <c:ptCount val="7"/>
                <c:pt idx="0">
                  <c:v>24388799887.130867</c:v>
                </c:pt>
                <c:pt idx="1">
                  <c:v>16719538658</c:v>
                </c:pt>
                <c:pt idx="2">
                  <c:v>27440240550</c:v>
                </c:pt>
                <c:pt idx="3">
                  <c:v>15177762421</c:v>
                </c:pt>
                <c:pt idx="4">
                  <c:v>24961840240</c:v>
                </c:pt>
                <c:pt idx="5">
                  <c:v>21794478814</c:v>
                </c:pt>
                <c:pt idx="6">
                  <c:v>25270086464.791634</c:v>
                </c:pt>
              </c:numCache>
            </c:numRef>
          </c:val>
          <c:extLst>
            <c:ext xmlns:c16="http://schemas.microsoft.com/office/drawing/2014/chart" uri="{C3380CC4-5D6E-409C-BE32-E72D297353CC}">
              <c16:uniqueId val="{00000001-FE8A-4D29-84EB-CE8A06E6A63F}"/>
            </c:ext>
          </c:extLst>
        </c:ser>
        <c:ser>
          <c:idx val="2"/>
          <c:order val="2"/>
          <c:tx>
            <c:strRef>
              <c:f>'Mar 2025 '!$G$93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E8A-4D29-84EB-CE8A06E6A63F}"/>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E8A-4D29-84EB-CE8A06E6A63F}"/>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 '!$D$173:$D$178</c:f>
              <c:numCache>
                <c:formatCode>mmm\-yyyy</c:formatCode>
                <c:ptCount val="6"/>
                <c:pt idx="0">
                  <c:v>45566</c:v>
                </c:pt>
                <c:pt idx="1">
                  <c:v>45597</c:v>
                </c:pt>
                <c:pt idx="2">
                  <c:v>45627</c:v>
                </c:pt>
                <c:pt idx="3">
                  <c:v>45658</c:v>
                </c:pt>
                <c:pt idx="4">
                  <c:v>45689</c:v>
                </c:pt>
                <c:pt idx="5">
                  <c:v>45717</c:v>
                </c:pt>
              </c:numCache>
            </c:numRef>
          </c:cat>
          <c:val>
            <c:numRef>
              <c:f>'Mar 2025 '!$G$172:$G$178</c:f>
              <c:numCache>
                <c:formatCode>"$"#,##0_);[Red]\("$"#,##0\)</c:formatCode>
                <c:ptCount val="7"/>
                <c:pt idx="0">
                  <c:v>27590261744.228035</c:v>
                </c:pt>
                <c:pt idx="1">
                  <c:v>27045735854</c:v>
                </c:pt>
                <c:pt idx="2">
                  <c:v>28249862544</c:v>
                </c:pt>
                <c:pt idx="3">
                  <c:v>27310112058</c:v>
                </c:pt>
                <c:pt idx="4">
                  <c:v>28165560500</c:v>
                </c:pt>
                <c:pt idx="5">
                  <c:v>27916993483</c:v>
                </c:pt>
                <c:pt idx="6">
                  <c:v>28433329680.41069</c:v>
                </c:pt>
              </c:numCache>
            </c:numRef>
          </c:val>
          <c:extLst>
            <c:ext xmlns:c16="http://schemas.microsoft.com/office/drawing/2014/chart" uri="{C3380CC4-5D6E-409C-BE32-E72D297353CC}">
              <c16:uniqueId val="{00000004-FE8A-4D29-84EB-CE8A06E6A63F}"/>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j-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j-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j-lt"/>
          <a:cs typeface="Arial" panose="020B060402020202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'Mar 2025'!$E$83:$E$84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2025'!$D$164:$D$169</c:f>
              <c:numCache>
                <c:formatCode>mmm\-yyyy</c:formatCode>
                <c:ptCount val="6"/>
                <c:pt idx="0">
                  <c:v>45566</c:v>
                </c:pt>
                <c:pt idx="1">
                  <c:v>45597</c:v>
                </c:pt>
                <c:pt idx="2">
                  <c:v>45627</c:v>
                </c:pt>
                <c:pt idx="3">
                  <c:v>45658</c:v>
                </c:pt>
                <c:pt idx="4">
                  <c:v>45689</c:v>
                </c:pt>
                <c:pt idx="5">
                  <c:v>45717</c:v>
                </c:pt>
              </c:numCache>
            </c:numRef>
          </c:cat>
          <c:val>
            <c:numRef>
              <c:f>'Mar 2025'!$E$163:$E$169</c:f>
              <c:numCache>
                <c:formatCode>_-"$"\ * #,##0_-;\-"$"\ * #,##0_-;_-"$"\ * "-"??_-;_-@_-</c:formatCode>
                <c:ptCount val="7"/>
                <c:pt idx="0">
                  <c:v>14758368561.530663</c:v>
                </c:pt>
                <c:pt idx="1">
                  <c:v>13024984775</c:v>
                </c:pt>
                <c:pt idx="2">
                  <c:v>14895682645</c:v>
                </c:pt>
                <c:pt idx="3">
                  <c:v>13795331556</c:v>
                </c:pt>
                <c:pt idx="4">
                  <c:v>15275170538</c:v>
                </c:pt>
                <c:pt idx="5">
                  <c:v>15939834686</c:v>
                </c:pt>
                <c:pt idx="6">
                  <c:v>14317031944.888412</c:v>
                </c:pt>
              </c:numCache>
            </c:numRef>
          </c:val>
          <c:extLst>
            <c:ext xmlns:c16="http://schemas.microsoft.com/office/drawing/2014/chart" uri="{C3380CC4-5D6E-409C-BE32-E72D297353CC}">
              <c16:uniqueId val="{00000000-FE5C-4F34-8760-89078FDDBA8F}"/>
            </c:ext>
          </c:extLst>
        </c:ser>
        <c:ser>
          <c:idx val="1"/>
          <c:order val="1"/>
          <c:tx>
            <c:strRef>
              <c:f>'Mar 2025'!$F$83:$F$84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E5C-4F34-8760-89078FDDBA8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2025'!$D$164:$D$169</c:f>
              <c:numCache>
                <c:formatCode>mmm\-yyyy</c:formatCode>
                <c:ptCount val="6"/>
                <c:pt idx="0">
                  <c:v>45566</c:v>
                </c:pt>
                <c:pt idx="1">
                  <c:v>45597</c:v>
                </c:pt>
                <c:pt idx="2">
                  <c:v>45627</c:v>
                </c:pt>
                <c:pt idx="3">
                  <c:v>45658</c:v>
                </c:pt>
                <c:pt idx="4">
                  <c:v>45689</c:v>
                </c:pt>
                <c:pt idx="5">
                  <c:v>45717</c:v>
                </c:pt>
              </c:numCache>
            </c:numRef>
          </c:cat>
          <c:val>
            <c:numRef>
              <c:f>'Mar 2025'!$F$163:$F$169</c:f>
              <c:numCache>
                <c:formatCode>_-"$"\ * #,##0_-;\-"$"\ * #,##0_-;_-"$"\ * "-"??_-;_-@_-</c:formatCode>
                <c:ptCount val="7"/>
                <c:pt idx="0">
                  <c:v>8535046063.3309631</c:v>
                </c:pt>
                <c:pt idx="1">
                  <c:v>6893175058</c:v>
                </c:pt>
                <c:pt idx="2">
                  <c:v>8670345529</c:v>
                </c:pt>
                <c:pt idx="3">
                  <c:v>7482108463</c:v>
                </c:pt>
                <c:pt idx="4">
                  <c:v>8210217952</c:v>
                </c:pt>
                <c:pt idx="5">
                  <c:v>9272316389</c:v>
                </c:pt>
                <c:pt idx="6">
                  <c:v>7583731751.5370312</c:v>
                </c:pt>
              </c:numCache>
            </c:numRef>
          </c:val>
          <c:extLst>
            <c:ext xmlns:c16="http://schemas.microsoft.com/office/drawing/2014/chart" uri="{C3380CC4-5D6E-409C-BE32-E72D297353CC}">
              <c16:uniqueId val="{00000002-FE5C-4F34-8760-89078FDDBA8F}"/>
            </c:ext>
          </c:extLst>
        </c:ser>
        <c:ser>
          <c:idx val="2"/>
          <c:order val="2"/>
          <c:tx>
            <c:strRef>
              <c:f>'Mar 2025'!$G$83:$G$84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E5C-4F34-8760-89078FDDBA8F}"/>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E5C-4F34-8760-89078FDDBA8F}"/>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E5C-4F34-8760-89078FDDBA8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2025'!$D$164:$D$169</c:f>
              <c:numCache>
                <c:formatCode>mmm\-yyyy</c:formatCode>
                <c:ptCount val="6"/>
                <c:pt idx="0">
                  <c:v>45566</c:v>
                </c:pt>
                <c:pt idx="1">
                  <c:v>45597</c:v>
                </c:pt>
                <c:pt idx="2">
                  <c:v>45627</c:v>
                </c:pt>
                <c:pt idx="3">
                  <c:v>45658</c:v>
                </c:pt>
                <c:pt idx="4">
                  <c:v>45689</c:v>
                </c:pt>
                <c:pt idx="5">
                  <c:v>45717</c:v>
                </c:pt>
              </c:numCache>
            </c:numRef>
          </c:cat>
          <c:val>
            <c:numRef>
              <c:f>'Mar 2025'!$G$163:$G$169</c:f>
              <c:numCache>
                <c:formatCode>_-"$"\ * #,##0_-;\-"$"\ * #,##0_-;_-"$"\ * "-"??_-;_-@_-</c:formatCode>
                <c:ptCount val="7"/>
                <c:pt idx="0">
                  <c:v>6223322498.1997013</c:v>
                </c:pt>
                <c:pt idx="1">
                  <c:v>6131809717</c:v>
                </c:pt>
                <c:pt idx="2">
                  <c:v>6225337116</c:v>
                </c:pt>
                <c:pt idx="3">
                  <c:v>6313223094</c:v>
                </c:pt>
                <c:pt idx="4">
                  <c:v>7064952586</c:v>
                </c:pt>
                <c:pt idx="5">
                  <c:v>6667518297</c:v>
                </c:pt>
                <c:pt idx="6">
                  <c:v>6733300193.3513794</c:v>
                </c:pt>
              </c:numCache>
            </c:numRef>
          </c:val>
          <c:extLst>
            <c:ext xmlns:c16="http://schemas.microsoft.com/office/drawing/2014/chart" uri="{C3380CC4-5D6E-409C-BE32-E72D297353CC}">
              <c16:uniqueId val="{00000006-FE5C-4F34-8760-89078FDDBA8F}"/>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j-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j-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j-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j-lt"/>
          <a:cs typeface="Arial" panose="020B0604020202020204"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2025'!$E$83</c:f>
              <c:strCache>
                <c:ptCount val="1"/>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2025'!$D$164:$D$169</c:f>
              <c:numCache>
                <c:formatCode>mmm\-yyyy</c:formatCode>
                <c:ptCount val="6"/>
                <c:pt idx="0">
                  <c:v>45566</c:v>
                </c:pt>
                <c:pt idx="1">
                  <c:v>45597</c:v>
                </c:pt>
                <c:pt idx="2">
                  <c:v>45627</c:v>
                </c:pt>
                <c:pt idx="3">
                  <c:v>45658</c:v>
                </c:pt>
                <c:pt idx="4">
                  <c:v>45689</c:v>
                </c:pt>
                <c:pt idx="5">
                  <c:v>45717</c:v>
                </c:pt>
              </c:numCache>
            </c:numRef>
          </c:cat>
          <c:val>
            <c:numRef>
              <c:f>'Mar 2025'!$E$164:$E$169</c:f>
              <c:numCache>
                <c:formatCode>"$"#,##0_);[Red]\("$"#,##0\)</c:formatCode>
                <c:ptCount val="6"/>
                <c:pt idx="0">
                  <c:v>24367137663</c:v>
                </c:pt>
                <c:pt idx="1">
                  <c:v>25296852520</c:v>
                </c:pt>
                <c:pt idx="2">
                  <c:v>22246795008</c:v>
                </c:pt>
                <c:pt idx="3">
                  <c:v>23013176768</c:v>
                </c:pt>
                <c:pt idx="4">
                  <c:v>27035643545</c:v>
                </c:pt>
                <c:pt idx="5">
                  <c:v>22863012462.239403</c:v>
                </c:pt>
              </c:numCache>
            </c:numRef>
          </c:val>
          <c:extLst>
            <c:ext xmlns:c16="http://schemas.microsoft.com/office/drawing/2014/chart" uri="{C3380CC4-5D6E-409C-BE32-E72D297353CC}">
              <c16:uniqueId val="{00000000-A54A-4A5C-9603-C2FE9859AB79}"/>
            </c:ext>
          </c:extLst>
        </c:ser>
        <c:ser>
          <c:idx val="1"/>
          <c:order val="1"/>
          <c:tx>
            <c:strRef>
              <c:f>'Mar 2025'!$F$83:$F$84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2025'!$D$164:$D$169</c:f>
              <c:numCache>
                <c:formatCode>mmm\-yyyy</c:formatCode>
                <c:ptCount val="6"/>
                <c:pt idx="0">
                  <c:v>45566</c:v>
                </c:pt>
                <c:pt idx="1">
                  <c:v>45597</c:v>
                </c:pt>
                <c:pt idx="2">
                  <c:v>45627</c:v>
                </c:pt>
                <c:pt idx="3">
                  <c:v>45658</c:v>
                </c:pt>
                <c:pt idx="4">
                  <c:v>45689</c:v>
                </c:pt>
                <c:pt idx="5">
                  <c:v>45717</c:v>
                </c:pt>
              </c:numCache>
            </c:numRef>
          </c:cat>
          <c:val>
            <c:numRef>
              <c:f>'Mar 2025'!$F$164:$F$169</c:f>
              <c:numCache>
                <c:formatCode>"$"#,##0_);[Red]\("$"#,##0\)</c:formatCode>
                <c:ptCount val="6"/>
                <c:pt idx="0">
                  <c:v>9790735350</c:v>
                </c:pt>
                <c:pt idx="1">
                  <c:v>10549509020</c:v>
                </c:pt>
                <c:pt idx="2">
                  <c:v>7708148228</c:v>
                </c:pt>
                <c:pt idx="3">
                  <c:v>8324605819</c:v>
                </c:pt>
                <c:pt idx="4">
                  <c:v>12332568673</c:v>
                </c:pt>
                <c:pt idx="5">
                  <c:v>8551586009.6393528</c:v>
                </c:pt>
              </c:numCache>
            </c:numRef>
          </c:val>
          <c:extLst>
            <c:ext xmlns:c16="http://schemas.microsoft.com/office/drawing/2014/chart" uri="{C3380CC4-5D6E-409C-BE32-E72D297353CC}">
              <c16:uniqueId val="{00000001-A54A-4A5C-9603-C2FE9859AB79}"/>
            </c:ext>
          </c:extLst>
        </c:ser>
        <c:ser>
          <c:idx val="2"/>
          <c:order val="2"/>
          <c:tx>
            <c:strRef>
              <c:f>'Mar 2025'!$G$83:$G$84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54A-4A5C-9603-C2FE9859AB79}"/>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54A-4A5C-9603-C2FE9859AB7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2025'!$D$164:$D$169</c:f>
              <c:numCache>
                <c:formatCode>mmm\-yyyy</c:formatCode>
                <c:ptCount val="6"/>
                <c:pt idx="0">
                  <c:v>45566</c:v>
                </c:pt>
                <c:pt idx="1">
                  <c:v>45597</c:v>
                </c:pt>
                <c:pt idx="2">
                  <c:v>45627</c:v>
                </c:pt>
                <c:pt idx="3">
                  <c:v>45658</c:v>
                </c:pt>
                <c:pt idx="4">
                  <c:v>45689</c:v>
                </c:pt>
                <c:pt idx="5">
                  <c:v>45717</c:v>
                </c:pt>
              </c:numCache>
            </c:numRef>
          </c:cat>
          <c:val>
            <c:numRef>
              <c:f>'Mar 2025'!$G$164:$G$169</c:f>
              <c:numCache>
                <c:formatCode>"$"#,##0_);[Red]\("$"#,##0\)</c:formatCode>
                <c:ptCount val="6"/>
                <c:pt idx="0">
                  <c:v>14576402313</c:v>
                </c:pt>
                <c:pt idx="1">
                  <c:v>14747343501</c:v>
                </c:pt>
                <c:pt idx="2">
                  <c:v>14538646780</c:v>
                </c:pt>
                <c:pt idx="3">
                  <c:v>14688570949</c:v>
                </c:pt>
                <c:pt idx="4">
                  <c:v>14703074872</c:v>
                </c:pt>
                <c:pt idx="5">
                  <c:v>14311426452.600048</c:v>
                </c:pt>
              </c:numCache>
            </c:numRef>
          </c:val>
          <c:extLst>
            <c:ext xmlns:c16="http://schemas.microsoft.com/office/drawing/2014/chart" uri="{C3380CC4-5D6E-409C-BE32-E72D297353CC}">
              <c16:uniqueId val="{00000004-A54A-4A5C-9603-C2FE9859AB79}"/>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'Mar 2025'!$E$81:$E$82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2025'!$D$162:$D$167</c:f>
              <c:numCache>
                <c:formatCode>mmm\-yyyy</c:formatCode>
                <c:ptCount val="6"/>
                <c:pt idx="0">
                  <c:v>45566</c:v>
                </c:pt>
                <c:pt idx="1">
                  <c:v>45597</c:v>
                </c:pt>
                <c:pt idx="2">
                  <c:v>45627</c:v>
                </c:pt>
                <c:pt idx="3">
                  <c:v>45658</c:v>
                </c:pt>
                <c:pt idx="4">
                  <c:v>45689</c:v>
                </c:pt>
                <c:pt idx="5">
                  <c:v>45717</c:v>
                </c:pt>
              </c:numCache>
            </c:numRef>
          </c:cat>
          <c:val>
            <c:numRef>
              <c:f>'Mar 2025'!$E$162:$E$167</c:f>
              <c:numCache>
                <c:formatCode>"$"#,##0_);[Red]\("$"#,##0\)</c:formatCode>
                <c:ptCount val="6"/>
                <c:pt idx="0">
                  <c:v>11644869801</c:v>
                </c:pt>
                <c:pt idx="1">
                  <c:v>11653586263.707603</c:v>
                </c:pt>
                <c:pt idx="2">
                  <c:v>11008222015</c:v>
                </c:pt>
                <c:pt idx="3">
                  <c:v>10680507924</c:v>
                </c:pt>
                <c:pt idx="4">
                  <c:v>12030946903</c:v>
                </c:pt>
                <c:pt idx="5">
                  <c:v>10800333275.15037</c:v>
                </c:pt>
              </c:numCache>
            </c:numRef>
          </c:val>
          <c:extLst>
            <c:ext xmlns:c16="http://schemas.microsoft.com/office/drawing/2014/chart" uri="{C3380CC4-5D6E-409C-BE32-E72D297353CC}">
              <c16:uniqueId val="{00000000-19F6-490A-B8F6-FAC50A93FF0E}"/>
            </c:ext>
          </c:extLst>
        </c:ser>
        <c:ser>
          <c:idx val="1"/>
          <c:order val="1"/>
          <c:tx>
            <c:strRef>
              <c:f>'Mar 2025'!$F$81:$F$82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9F6-490A-B8F6-FAC50A93FF0E}"/>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9F6-490A-B8F6-FAC50A93FF0E}"/>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9F6-490A-B8F6-FAC50A93FF0E}"/>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9F6-490A-B8F6-FAC50A93FF0E}"/>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9F6-490A-B8F6-FAC50A93FF0E}"/>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9F6-490A-B8F6-FAC50A93FF0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2025'!$D$162:$D$167</c:f>
              <c:numCache>
                <c:formatCode>mmm\-yyyy</c:formatCode>
                <c:ptCount val="6"/>
                <c:pt idx="0">
                  <c:v>45566</c:v>
                </c:pt>
                <c:pt idx="1">
                  <c:v>45597</c:v>
                </c:pt>
                <c:pt idx="2">
                  <c:v>45627</c:v>
                </c:pt>
                <c:pt idx="3">
                  <c:v>45658</c:v>
                </c:pt>
                <c:pt idx="4">
                  <c:v>45689</c:v>
                </c:pt>
                <c:pt idx="5">
                  <c:v>45717</c:v>
                </c:pt>
              </c:numCache>
            </c:numRef>
          </c:cat>
          <c:val>
            <c:numRef>
              <c:f>'Mar 2025'!$F$162:$F$167</c:f>
              <c:numCache>
                <c:formatCode>"$"#,##0_);[Red]\("$"#,##0\)</c:formatCode>
                <c:ptCount val="6"/>
                <c:pt idx="0">
                  <c:v>5854470694</c:v>
                </c:pt>
                <c:pt idx="1">
                  <c:v>6797549490.6442871</c:v>
                </c:pt>
                <c:pt idx="2">
                  <c:v>6250967002</c:v>
                </c:pt>
                <c:pt idx="3">
                  <c:v>5939704856</c:v>
                </c:pt>
                <c:pt idx="4">
                  <c:v>7201361623</c:v>
                </c:pt>
                <c:pt idx="5">
                  <c:v>5863631953.531971</c:v>
                </c:pt>
              </c:numCache>
            </c:numRef>
          </c:val>
          <c:extLst>
            <c:ext xmlns:c16="http://schemas.microsoft.com/office/drawing/2014/chart" uri="{C3380CC4-5D6E-409C-BE32-E72D297353CC}">
              <c16:uniqueId val="{00000007-19F6-490A-B8F6-FAC50A93FF0E}"/>
            </c:ext>
          </c:extLst>
        </c:ser>
        <c:ser>
          <c:idx val="2"/>
          <c:order val="2"/>
          <c:tx>
            <c:strRef>
              <c:f>'Mar 2025'!$G$81:$G$82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9F6-490A-B8F6-FAC50A93FF0E}"/>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9F6-490A-B8F6-FAC50A93FF0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'Mar 2025'!$D$162:$D$167</c:f>
              <c:numCache>
                <c:formatCode>mmm\-yyyy</c:formatCode>
                <c:ptCount val="6"/>
                <c:pt idx="0">
                  <c:v>45566</c:v>
                </c:pt>
                <c:pt idx="1">
                  <c:v>45597</c:v>
                </c:pt>
                <c:pt idx="2">
                  <c:v>45627</c:v>
                </c:pt>
                <c:pt idx="3">
                  <c:v>45658</c:v>
                </c:pt>
                <c:pt idx="4">
                  <c:v>45689</c:v>
                </c:pt>
                <c:pt idx="5">
                  <c:v>45717</c:v>
                </c:pt>
              </c:numCache>
            </c:numRef>
          </c:cat>
          <c:val>
            <c:numRef>
              <c:f>'Mar 2025'!$G$162:$G$167</c:f>
              <c:numCache>
                <c:formatCode>"$"#,##0_);[Red]\("$"#,##0\)</c:formatCode>
                <c:ptCount val="6"/>
                <c:pt idx="0">
                  <c:v>5790399106</c:v>
                </c:pt>
                <c:pt idx="1">
                  <c:v>4856036773.0633173</c:v>
                </c:pt>
                <c:pt idx="2">
                  <c:v>4757255013</c:v>
                </c:pt>
                <c:pt idx="3">
                  <c:v>4740803068</c:v>
                </c:pt>
                <c:pt idx="4">
                  <c:v>4829585280</c:v>
                </c:pt>
                <c:pt idx="5">
                  <c:v>4936701321.6183987</c:v>
                </c:pt>
              </c:numCache>
            </c:numRef>
          </c:val>
          <c:extLst>
            <c:ext xmlns:c16="http://schemas.microsoft.com/office/drawing/2014/chart" uri="{C3380CC4-5D6E-409C-BE32-E72D297353CC}">
              <c16:uniqueId val="{0000000A-19F6-490A-B8F6-FAC50A93FF0E}"/>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393648</c:v>
                </c:pt>
                <c:pt idx="1">
                  <c:v>492880</c:v>
                </c:pt>
                <c:pt idx="2">
                  <c:v>289295</c:v>
                </c:pt>
                <c:pt idx="3">
                  <c:v>296002</c:v>
                </c:pt>
                <c:pt idx="4">
                  <c:v>220600</c:v>
                </c:pt>
              </c:numCache>
            </c:numRef>
          </c:val>
          <c:extLst>
            <c:ext xmlns:c16="http://schemas.microsoft.com/office/drawing/2014/chart" uri="{C3380CC4-5D6E-409C-BE32-E72D297353CC}">
              <c16:uniqueId val="{00000000-7947-423A-BBF8-D09B2BC9655F}"/>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MZO 2025.xlsx]TD ASES!TablaDinámica11</c:name>
    <c:fmtId val="3"/>
  </c:pivotSource>
  <c:chart>
    <c:title>
      <c:tx>
        <c:rich>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r>
              <a:rPr lang="es-CO"/>
              <a:t>CANTIDAD DE VERIFICACIONES POR LOCALIDAD - MARZO DE 2025</a:t>
            </a:r>
          </a:p>
        </c:rich>
      </c:tx>
      <c:layout>
        <c:manualLayout>
          <c:xMode val="edge"/>
          <c:yMode val="edge"/>
          <c:x val="0.32242707072345039"/>
          <c:y val="6.3684094441078268E-2"/>
        </c:manualLayout>
      </c:layout>
      <c:overlay val="0"/>
      <c:spPr>
        <a:noFill/>
        <a:ln>
          <a:noFill/>
        </a:ln>
        <a:effectLst/>
      </c:spPr>
      <c:txPr>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ASES'!$T$13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ASES'!$S$14:$S$39</c:f>
              <c:multiLvlStrCache>
                <c:ptCount val="20"/>
                <c:lvl>
                  <c:pt idx="0">
                    <c:v>SAN CRISTÓBAL</c:v>
                  </c:pt>
                  <c:pt idx="1">
                    <c:v>USAQUÉN</c:v>
                  </c:pt>
                  <c:pt idx="2">
                    <c:v>SANTA FE</c:v>
                  </c:pt>
                  <c:pt idx="3">
                    <c:v>USME</c:v>
                  </c:pt>
                  <c:pt idx="4">
                    <c:v>CHAPINERO</c:v>
                  </c:pt>
                  <c:pt idx="5">
                    <c:v>LA CANDELARIA</c:v>
                  </c:pt>
                  <c:pt idx="6">
                    <c:v>SUMAPAZ</c:v>
                  </c:pt>
                  <c:pt idx="7">
                    <c:v>RAFAEL URIBE URIBE</c:v>
                  </c:pt>
                  <c:pt idx="8">
                    <c:v>LOS MÁRTIRES</c:v>
                  </c:pt>
                  <c:pt idx="9">
                    <c:v>CIUDAD BOLÍVAR</c:v>
                  </c:pt>
                  <c:pt idx="10">
                    <c:v>BOSA</c:v>
                  </c:pt>
                  <c:pt idx="11">
                    <c:v>PUENTE ARANDA</c:v>
                  </c:pt>
                  <c:pt idx="12">
                    <c:v>ANTONIO NARIÑO</c:v>
                  </c:pt>
                  <c:pt idx="13">
                    <c:v>TUNJUELITO</c:v>
                  </c:pt>
                  <c:pt idx="14">
                    <c:v>TEUSAQUILLO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ASES'!$T$14:$T$39</c:f>
              <c:numCache>
                <c:formatCode>General</c:formatCode>
                <c:ptCount val="20"/>
                <c:pt idx="0">
                  <c:v>113</c:v>
                </c:pt>
                <c:pt idx="1">
                  <c:v>93</c:v>
                </c:pt>
                <c:pt idx="2">
                  <c:v>81</c:v>
                </c:pt>
                <c:pt idx="3">
                  <c:v>73</c:v>
                </c:pt>
                <c:pt idx="4">
                  <c:v>73</c:v>
                </c:pt>
                <c:pt idx="5">
                  <c:v>33</c:v>
                </c:pt>
                <c:pt idx="6">
                  <c:v>1</c:v>
                </c:pt>
                <c:pt idx="7">
                  <c:v>134</c:v>
                </c:pt>
                <c:pt idx="8">
                  <c:v>76</c:v>
                </c:pt>
                <c:pt idx="9">
                  <c:v>72</c:v>
                </c:pt>
                <c:pt idx="10">
                  <c:v>48</c:v>
                </c:pt>
                <c:pt idx="11">
                  <c:v>46</c:v>
                </c:pt>
                <c:pt idx="12">
                  <c:v>44</c:v>
                </c:pt>
                <c:pt idx="13">
                  <c:v>34</c:v>
                </c:pt>
                <c:pt idx="14">
                  <c:v>30</c:v>
                </c:pt>
                <c:pt idx="15">
                  <c:v>282</c:v>
                </c:pt>
                <c:pt idx="16">
                  <c:v>104</c:v>
                </c:pt>
                <c:pt idx="17">
                  <c:v>268</c:v>
                </c:pt>
                <c:pt idx="18">
                  <c:v>92</c:v>
                </c:pt>
                <c:pt idx="19">
                  <c:v>372</c:v>
                </c:pt>
              </c:numCache>
            </c:numRef>
          </c:val>
          <c:extLst>
            <c:ext xmlns:c16="http://schemas.microsoft.com/office/drawing/2014/chart" uri="{C3380CC4-5D6E-409C-BE32-E72D297353CC}">
              <c16:uniqueId val="{00000000-31E2-4080-9D8E-6418DEEB3316}"/>
            </c:ext>
          </c:extLst>
        </c:ser>
        <c:dLbls>
          <c:dLblPos val="outEnd"/>
          <c:showLegendKey val="0"/>
          <c:showVal val="1"/>
          <c:showCatName val="0"/>
          <c:showSerName val="0"/>
          <c:showPercent val="0"/>
          <c:showBubbleSize val="0"/>
        </c:dLbls>
        <c:gapWidth val="219"/>
        <c:overlap val="-27"/>
        <c:axId val="725826272"/>
        <c:axId val="725828192"/>
      </c:barChart>
      <c:catAx>
        <c:axId val="7258262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725828192"/>
        <c:crosses val="autoZero"/>
        <c:auto val="1"/>
        <c:lblAlgn val="ctr"/>
        <c:lblOffset val="100"/>
        <c:noMultiLvlLbl val="0"/>
      </c:catAx>
      <c:valAx>
        <c:axId val="72582819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crossAx val="7258262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CO"/>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marzo de 2025</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291766.10564545641</c:v>
                </c:pt>
                <c:pt idx="1">
                  <c:v>360313.28066043637</c:v>
                </c:pt>
                <c:pt idx="2">
                  <c:v>219220.68385538002</c:v>
                </c:pt>
                <c:pt idx="3">
                  <c:v>155978.33339502994</c:v>
                </c:pt>
                <c:pt idx="4">
                  <c:v>181620.14017428487</c:v>
                </c:pt>
              </c:numCache>
            </c:numRef>
          </c:val>
          <c:extLst>
            <c:ext xmlns:c16="http://schemas.microsoft.com/office/drawing/2014/chart" uri="{C3380CC4-5D6E-409C-BE32-E72D297353CC}">
              <c16:uniqueId val="{00000000-D673-4270-9AA2-9F76DA6B5C77}"/>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291489831153.60999</c:v>
                </c:pt>
                <c:pt idx="1">
                  <c:v>386382773679.77002</c:v>
                </c:pt>
                <c:pt idx="2">
                  <c:v>214057396113.48001</c:v>
                </c:pt>
                <c:pt idx="3">
                  <c:v>158858069910.82001</c:v>
                </c:pt>
                <c:pt idx="4">
                  <c:v>180705299447.61005</c:v>
                </c:pt>
              </c:numCache>
            </c:numRef>
          </c:val>
          <c:extLst>
            <c:ext xmlns:c16="http://schemas.microsoft.com/office/drawing/2014/chart" uri="{C3380CC4-5D6E-409C-BE32-E72D297353CC}">
              <c16:uniqueId val="{00000000-045F-45F8-8E6C-23CEA9A3D787}"/>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288267858614.6734</c:v>
                </c:pt>
                <c:pt idx="1">
                  <c:v>378564464632.8999</c:v>
                </c:pt>
                <c:pt idx="2">
                  <c:v>211744562387.29001</c:v>
                </c:pt>
                <c:pt idx="3">
                  <c:v>157064799996.74991</c:v>
                </c:pt>
                <c:pt idx="4">
                  <c:v>178673959115.52994</c:v>
                </c:pt>
              </c:numCache>
            </c:numRef>
          </c:val>
          <c:extLst>
            <c:ext xmlns:c16="http://schemas.microsoft.com/office/drawing/2014/chart" uri="{C3380CC4-5D6E-409C-BE32-E72D297353CC}">
              <c16:uniqueId val="{00000001-045F-45F8-8E6C-23CEA9A3D787}"/>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40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solidFill>
        <a:schemeClr val="tx2">
          <a:lumMod val="15000"/>
          <a:lumOff val="85000"/>
        </a:schemeClr>
      </a:solidFill>
      <a:round/>
    </a:ln>
    <a:effectLst/>
    <a:scene3d>
      <a:camera prst="orthographicFront"/>
      <a:lightRig rig="threePt" dir="t"/>
    </a:scene3d>
  </c:spPr>
  <c:txPr>
    <a:bodyPr/>
    <a:lstStyle/>
    <a:p>
      <a:pPr>
        <a:defRPr>
          <a:solidFill>
            <a:schemeClr val="accent5">
              <a:lumMod val="50000"/>
            </a:schemeClr>
          </a:solidFill>
        </a:defRPr>
      </a:pPr>
      <a:endParaRPr lang="es-CO"/>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19577.129174909991</c:v>
                </c:pt>
                <c:pt idx="1">
                  <c:v>27835.445245960003</c:v>
                </c:pt>
                <c:pt idx="2">
                  <c:v>17626.473004999993</c:v>
                </c:pt>
                <c:pt idx="3">
                  <c:v>12218.67445249</c:v>
                </c:pt>
                <c:pt idx="4">
                  <c:v>12677.651875319998</c:v>
                </c:pt>
              </c:numCache>
            </c:numRef>
          </c:val>
          <c:extLst>
            <c:ext xmlns:c16="http://schemas.microsoft.com/office/drawing/2014/chart" uri="{C3380CC4-5D6E-409C-BE32-E72D297353CC}">
              <c16:uniqueId val="{00000000-EFD4-49B7-97B2-43F2BAE57D68}"/>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73.350879579999997</c:v>
                </c:pt>
                <c:pt idx="1">
                  <c:v>100.14330223999997</c:v>
                </c:pt>
                <c:pt idx="2">
                  <c:v>63.431378500000008</c:v>
                </c:pt>
                <c:pt idx="3">
                  <c:v>43.737867340000008</c:v>
                </c:pt>
                <c:pt idx="4">
                  <c:v>44.156096189999985</c:v>
                </c:pt>
              </c:numCache>
            </c:numRef>
          </c:val>
          <c:extLst>
            <c:ext xmlns:c16="http://schemas.microsoft.com/office/drawing/2014/chart" uri="{C3380CC4-5D6E-409C-BE32-E72D297353CC}">
              <c16:uniqueId val="{00000001-EFD4-49B7-97B2-43F2BAE57D68}"/>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a:solidFill>
                  <a:sysClr val="windowText" lastClr="000000"/>
                </a:solidFill>
              </a:rPr>
              <a:t>CONSOLIDADO</a:t>
            </a:r>
            <a:r>
              <a:rPr lang="es-CO" b="1" baseline="0">
                <a:solidFill>
                  <a:sysClr val="windowText" lastClr="000000"/>
                </a:solidFill>
              </a:rPr>
              <a:t> SAC - MARZO 2025</a:t>
            </a:r>
            <a:endParaRPr lang="es-CO" b="1">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28</c:v>
                </c:pt>
                <c:pt idx="1">
                  <c:v>10</c:v>
                </c:pt>
                <c:pt idx="2">
                  <c:v>12</c:v>
                </c:pt>
                <c:pt idx="3">
                  <c:v>6</c:v>
                </c:pt>
                <c:pt idx="4">
                  <c:v>18</c:v>
                </c:pt>
              </c:numCache>
            </c:numRef>
          </c:val>
          <c:extLst>
            <c:ext xmlns:c16="http://schemas.microsoft.com/office/drawing/2014/chart" uri="{C3380CC4-5D6E-409C-BE32-E72D297353CC}">
              <c16:uniqueId val="{00000000-76E2-425B-862D-AF86B1E4F300}"/>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17</c:v>
                </c:pt>
                <c:pt idx="1">
                  <c:v>1</c:v>
                </c:pt>
                <c:pt idx="2">
                  <c:v>5</c:v>
                </c:pt>
                <c:pt idx="3">
                  <c:v>2</c:v>
                </c:pt>
                <c:pt idx="4">
                  <c:v>24</c:v>
                </c:pt>
              </c:numCache>
            </c:numRef>
          </c:val>
          <c:extLst>
            <c:ext xmlns:c16="http://schemas.microsoft.com/office/drawing/2014/chart" uri="{C3380CC4-5D6E-409C-BE32-E72D297353CC}">
              <c16:uniqueId val="{00000001-76E2-425B-862D-AF86B1E4F300}"/>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76E2-425B-862D-AF86B1E4F300}"/>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415</c:v>
                </c:pt>
                <c:pt idx="1">
                  <c:v>244</c:v>
                </c:pt>
                <c:pt idx="2">
                  <c:v>194</c:v>
                </c:pt>
                <c:pt idx="3">
                  <c:v>244</c:v>
                </c:pt>
                <c:pt idx="4">
                  <c:v>178</c:v>
                </c:pt>
              </c:numCache>
            </c:numRef>
          </c:val>
          <c:extLst>
            <c:ext xmlns:c16="http://schemas.microsoft.com/office/drawing/2014/chart" uri="{C3380CC4-5D6E-409C-BE32-E72D297353CC}">
              <c16:uniqueId val="{00000003-76E2-425B-862D-AF86B1E4F300}"/>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76E2-425B-862D-AF86B1E4F300}"/>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-MArzo 2025.xlsx]Graf Tipol!TablaDinámica6</c:name>
    <c:fmtId val="144"/>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chemeClr val="accent6">
              <a:lumMod val="50000"/>
            </a:schemeClr>
          </a:solidFill>
          <a:ln>
            <a:noFill/>
          </a:ln>
          <a:effectLst/>
          <a:scene3d>
            <a:camera prst="orthographicFront"/>
            <a:lightRig rig="threePt" dir="t"/>
          </a:scene3d>
          <a:sp3d>
            <a:bevelT w="152400" h="50800" prst="softRound"/>
          </a:sp3d>
        </c:spPr>
      </c:pivotFmt>
      <c:pivotFmt>
        <c:idx val="20"/>
        <c:spPr>
          <a:solidFill>
            <a:srgbClr val="FF0000"/>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chemeClr val="accent6">
              <a:lumMod val="50000"/>
            </a:schemeClr>
          </a:solidFill>
          <a:ln>
            <a:noFill/>
          </a:ln>
          <a:effectLst/>
          <a:scene3d>
            <a:camera prst="orthographicFront"/>
            <a:lightRig rig="threePt" dir="t"/>
          </a:scene3d>
          <a:sp3d>
            <a:bevelT w="152400" h="50800" prst="softRound"/>
          </a:sp3d>
        </c:spPr>
      </c:pivotFmt>
      <c:pivotFmt>
        <c:idx val="30"/>
        <c:spPr>
          <a:solidFill>
            <a:srgbClr val="FF0000"/>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776579575254458"/>
          <c:y val="3.212851775071858E-2"/>
          <c:w val="0.6079595169447547"/>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extLst>
              <c:ext xmlns:c16="http://schemas.microsoft.com/office/drawing/2014/chart" uri="{C3380CC4-5D6E-409C-BE32-E72D297353CC}">
                <c16:uniqueId val="{00000000-2421-4AC1-AB74-E2BD41AC37D1}"/>
              </c:ext>
            </c:extLst>
          </c:dPt>
          <c:dPt>
            <c:idx val="1"/>
            <c:invertIfNegative val="0"/>
            <c:bubble3D val="0"/>
            <c:extLst>
              <c:ext xmlns:c16="http://schemas.microsoft.com/office/drawing/2014/chart" uri="{C3380CC4-5D6E-409C-BE32-E72D297353CC}">
                <c16:uniqueId val="{00000001-2421-4AC1-AB74-E2BD41AC37D1}"/>
              </c:ext>
            </c:extLst>
          </c:dPt>
          <c:dPt>
            <c:idx val="2"/>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3-2421-4AC1-AB74-E2BD41AC37D1}"/>
              </c:ext>
            </c:extLst>
          </c:dPt>
          <c:dPt>
            <c:idx val="3"/>
            <c:invertIfNegative val="0"/>
            <c:bubble3D val="0"/>
            <c:extLst>
              <c:ext xmlns:c16="http://schemas.microsoft.com/office/drawing/2014/chart" uri="{C3380CC4-5D6E-409C-BE32-E72D297353CC}">
                <c16:uniqueId val="{00000004-2421-4AC1-AB74-E2BD41AC37D1}"/>
              </c:ext>
            </c:extLst>
          </c:dPt>
          <c:dPt>
            <c:idx val="4"/>
            <c:invertIfNegative val="0"/>
            <c:bubble3D val="0"/>
            <c:extLst>
              <c:ext xmlns:c16="http://schemas.microsoft.com/office/drawing/2014/chart" uri="{C3380CC4-5D6E-409C-BE32-E72D297353CC}">
                <c16:uniqueId val="{00000005-2421-4AC1-AB74-E2BD41AC37D1}"/>
              </c:ext>
            </c:extLst>
          </c:dPt>
          <c:dPt>
            <c:idx val="5"/>
            <c:invertIfNegative val="0"/>
            <c:bubble3D val="0"/>
            <c:extLst>
              <c:ext xmlns:c16="http://schemas.microsoft.com/office/drawing/2014/chart" uri="{C3380CC4-5D6E-409C-BE32-E72D297353CC}">
                <c16:uniqueId val="{00000006-2421-4AC1-AB74-E2BD41AC37D1}"/>
              </c:ext>
            </c:extLst>
          </c:dPt>
          <c:dPt>
            <c:idx val="6"/>
            <c:invertIfNegative val="0"/>
            <c:bubble3D val="0"/>
            <c:extLst>
              <c:ext xmlns:c16="http://schemas.microsoft.com/office/drawing/2014/chart" uri="{C3380CC4-5D6E-409C-BE32-E72D297353CC}">
                <c16:uniqueId val="{00000007-2421-4AC1-AB74-E2BD41AC37D1}"/>
              </c:ext>
            </c:extLst>
          </c:dPt>
          <c:dPt>
            <c:idx val="7"/>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2421-4AC1-AB74-E2BD41AC37D1}"/>
              </c:ext>
            </c:extLst>
          </c:dPt>
          <c:dPt>
            <c:idx val="8"/>
            <c:invertIfNegative val="0"/>
            <c:bubble3D val="0"/>
            <c:extLst>
              <c:ext xmlns:c16="http://schemas.microsoft.com/office/drawing/2014/chart" uri="{C3380CC4-5D6E-409C-BE32-E72D297353CC}">
                <c16:uniqueId val="{0000000A-2421-4AC1-AB74-E2BD41AC37D1}"/>
              </c:ext>
            </c:extLst>
          </c:dPt>
          <c:dPt>
            <c:idx val="9"/>
            <c:invertIfNegative val="0"/>
            <c:bubble3D val="0"/>
            <c:extLst>
              <c:ext xmlns:c16="http://schemas.microsoft.com/office/drawing/2014/chart" uri="{C3380CC4-5D6E-409C-BE32-E72D297353CC}">
                <c16:uniqueId val="{0000000B-2421-4AC1-AB74-E2BD41AC37D1}"/>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2421-4AC1-AB74-E2BD41AC37D1}"/>
              </c:ext>
            </c:extLst>
          </c:dPt>
          <c:dPt>
            <c:idx val="11"/>
            <c:invertIfNegative val="0"/>
            <c:bubble3D val="0"/>
            <c:extLst>
              <c:ext xmlns:c16="http://schemas.microsoft.com/office/drawing/2014/chart" uri="{C3380CC4-5D6E-409C-BE32-E72D297353CC}">
                <c16:uniqueId val="{0000000E-2421-4AC1-AB74-E2BD41AC37D1}"/>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2421-4AC1-AB74-E2BD41AC37D1}"/>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2421-4AC1-AB74-E2BD41AC37D1}"/>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2421-4AC1-AB74-E2BD41AC37D1}"/>
              </c:ext>
            </c:extLst>
          </c:dPt>
          <c:dPt>
            <c:idx val="1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2421-4AC1-AB74-E2BD41AC37D1}"/>
              </c:ext>
            </c:extLst>
          </c:dPt>
          <c:dPt>
            <c:idx val="16"/>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2421-4AC1-AB74-E2BD41AC37D1}"/>
              </c:ext>
            </c:extLst>
          </c:dPt>
          <c:dPt>
            <c:idx val="17"/>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2421-4AC1-AB74-E2BD41AC37D1}"/>
              </c:ext>
            </c:extLst>
          </c:dPt>
          <c:dPt>
            <c:idx val="18"/>
            <c:invertIfNegative val="0"/>
            <c:bubble3D val="0"/>
            <c:extLst>
              <c:ext xmlns:c16="http://schemas.microsoft.com/office/drawing/2014/chart" uri="{C3380CC4-5D6E-409C-BE32-E72D297353CC}">
                <c16:uniqueId val="{0000001B-2421-4AC1-AB74-E2BD41AC37D1}"/>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DOTACIÓN</c:v>
                </c:pt>
                <c:pt idx="1">
                  <c:v>CARTERA</c:v>
                </c:pt>
                <c:pt idx="2">
                  <c:v>FINANCIERO</c:v>
                </c:pt>
                <c:pt idx="3">
                  <c:v>FACTURACIÓN</c:v>
                </c:pt>
                <c:pt idx="4">
                  <c:v>ATENCIÓN AL USUARIO</c:v>
                </c:pt>
                <c:pt idx="5">
                  <c:v>CORRECTA APLICACIÓN DEL DCM</c:v>
                </c:pt>
                <c:pt idx="6">
                  <c:v>CARÁCTER AMBIENTAL </c:v>
                </c:pt>
                <c:pt idx="7">
                  <c:v>PAGINA WEB</c:v>
                </c:pt>
                <c:pt idx="8">
                  <c:v>CATASTRO</c:v>
                </c:pt>
                <c:pt idx="9">
                  <c:v>CARACTERISTICAS DE LAS BASES DE OPERACIÓN </c:v>
                </c:pt>
                <c:pt idx="10">
                  <c:v>PUNTOS CRITICOS Y ARROJOS CLANDESTINOS</c:v>
                </c:pt>
                <c:pt idx="11">
                  <c:v>SIGAB</c:v>
                </c:pt>
                <c:pt idx="12">
                  <c:v>CLUS</c:v>
                </c:pt>
                <c:pt idx="13">
                  <c:v>DERRAME DE LIXIVIADOS</c:v>
                </c:pt>
                <c:pt idx="14">
                  <c:v>VEHÍCULOS</c:v>
                </c:pt>
                <c:pt idx="15">
                  <c:v>INFORMACIÓN</c:v>
                </c:pt>
                <c:pt idx="16">
                  <c:v>BARRIDO Y LIMPIEZA</c:v>
                </c:pt>
                <c:pt idx="17">
                  <c:v>CONTENERIZACIÓN</c:v>
                </c:pt>
                <c:pt idx="18">
                  <c:v>RECOLECCIÓN Y TRANSPORTE</c:v>
                </c:pt>
              </c:strCache>
            </c:strRef>
          </c:cat>
          <c:val>
            <c:numRef>
              <c:f>'Graf Tipol'!$B$4:$B$23</c:f>
              <c:numCache>
                <c:formatCode>General</c:formatCode>
                <c:ptCount val="19"/>
                <c:pt idx="0">
                  <c:v>1</c:v>
                </c:pt>
                <c:pt idx="1">
                  <c:v>2</c:v>
                </c:pt>
                <c:pt idx="2">
                  <c:v>2</c:v>
                </c:pt>
                <c:pt idx="3">
                  <c:v>4</c:v>
                </c:pt>
                <c:pt idx="4">
                  <c:v>5</c:v>
                </c:pt>
                <c:pt idx="5">
                  <c:v>5</c:v>
                </c:pt>
                <c:pt idx="6">
                  <c:v>6</c:v>
                </c:pt>
                <c:pt idx="7">
                  <c:v>8</c:v>
                </c:pt>
                <c:pt idx="8">
                  <c:v>8</c:v>
                </c:pt>
                <c:pt idx="9">
                  <c:v>9</c:v>
                </c:pt>
                <c:pt idx="10">
                  <c:v>22</c:v>
                </c:pt>
                <c:pt idx="11">
                  <c:v>40</c:v>
                </c:pt>
                <c:pt idx="12">
                  <c:v>58</c:v>
                </c:pt>
                <c:pt idx="13">
                  <c:v>102</c:v>
                </c:pt>
                <c:pt idx="14">
                  <c:v>132</c:v>
                </c:pt>
                <c:pt idx="15">
                  <c:v>193</c:v>
                </c:pt>
                <c:pt idx="16">
                  <c:v>204</c:v>
                </c:pt>
                <c:pt idx="17">
                  <c:v>208</c:v>
                </c:pt>
                <c:pt idx="18">
                  <c:v>396</c:v>
                </c:pt>
              </c:numCache>
            </c:numRef>
          </c:val>
          <c:extLst>
            <c:ext xmlns:c16="http://schemas.microsoft.com/office/drawing/2014/chart" uri="{C3380CC4-5D6E-409C-BE32-E72D297353CC}">
              <c16:uniqueId val="{0000001C-2421-4AC1-AB74-E2BD41AC37D1}"/>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AÑO'!$B$17:$B$24</c:f>
              <c:numCache>
                <c:formatCode>General</c:formatCode>
                <c:ptCount val="8"/>
                <c:pt idx="0">
                  <c:v>30</c:v>
                </c:pt>
                <c:pt idx="1">
                  <c:v>47</c:v>
                </c:pt>
                <c:pt idx="2">
                  <c:v>36</c:v>
                </c:pt>
                <c:pt idx="3">
                  <c:v>35</c:v>
                </c:pt>
                <c:pt idx="4">
                  <c:v>52</c:v>
                </c:pt>
                <c:pt idx="5">
                  <c:v>102</c:v>
                </c:pt>
                <c:pt idx="6">
                  <c:v>123</c:v>
                </c:pt>
                <c:pt idx="7">
                  <c:v>39</c:v>
                </c:pt>
              </c:numCache>
            </c:numRef>
          </c:val>
          <c:extLst>
            <c:ext xmlns:c16="http://schemas.microsoft.com/office/drawing/2014/chart" uri="{C3380CC4-5D6E-409C-BE32-E72D297353CC}">
              <c16:uniqueId val="{00000000-F3FC-4028-9F1A-E12C9D036D59}"/>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AÑO'!$C$17:$C$24</c:f>
              <c:numCache>
                <c:formatCode>General</c:formatCode>
                <c:ptCount val="8"/>
                <c:pt idx="0">
                  <c:v>24</c:v>
                </c:pt>
                <c:pt idx="1">
                  <c:v>33</c:v>
                </c:pt>
                <c:pt idx="2">
                  <c:v>29</c:v>
                </c:pt>
                <c:pt idx="3">
                  <c:v>24</c:v>
                </c:pt>
                <c:pt idx="4">
                  <c:v>22</c:v>
                </c:pt>
                <c:pt idx="5">
                  <c:v>35</c:v>
                </c:pt>
                <c:pt idx="6">
                  <c:v>69</c:v>
                </c:pt>
                <c:pt idx="7">
                  <c:v>19</c:v>
                </c:pt>
              </c:numCache>
            </c:numRef>
          </c:val>
          <c:extLst>
            <c:ext xmlns:c16="http://schemas.microsoft.com/office/drawing/2014/chart" uri="{C3380CC4-5D6E-409C-BE32-E72D297353CC}">
              <c16:uniqueId val="{00000001-F3FC-4028-9F1A-E12C9D036D59}"/>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AÑO'!$D$17:$D$24</c:f>
              <c:numCache>
                <c:formatCode>General</c:formatCode>
                <c:ptCount val="8"/>
                <c:pt idx="0">
                  <c:v>14</c:v>
                </c:pt>
                <c:pt idx="1">
                  <c:v>23</c:v>
                </c:pt>
                <c:pt idx="2">
                  <c:v>22</c:v>
                </c:pt>
                <c:pt idx="3">
                  <c:v>23</c:v>
                </c:pt>
                <c:pt idx="4">
                  <c:v>24</c:v>
                </c:pt>
                <c:pt idx="5">
                  <c:v>34</c:v>
                </c:pt>
                <c:pt idx="6">
                  <c:v>55</c:v>
                </c:pt>
                <c:pt idx="7">
                  <c:v>16</c:v>
                </c:pt>
              </c:numCache>
            </c:numRef>
          </c:val>
          <c:extLst>
            <c:ext xmlns:c16="http://schemas.microsoft.com/office/drawing/2014/chart" uri="{C3380CC4-5D6E-409C-BE32-E72D297353CC}">
              <c16:uniqueId val="{00000002-F3FC-4028-9F1A-E12C9D036D59}"/>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AÑO'!$E$17:$E$24</c:f>
              <c:numCache>
                <c:formatCode>General</c:formatCode>
                <c:ptCount val="8"/>
                <c:pt idx="0">
                  <c:v>18</c:v>
                </c:pt>
                <c:pt idx="1">
                  <c:v>35</c:v>
                </c:pt>
                <c:pt idx="2">
                  <c:v>48</c:v>
                </c:pt>
                <c:pt idx="3">
                  <c:v>30</c:v>
                </c:pt>
                <c:pt idx="4">
                  <c:v>16</c:v>
                </c:pt>
                <c:pt idx="5">
                  <c:v>36</c:v>
                </c:pt>
                <c:pt idx="6">
                  <c:v>52</c:v>
                </c:pt>
                <c:pt idx="7">
                  <c:v>18</c:v>
                </c:pt>
              </c:numCache>
            </c:numRef>
          </c:val>
          <c:extLst>
            <c:ext xmlns:c16="http://schemas.microsoft.com/office/drawing/2014/chart" uri="{C3380CC4-5D6E-409C-BE32-E72D297353CC}">
              <c16:uniqueId val="{00000003-F3FC-4028-9F1A-E12C9D036D59}"/>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AÑO'!$A$17:$A$24</c:f>
              <c:numCache>
                <c:formatCode>General</c:formatCode>
                <c:ptCount val="8"/>
                <c:pt idx="0">
                  <c:v>2018</c:v>
                </c:pt>
                <c:pt idx="1">
                  <c:v>2019</c:v>
                </c:pt>
                <c:pt idx="2">
                  <c:v>2020</c:v>
                </c:pt>
                <c:pt idx="3">
                  <c:v>2021</c:v>
                </c:pt>
                <c:pt idx="4">
                  <c:v>2022</c:v>
                </c:pt>
                <c:pt idx="5">
                  <c:v>2023</c:v>
                </c:pt>
                <c:pt idx="6">
                  <c:v>2024</c:v>
                </c:pt>
                <c:pt idx="7">
                  <c:v>2025</c:v>
                </c:pt>
              </c:numCache>
            </c:numRef>
          </c:cat>
          <c:val>
            <c:numRef>
              <c:f>'CONSOLIDADO POR AÑO'!$F$17:$F$24</c:f>
              <c:numCache>
                <c:formatCode>General</c:formatCode>
                <c:ptCount val="8"/>
                <c:pt idx="0">
                  <c:v>29</c:v>
                </c:pt>
                <c:pt idx="1">
                  <c:v>26</c:v>
                </c:pt>
                <c:pt idx="2">
                  <c:v>24</c:v>
                </c:pt>
                <c:pt idx="3">
                  <c:v>15</c:v>
                </c:pt>
                <c:pt idx="4">
                  <c:v>24</c:v>
                </c:pt>
                <c:pt idx="5">
                  <c:v>32</c:v>
                </c:pt>
                <c:pt idx="6">
                  <c:v>46</c:v>
                </c:pt>
                <c:pt idx="7">
                  <c:v>26</c:v>
                </c:pt>
              </c:numCache>
            </c:numRef>
          </c:val>
          <c:extLst>
            <c:ext xmlns:c16="http://schemas.microsoft.com/office/drawing/2014/chart" uri="{C3380CC4-5D6E-409C-BE32-E72D297353CC}">
              <c16:uniqueId val="{00000004-F3FC-4028-9F1A-E12C9D036D59}"/>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dirty="0">
                <a:solidFill>
                  <a:sysClr val="windowText" lastClr="000000"/>
                </a:solidFill>
              </a:rPr>
              <a:t>ESTADO</a:t>
            </a:r>
            <a:r>
              <a:rPr lang="es-CO" b="1" baseline="0" dirty="0">
                <a:solidFill>
                  <a:sysClr val="windowText" lastClr="000000"/>
                </a:solidFill>
              </a:rPr>
              <a:t> DE INFORMES DE INCUMPLIMIENTO POR CONCEPTO DE MULTAS - MARZO</a:t>
            </a:r>
            <a:endParaRPr lang="es-CO"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17</c:v>
                </c:pt>
                <c:pt idx="1">
                  <c:v>1</c:v>
                </c:pt>
                <c:pt idx="2">
                  <c:v>5</c:v>
                </c:pt>
                <c:pt idx="3">
                  <c:v>2</c:v>
                </c:pt>
                <c:pt idx="4">
                  <c:v>24</c:v>
                </c:pt>
              </c:numCache>
            </c:numRef>
          </c:val>
          <c:extLst>
            <c:ext xmlns:c16="http://schemas.microsoft.com/office/drawing/2014/chart" uri="{C3380CC4-5D6E-409C-BE32-E72D297353CC}">
              <c16:uniqueId val="{00000000-5ACD-4ADA-A390-282E9833C478}"/>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5ACD-4ADA-A390-282E9833C478}"/>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5ACD-4ADA-A390-282E9833C478}"/>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5ACD-4ADA-A390-282E9833C478}"/>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794267221451687E-2"/>
          <c:y val="0.11746637925359052"/>
          <c:w val="0.95931576514100791"/>
          <c:h val="0.73661628957831671"/>
        </c:manualLayout>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Hoja5!$O$5:$O$12</c:f>
              <c:numCache>
                <c:formatCode>General</c:formatCode>
                <c:ptCount val="8"/>
                <c:pt idx="0">
                  <c:v>1</c:v>
                </c:pt>
                <c:pt idx="1">
                  <c:v>9</c:v>
                </c:pt>
                <c:pt idx="2">
                  <c:v>3</c:v>
                </c:pt>
                <c:pt idx="3">
                  <c:v>4</c:v>
                </c:pt>
                <c:pt idx="4">
                  <c:v>11</c:v>
                </c:pt>
                <c:pt idx="5">
                  <c:v>13</c:v>
                </c:pt>
                <c:pt idx="6">
                  <c:v>7</c:v>
                </c:pt>
                <c:pt idx="7">
                  <c:v>1</c:v>
                </c:pt>
              </c:numCache>
            </c:numRef>
          </c:val>
          <c:extLst>
            <c:ext xmlns:c16="http://schemas.microsoft.com/office/drawing/2014/chart" uri="{C3380CC4-5D6E-409C-BE32-E72D297353CC}">
              <c16:uniqueId val="{00000000-DA2F-4824-B158-5624E32C8F2A}"/>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Hoja5!$P$5:$P$12</c:f>
              <c:numCache>
                <c:formatCode>General</c:formatCode>
                <c:ptCount val="8"/>
                <c:pt idx="4">
                  <c:v>1</c:v>
                </c:pt>
                <c:pt idx="7">
                  <c:v>1</c:v>
                </c:pt>
              </c:numCache>
            </c:numRef>
          </c:val>
          <c:extLst>
            <c:ext xmlns:c16="http://schemas.microsoft.com/office/drawing/2014/chart" uri="{C3380CC4-5D6E-409C-BE32-E72D297353CC}">
              <c16:uniqueId val="{00000001-DA2F-4824-B158-5624E32C8F2A}"/>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Hoja5!$Q$5:$Q$12</c:f>
              <c:numCache>
                <c:formatCode>General</c:formatCode>
                <c:ptCount val="8"/>
                <c:pt idx="4">
                  <c:v>2</c:v>
                </c:pt>
                <c:pt idx="6">
                  <c:v>2</c:v>
                </c:pt>
                <c:pt idx="7">
                  <c:v>1</c:v>
                </c:pt>
              </c:numCache>
            </c:numRef>
          </c:val>
          <c:extLst>
            <c:ext xmlns:c16="http://schemas.microsoft.com/office/drawing/2014/chart" uri="{C3380CC4-5D6E-409C-BE32-E72D297353CC}">
              <c16:uniqueId val="{00000002-DA2F-4824-B158-5624E32C8F2A}"/>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Hoja5!$R$5:$R$12</c:f>
              <c:numCache>
                <c:formatCode>General</c:formatCode>
                <c:ptCount val="8"/>
                <c:pt idx="1">
                  <c:v>2</c:v>
                </c:pt>
                <c:pt idx="2">
                  <c:v>2</c:v>
                </c:pt>
                <c:pt idx="3">
                  <c:v>2</c:v>
                </c:pt>
                <c:pt idx="4">
                  <c:v>1</c:v>
                </c:pt>
                <c:pt idx="5">
                  <c:v>1</c:v>
                </c:pt>
                <c:pt idx="6">
                  <c:v>1</c:v>
                </c:pt>
              </c:numCache>
            </c:numRef>
          </c:val>
          <c:extLst>
            <c:ext xmlns:c16="http://schemas.microsoft.com/office/drawing/2014/chart" uri="{C3380CC4-5D6E-409C-BE32-E72D297353CC}">
              <c16:uniqueId val="{00000003-DA2F-4824-B158-5624E32C8F2A}"/>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Hoja5!$S$5:$S$12</c:f>
              <c:numCache>
                <c:formatCode>General</c:formatCode>
                <c:ptCount val="8"/>
                <c:pt idx="1">
                  <c:v>1</c:v>
                </c:pt>
                <c:pt idx="3">
                  <c:v>4</c:v>
                </c:pt>
                <c:pt idx="4">
                  <c:v>3</c:v>
                </c:pt>
                <c:pt idx="5">
                  <c:v>6</c:v>
                </c:pt>
                <c:pt idx="6">
                  <c:v>10</c:v>
                </c:pt>
                <c:pt idx="7">
                  <c:v>4</c:v>
                </c:pt>
              </c:numCache>
            </c:numRef>
          </c:val>
          <c:extLst>
            <c:ext xmlns:c16="http://schemas.microsoft.com/office/drawing/2014/chart" uri="{C3380CC4-5D6E-409C-BE32-E72D297353CC}">
              <c16:uniqueId val="{00000004-DA2F-4824-B158-5624E32C8F2A}"/>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dLbl>
              <c:idx val="0"/>
              <c:layout>
                <c:manualLayout>
                  <c:x val="-1.8492834026814616E-2"/>
                  <c:y val="-0.2818686371951889"/>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A2F-4824-B158-5624E32C8F2A}"/>
                </c:ext>
              </c:extLst>
            </c:dLbl>
            <c:dLbl>
              <c:idx val="7"/>
              <c:layout>
                <c:manualLayout>
                  <c:x val="-1.6643550624133148E-2"/>
                  <c:y val="-0.1995249903741224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A2F-4824-B158-5624E32C8F2A}"/>
                </c:ext>
              </c:extLst>
            </c:dLbl>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Hoja5!$N$5:$N$12</c:f>
              <c:numCache>
                <c:formatCode>General</c:formatCode>
                <c:ptCount val="8"/>
                <c:pt idx="0">
                  <c:v>2018</c:v>
                </c:pt>
                <c:pt idx="1">
                  <c:v>2019</c:v>
                </c:pt>
                <c:pt idx="2">
                  <c:v>2020</c:v>
                </c:pt>
                <c:pt idx="3">
                  <c:v>2021</c:v>
                </c:pt>
                <c:pt idx="4">
                  <c:v>2022</c:v>
                </c:pt>
                <c:pt idx="5">
                  <c:v>2023</c:v>
                </c:pt>
                <c:pt idx="6">
                  <c:v>2024</c:v>
                </c:pt>
                <c:pt idx="7">
                  <c:v>2025</c:v>
                </c:pt>
              </c:numCache>
            </c:numRef>
          </c:cat>
          <c:val>
            <c:numRef>
              <c:f>Hoja5!$T$5:$T$12</c:f>
              <c:numCache>
                <c:formatCode>General</c:formatCode>
                <c:ptCount val="8"/>
                <c:pt idx="0">
                  <c:v>1</c:v>
                </c:pt>
                <c:pt idx="1">
                  <c:v>12</c:v>
                </c:pt>
                <c:pt idx="2">
                  <c:v>5</c:v>
                </c:pt>
                <c:pt idx="3">
                  <c:v>10</c:v>
                </c:pt>
                <c:pt idx="4">
                  <c:v>18</c:v>
                </c:pt>
                <c:pt idx="5">
                  <c:v>20</c:v>
                </c:pt>
                <c:pt idx="6">
                  <c:v>20</c:v>
                </c:pt>
                <c:pt idx="7">
                  <c:v>7</c:v>
                </c:pt>
              </c:numCache>
            </c:numRef>
          </c:val>
          <c:smooth val="0"/>
          <c:extLst>
            <c:ext xmlns:c16="http://schemas.microsoft.com/office/drawing/2014/chart" uri="{C3380CC4-5D6E-409C-BE32-E72D297353CC}">
              <c16:uniqueId val="{00000007-DA2F-4824-B158-5624E32C8F2A}"/>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layout>
        <c:manualLayout>
          <c:xMode val="edge"/>
          <c:yMode val="edge"/>
          <c:x val="0.10992162285376711"/>
          <c:y val="0.92010267485863684"/>
          <c:w val="0.83046153544362322"/>
          <c:h val="6.0946098932364516E-2"/>
        </c:manualLayout>
      </c:layout>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PENAL</a:t>
            </a:r>
            <a:r>
              <a:rPr lang="es-CO" b="1" baseline="0">
                <a:solidFill>
                  <a:sysClr val="windowText" lastClr="000000"/>
                </a:solidFill>
              </a:rPr>
              <a:t> PECUNIARIA MARZO 2025</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37</c:v>
                </c:pt>
                <c:pt idx="1">
                  <c:v>15</c:v>
                </c:pt>
                <c:pt idx="2">
                  <c:v>16</c:v>
                </c:pt>
                <c:pt idx="3">
                  <c:v>26</c:v>
                </c:pt>
                <c:pt idx="4">
                  <c:v>23</c:v>
                </c:pt>
              </c:numCache>
            </c:numRef>
          </c:val>
          <c:extLst>
            <c:ext xmlns:c16="http://schemas.microsoft.com/office/drawing/2014/chart" uri="{C3380CC4-5D6E-409C-BE32-E72D297353CC}">
              <c16:uniqueId val="{00000000-7BA3-455F-A8E4-1351617B45B3}"/>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7BA3-455F-A8E4-1351617B45B3}"/>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7BA3-455F-A8E4-1351617B45B3}"/>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0480349344978166E-2"/>
          <c:y val="0.11746637925359052"/>
          <c:w val="0.97438136826783117"/>
          <c:h val="0.73661628957831671"/>
        </c:manualLayout>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Hoja5!$M$22:$M$26</c:f>
              <c:numCache>
                <c:formatCode>General</c:formatCode>
                <c:ptCount val="5"/>
                <c:pt idx="0">
                  <c:v>7</c:v>
                </c:pt>
                <c:pt idx="1">
                  <c:v>14</c:v>
                </c:pt>
                <c:pt idx="2">
                  <c:v>7</c:v>
                </c:pt>
                <c:pt idx="3">
                  <c:v>14</c:v>
                </c:pt>
                <c:pt idx="4">
                  <c:v>3</c:v>
                </c:pt>
              </c:numCache>
            </c:numRef>
          </c:val>
          <c:extLst>
            <c:ext xmlns:c16="http://schemas.microsoft.com/office/drawing/2014/chart" uri="{C3380CC4-5D6E-409C-BE32-E72D297353CC}">
              <c16:uniqueId val="{00000000-DD4C-40E2-B44B-4C8EBA61739A}"/>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Hoja5!$N$22:$N$26</c:f>
              <c:numCache>
                <c:formatCode>General</c:formatCode>
                <c:ptCount val="5"/>
                <c:pt idx="1">
                  <c:v>1</c:v>
                </c:pt>
                <c:pt idx="2">
                  <c:v>1</c:v>
                </c:pt>
                <c:pt idx="3">
                  <c:v>9</c:v>
                </c:pt>
                <c:pt idx="4">
                  <c:v>4</c:v>
                </c:pt>
              </c:numCache>
            </c:numRef>
          </c:val>
          <c:extLst>
            <c:ext xmlns:c16="http://schemas.microsoft.com/office/drawing/2014/chart" uri="{C3380CC4-5D6E-409C-BE32-E72D297353CC}">
              <c16:uniqueId val="{00000001-DD4C-40E2-B44B-4C8EBA61739A}"/>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Hoja5!$O$22:$O$26</c:f>
              <c:numCache>
                <c:formatCode>General</c:formatCode>
                <c:ptCount val="5"/>
                <c:pt idx="0">
                  <c:v>3</c:v>
                </c:pt>
                <c:pt idx="1">
                  <c:v>9</c:v>
                </c:pt>
                <c:pt idx="2">
                  <c:v>12</c:v>
                </c:pt>
                <c:pt idx="3">
                  <c:v>7</c:v>
                </c:pt>
                <c:pt idx="4">
                  <c:v>1</c:v>
                </c:pt>
              </c:numCache>
            </c:numRef>
          </c:val>
          <c:extLst>
            <c:ext xmlns:c16="http://schemas.microsoft.com/office/drawing/2014/chart" uri="{C3380CC4-5D6E-409C-BE32-E72D297353CC}">
              <c16:uniqueId val="{00000002-DD4C-40E2-B44B-4C8EBA61739A}"/>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Hoja5!$P$22:$P$26</c:f>
              <c:numCache>
                <c:formatCode>General</c:formatCode>
                <c:ptCount val="5"/>
                <c:pt idx="0">
                  <c:v>1</c:v>
                </c:pt>
                <c:pt idx="1">
                  <c:v>3</c:v>
                </c:pt>
                <c:pt idx="2">
                  <c:v>10</c:v>
                </c:pt>
                <c:pt idx="3">
                  <c:v>10</c:v>
                </c:pt>
                <c:pt idx="4">
                  <c:v>2</c:v>
                </c:pt>
              </c:numCache>
            </c:numRef>
          </c:val>
          <c:extLst>
            <c:ext xmlns:c16="http://schemas.microsoft.com/office/drawing/2014/chart" uri="{C3380CC4-5D6E-409C-BE32-E72D297353CC}">
              <c16:uniqueId val="{00000003-DD4C-40E2-B44B-4C8EBA61739A}"/>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Hoja5!$Q$22:$Q$26</c:f>
              <c:numCache>
                <c:formatCode>General</c:formatCode>
                <c:ptCount val="5"/>
                <c:pt idx="1">
                  <c:v>7</c:v>
                </c:pt>
                <c:pt idx="2">
                  <c:v>9</c:v>
                </c:pt>
                <c:pt idx="3">
                  <c:v>7</c:v>
                </c:pt>
              </c:numCache>
            </c:numRef>
          </c:val>
          <c:extLst>
            <c:ext xmlns:c16="http://schemas.microsoft.com/office/drawing/2014/chart" uri="{C3380CC4-5D6E-409C-BE32-E72D297353CC}">
              <c16:uniqueId val="{00000004-DD4C-40E2-B44B-4C8EBA61739A}"/>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dLbl>
              <c:idx val="4"/>
              <c:layout>
                <c:manualLayout>
                  <c:x val="-1.2553129548762736E-2"/>
                  <c:y val="-0.1409106279663164"/>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D4C-40E2-B44B-4C8EBA61739A}"/>
                </c:ext>
              </c:extLst>
            </c:dLbl>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Hoja5!$L$22:$L$26</c:f>
              <c:numCache>
                <c:formatCode>General</c:formatCode>
                <c:ptCount val="5"/>
                <c:pt idx="0">
                  <c:v>2021</c:v>
                </c:pt>
                <c:pt idx="1">
                  <c:v>2022</c:v>
                </c:pt>
                <c:pt idx="2">
                  <c:v>2023</c:v>
                </c:pt>
                <c:pt idx="3">
                  <c:v>2024</c:v>
                </c:pt>
                <c:pt idx="4">
                  <c:v>2025</c:v>
                </c:pt>
              </c:numCache>
            </c:numRef>
          </c:cat>
          <c:val>
            <c:numRef>
              <c:f>Hoja5!$R$22:$R$26</c:f>
              <c:numCache>
                <c:formatCode>General</c:formatCode>
                <c:ptCount val="5"/>
                <c:pt idx="0">
                  <c:v>11</c:v>
                </c:pt>
                <c:pt idx="1">
                  <c:v>34</c:v>
                </c:pt>
                <c:pt idx="2">
                  <c:v>39</c:v>
                </c:pt>
                <c:pt idx="3">
                  <c:v>47</c:v>
                </c:pt>
                <c:pt idx="4">
                  <c:v>10</c:v>
                </c:pt>
              </c:numCache>
            </c:numRef>
          </c:val>
          <c:smooth val="0"/>
          <c:extLst>
            <c:ext xmlns:c16="http://schemas.microsoft.com/office/drawing/2014/chart" uri="{C3380CC4-5D6E-409C-BE32-E72D297353CC}">
              <c16:uniqueId val="{00000006-DD4C-40E2-B44B-4C8EBA61739A}"/>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layout>
        <c:manualLayout>
          <c:xMode val="edge"/>
          <c:yMode val="edge"/>
          <c:x val="5.4431431878875391E-2"/>
          <c:y val="0.91606159963132394"/>
          <c:w val="0.89928851906612106"/>
          <c:h val="6.4936020333045394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marzo de 2025</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2694300.4305908401</c:v>
                </c:pt>
                <c:pt idx="1">
                  <c:v>2363776.7128171399</c:v>
                </c:pt>
                <c:pt idx="2">
                  <c:v>1402722.1996185102</c:v>
                </c:pt>
                <c:pt idx="3">
                  <c:v>1231465.6202821899</c:v>
                </c:pt>
                <c:pt idx="4">
                  <c:v>1246856.29184609</c:v>
                </c:pt>
              </c:numCache>
            </c:numRef>
          </c:val>
          <c:extLst>
            <c:ext xmlns:c16="http://schemas.microsoft.com/office/drawing/2014/chart" uri="{C3380CC4-5D6E-409C-BE32-E72D297353CC}">
              <c16:uniqueId val="{00000000-2ADD-4C8D-9CDB-05B81C7C9A21}"/>
            </c:ext>
          </c:extLst>
        </c:ser>
        <c:ser>
          <c:idx val="1"/>
          <c:order val="1"/>
          <c:tx>
            <c:strRef>
              <c:f>Grafica1!$E$29</c:f>
              <c:strCache>
                <c:ptCount val="1"/>
                <c:pt idx="0">
                  <c:v>vr. total recaudo a marzo de 2025</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1514789.218873</c:v>
                </c:pt>
                <c:pt idx="1">
                  <c:v>1489661.9862609999</c:v>
                </c:pt>
                <c:pt idx="2">
                  <c:v>1059437.5588509999</c:v>
                </c:pt>
                <c:pt idx="3">
                  <c:v>810954.89223999996</c:v>
                </c:pt>
                <c:pt idx="4">
                  <c:v>929514.43397300004</c:v>
                </c:pt>
              </c:numCache>
            </c:numRef>
          </c:val>
          <c:extLst>
            <c:ext xmlns:c16="http://schemas.microsoft.com/office/drawing/2014/chart" uri="{C3380CC4-5D6E-409C-BE32-E72D297353CC}">
              <c16:uniqueId val="{00000001-2ADD-4C8D-9CDB-05B81C7C9A21}"/>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0.56221986296488025</c:v>
                </c:pt>
                <c:pt idx="1">
                  <c:v>0.63020418899280317</c:v>
                </c:pt>
                <c:pt idx="2">
                  <c:v>0.75527254016449497</c:v>
                </c:pt>
                <c:pt idx="3">
                  <c:v>0.65852824381257991</c:v>
                </c:pt>
                <c:pt idx="4">
                  <c:v>0.74548642056957903</c:v>
                </c:pt>
              </c:numCache>
            </c:numRef>
          </c:val>
          <c:extLst>
            <c:ext xmlns:c16="http://schemas.microsoft.com/office/drawing/2014/chart" uri="{C3380CC4-5D6E-409C-BE32-E72D297353CC}">
              <c16:uniqueId val="{00000002-2ADD-4C8D-9CDB-05B81C7C9A21}"/>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E609-4600-A9C8-0E1729C739DE}"/>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E609-4600-A9C8-0E1729C739DE}"/>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E609-4600-A9C8-0E1729C739DE}"/>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E609-4600-A9C8-0E1729C739DE}"/>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E609-4600-A9C8-0E1729C739DE}"/>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E609-4600-A9C8-0E1729C739DE}"/>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476433.77426126006</c:v>
                </c:pt>
                <c:pt idx="1">
                  <c:v>477238.90928694</c:v>
                </c:pt>
                <c:pt idx="2">
                  <c:v>290141.00450378004</c:v>
                </c:pt>
                <c:pt idx="3">
                  <c:v>253876.57174411998</c:v>
                </c:pt>
                <c:pt idx="4">
                  <c:v>242493.48364612</c:v>
                </c:pt>
              </c:numCache>
            </c:numRef>
          </c:val>
          <c:extLst>
            <c:ext xmlns:c16="http://schemas.microsoft.com/office/drawing/2014/chart" uri="{C3380CC4-5D6E-409C-BE32-E72D297353CC}">
              <c16:uniqueId val="{00000006-E609-4600-A9C8-0E1729C739DE}"/>
            </c:ext>
          </c:extLst>
        </c:ser>
        <c:ser>
          <c:idx val="7"/>
          <c:order val="7"/>
          <c:tx>
            <c:strRef>
              <c:f>Grafica2!$R$13</c:f>
              <c:strCache>
                <c:ptCount val="1"/>
                <c:pt idx="0">
                  <c:v> 2.025 </c:v>
                </c:pt>
              </c:strCache>
            </c:strRef>
          </c:tx>
          <c:spPr>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Grafica2!$R$14:$R$18</c:f>
              <c:numCache>
                <c:formatCode>_(* #,##0_);_(* \(#,##0\);_(* "-"_);_(@_)</c:formatCode>
                <c:ptCount val="5"/>
                <c:pt idx="0">
                  <c:v>121470.26537079999</c:v>
                </c:pt>
                <c:pt idx="1">
                  <c:v>141196.42631696002</c:v>
                </c:pt>
                <c:pt idx="2">
                  <c:v>78893.965491440002</c:v>
                </c:pt>
                <c:pt idx="3">
                  <c:v>68244.503714020015</c:v>
                </c:pt>
                <c:pt idx="4">
                  <c:v>64202.723760000008</c:v>
                </c:pt>
              </c:numCache>
            </c:numRef>
          </c:val>
          <c:extLst>
            <c:ext xmlns:c16="http://schemas.microsoft.com/office/drawing/2014/chart" uri="{C3380CC4-5D6E-409C-BE32-E72D297353CC}">
              <c16:uniqueId val="{00000007-E609-4600-A9C8-0E1729C739DE}"/>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CO"/>
          </a:p>
        </c:tx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marzo 2025 final.xlsx]Grafica3b (2)!TablaDinámica1</c:name>
    <c:fmtId val="234"/>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oct-24</c:v>
                  </c:pt>
                  <c:pt idx="1">
                    <c:v>nov-24</c:v>
                  </c:pt>
                  <c:pt idx="2">
                    <c:v>dic-24</c:v>
                  </c:pt>
                  <c:pt idx="3">
                    <c:v>ene-25</c:v>
                  </c:pt>
                  <c:pt idx="4">
                    <c:v>feb-25</c:v>
                  </c:pt>
                  <c:pt idx="5">
                    <c:v>mar-25</c:v>
                  </c:pt>
                  <c:pt idx="6">
                    <c:v>oct-24</c:v>
                  </c:pt>
                  <c:pt idx="7">
                    <c:v>nov-24</c:v>
                  </c:pt>
                  <c:pt idx="8">
                    <c:v>dic-24</c:v>
                  </c:pt>
                  <c:pt idx="9">
                    <c:v>ene-25</c:v>
                  </c:pt>
                  <c:pt idx="10">
                    <c:v>feb-25</c:v>
                  </c:pt>
                  <c:pt idx="11">
                    <c:v>mar-25</c:v>
                  </c:pt>
                  <c:pt idx="12">
                    <c:v>oct-24</c:v>
                  </c:pt>
                  <c:pt idx="13">
                    <c:v>nov-24</c:v>
                  </c:pt>
                  <c:pt idx="14">
                    <c:v>dic-24</c:v>
                  </c:pt>
                  <c:pt idx="15">
                    <c:v>ene-25</c:v>
                  </c:pt>
                  <c:pt idx="16">
                    <c:v>feb-25</c:v>
                  </c:pt>
                  <c:pt idx="17">
                    <c:v>mar-25</c:v>
                  </c:pt>
                  <c:pt idx="18">
                    <c:v>oct-24</c:v>
                  </c:pt>
                  <c:pt idx="19">
                    <c:v>nov-24</c:v>
                  </c:pt>
                  <c:pt idx="20">
                    <c:v>dic-24</c:v>
                  </c:pt>
                  <c:pt idx="21">
                    <c:v>ene-25</c:v>
                  </c:pt>
                  <c:pt idx="22">
                    <c:v>feb-25</c:v>
                  </c:pt>
                  <c:pt idx="23">
                    <c:v>mar-25</c:v>
                  </c:pt>
                  <c:pt idx="24">
                    <c:v>oct-24</c:v>
                  </c:pt>
                  <c:pt idx="25">
                    <c:v>nov-24</c:v>
                  </c:pt>
                  <c:pt idx="26">
                    <c:v>dic-24</c:v>
                  </c:pt>
                  <c:pt idx="27">
                    <c:v>ene-25</c:v>
                  </c:pt>
                  <c:pt idx="28">
                    <c:v>feb-25</c:v>
                  </c:pt>
                  <c:pt idx="29">
                    <c:v>mar-25</c:v>
                  </c:pt>
                </c:lvl>
                <c:lvl>
                  <c:pt idx="0">
                    <c:v>ASE1</c:v>
                  </c:pt>
                  <c:pt idx="6">
                    <c:v>ASE2</c:v>
                  </c:pt>
                  <c:pt idx="12">
                    <c:v>ASE3</c:v>
                  </c:pt>
                  <c:pt idx="18">
                    <c:v>ASE4</c:v>
                  </c:pt>
                  <c:pt idx="24">
                    <c:v>ASE5</c:v>
                  </c:pt>
                </c:lvl>
              </c:multiLvlStrCache>
            </c:multiLvlStrRef>
          </c:cat>
          <c:val>
            <c:numRef>
              <c:f>'Grafica3b (2)'!$B$4:$B$44</c:f>
              <c:numCache>
                <c:formatCode>"$"\ #,##0</c:formatCode>
                <c:ptCount val="30"/>
                <c:pt idx="0">
                  <c:v>34675.950559999997</c:v>
                </c:pt>
                <c:pt idx="1">
                  <c:v>46611.376439</c:v>
                </c:pt>
                <c:pt idx="2">
                  <c:v>31168.447104999999</c:v>
                </c:pt>
                <c:pt idx="3">
                  <c:v>41434.104961999998</c:v>
                </c:pt>
                <c:pt idx="4">
                  <c:v>40519.2124329</c:v>
                </c:pt>
                <c:pt idx="5">
                  <c:v>39516.947975900002</c:v>
                </c:pt>
                <c:pt idx="6">
                  <c:v>32295.258810769999</c:v>
                </c:pt>
                <c:pt idx="7">
                  <c:v>49324.051649000001</c:v>
                </c:pt>
                <c:pt idx="8">
                  <c:v>29641.35201604</c:v>
                </c:pt>
                <c:pt idx="9">
                  <c:v>52829.165233</c:v>
                </c:pt>
                <c:pt idx="10">
                  <c:v>40091.994877979996</c:v>
                </c:pt>
                <c:pt idx="11">
                  <c:v>48275.266205980013</c:v>
                </c:pt>
                <c:pt idx="12">
                  <c:v>23521.51077153</c:v>
                </c:pt>
                <c:pt idx="13">
                  <c:v>26433.822722010002</c:v>
                </c:pt>
                <c:pt idx="14">
                  <c:v>24312.71029684</c:v>
                </c:pt>
                <c:pt idx="15">
                  <c:v>26776.716300249998</c:v>
                </c:pt>
                <c:pt idx="16">
                  <c:v>26216.506835730001</c:v>
                </c:pt>
                <c:pt idx="17">
                  <c:v>25900.742355459999</c:v>
                </c:pt>
                <c:pt idx="18">
                  <c:v>23156.386743999999</c:v>
                </c:pt>
                <c:pt idx="19">
                  <c:v>19755.34707</c:v>
                </c:pt>
                <c:pt idx="20">
                  <c:v>20358.649299119999</c:v>
                </c:pt>
                <c:pt idx="21">
                  <c:v>22829.649116000001</c:v>
                </c:pt>
                <c:pt idx="22">
                  <c:v>26628.980844000002</c:v>
                </c:pt>
                <c:pt idx="23">
                  <c:v>18785.873754020002</c:v>
                </c:pt>
                <c:pt idx="24">
                  <c:v>20932.973661</c:v>
                </c:pt>
                <c:pt idx="25">
                  <c:v>21532.766344</c:v>
                </c:pt>
                <c:pt idx="26">
                  <c:v>20382.149314499999</c:v>
                </c:pt>
                <c:pt idx="27">
                  <c:v>20907.589940000002</c:v>
                </c:pt>
                <c:pt idx="28">
                  <c:v>22105.314648</c:v>
                </c:pt>
                <c:pt idx="29">
                  <c:v>21189.819172000003</c:v>
                </c:pt>
              </c:numCache>
            </c:numRef>
          </c:val>
          <c:extLst>
            <c:ext xmlns:c16="http://schemas.microsoft.com/office/drawing/2014/chart" uri="{C3380CC4-5D6E-409C-BE32-E72D297353CC}">
              <c16:uniqueId val="{00000000-B11C-4F8C-BC62-CBCEBB7FB83B}"/>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oct-24</c:v>
                  </c:pt>
                  <c:pt idx="1">
                    <c:v>nov-24</c:v>
                  </c:pt>
                  <c:pt idx="2">
                    <c:v>dic-24</c:v>
                  </c:pt>
                  <c:pt idx="3">
                    <c:v>ene-25</c:v>
                  </c:pt>
                  <c:pt idx="4">
                    <c:v>feb-25</c:v>
                  </c:pt>
                  <c:pt idx="5">
                    <c:v>mar-25</c:v>
                  </c:pt>
                  <c:pt idx="6">
                    <c:v>oct-24</c:v>
                  </c:pt>
                  <c:pt idx="7">
                    <c:v>nov-24</c:v>
                  </c:pt>
                  <c:pt idx="8">
                    <c:v>dic-24</c:v>
                  </c:pt>
                  <c:pt idx="9">
                    <c:v>ene-25</c:v>
                  </c:pt>
                  <c:pt idx="10">
                    <c:v>feb-25</c:v>
                  </c:pt>
                  <c:pt idx="11">
                    <c:v>mar-25</c:v>
                  </c:pt>
                  <c:pt idx="12">
                    <c:v>oct-24</c:v>
                  </c:pt>
                  <c:pt idx="13">
                    <c:v>nov-24</c:v>
                  </c:pt>
                  <c:pt idx="14">
                    <c:v>dic-24</c:v>
                  </c:pt>
                  <c:pt idx="15">
                    <c:v>ene-25</c:v>
                  </c:pt>
                  <c:pt idx="16">
                    <c:v>feb-25</c:v>
                  </c:pt>
                  <c:pt idx="17">
                    <c:v>mar-25</c:v>
                  </c:pt>
                  <c:pt idx="18">
                    <c:v>oct-24</c:v>
                  </c:pt>
                  <c:pt idx="19">
                    <c:v>nov-24</c:v>
                  </c:pt>
                  <c:pt idx="20">
                    <c:v>dic-24</c:v>
                  </c:pt>
                  <c:pt idx="21">
                    <c:v>ene-25</c:v>
                  </c:pt>
                  <c:pt idx="22">
                    <c:v>feb-25</c:v>
                  </c:pt>
                  <c:pt idx="23">
                    <c:v>mar-25</c:v>
                  </c:pt>
                  <c:pt idx="24">
                    <c:v>oct-24</c:v>
                  </c:pt>
                  <c:pt idx="25">
                    <c:v>nov-24</c:v>
                  </c:pt>
                  <c:pt idx="26">
                    <c:v>dic-24</c:v>
                  </c:pt>
                  <c:pt idx="27">
                    <c:v>ene-25</c:v>
                  </c:pt>
                  <c:pt idx="28">
                    <c:v>feb-25</c:v>
                  </c:pt>
                  <c:pt idx="29">
                    <c:v>mar-25</c:v>
                  </c:pt>
                </c:lvl>
                <c:lvl>
                  <c:pt idx="0">
                    <c:v>ASE1</c:v>
                  </c:pt>
                  <c:pt idx="6">
                    <c:v>ASE2</c:v>
                  </c:pt>
                  <c:pt idx="12">
                    <c:v>ASE3</c:v>
                  </c:pt>
                  <c:pt idx="18">
                    <c:v>ASE4</c:v>
                  </c:pt>
                  <c:pt idx="24">
                    <c:v>ASE5</c:v>
                  </c:pt>
                </c:lvl>
              </c:multiLvlStrCache>
            </c:multiLvlStrRef>
          </c:cat>
          <c:val>
            <c:numRef>
              <c:f>'Grafica3b (2)'!$C$4:$C$44</c:f>
              <c:numCache>
                <c:formatCode>"$"\ #,##0</c:formatCode>
                <c:ptCount val="30"/>
                <c:pt idx="0">
                  <c:v>25621.985540999998</c:v>
                </c:pt>
                <c:pt idx="1">
                  <c:v>23802.176181999999</c:v>
                </c:pt>
                <c:pt idx="2">
                  <c:v>25397.920160999998</c:v>
                </c:pt>
                <c:pt idx="3">
                  <c:v>26630.108906000001</c:v>
                </c:pt>
                <c:pt idx="4">
                  <c:v>25939.999062999999</c:v>
                </c:pt>
                <c:pt idx="5">
                  <c:v>28810.780387999999</c:v>
                </c:pt>
                <c:pt idx="6">
                  <c:v>29139.202072</c:v>
                </c:pt>
                <c:pt idx="7">
                  <c:v>19766.740361</c:v>
                </c:pt>
                <c:pt idx="8">
                  <c:v>31756.010118999999</c:v>
                </c:pt>
                <c:pt idx="9">
                  <c:v>23706.382988000001</c:v>
                </c:pt>
                <c:pt idx="10">
                  <c:v>29923.063462999999</c:v>
                </c:pt>
                <c:pt idx="11">
                  <c:v>26851.846116000001</c:v>
                </c:pt>
                <c:pt idx="12">
                  <c:v>19095.386052999998</c:v>
                </c:pt>
                <c:pt idx="13">
                  <c:v>17624.924379</c:v>
                </c:pt>
                <c:pt idx="14">
                  <c:v>18621.283334</c:v>
                </c:pt>
                <c:pt idx="15">
                  <c:v>18550.435982999999</c:v>
                </c:pt>
                <c:pt idx="16">
                  <c:v>18381.193016000001</c:v>
                </c:pt>
                <c:pt idx="17">
                  <c:v>20294.684483000001</c:v>
                </c:pt>
                <c:pt idx="18">
                  <c:v>13979.300284000001</c:v>
                </c:pt>
                <c:pt idx="19">
                  <c:v>12303.62291</c:v>
                </c:pt>
                <c:pt idx="20">
                  <c:v>15381.49099</c:v>
                </c:pt>
                <c:pt idx="21">
                  <c:v>14691.412329000001</c:v>
                </c:pt>
                <c:pt idx="22">
                  <c:v>13515.821145</c:v>
                </c:pt>
                <c:pt idx="23">
                  <c:v>16453.262207</c:v>
                </c:pt>
                <c:pt idx="24">
                  <c:v>16426.719883000002</c:v>
                </c:pt>
                <c:pt idx="25">
                  <c:v>15.648980999999999</c:v>
                </c:pt>
                <c:pt idx="26">
                  <c:v>15988.936749</c:v>
                </c:pt>
                <c:pt idx="27">
                  <c:v>16064.781461999995</c:v>
                </c:pt>
                <c:pt idx="28">
                  <c:v>15642.743715000001</c:v>
                </c:pt>
                <c:pt idx="29">
                  <c:v>17155.155354999999</c:v>
                </c:pt>
              </c:numCache>
            </c:numRef>
          </c:val>
          <c:extLst>
            <c:ext xmlns:c16="http://schemas.microsoft.com/office/drawing/2014/chart" uri="{C3380CC4-5D6E-409C-BE32-E72D297353CC}">
              <c16:uniqueId val="{00000001-B11C-4F8C-BC62-CBCEBB7FB83B}"/>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marzo 2025 final.xlsx]Grafica4!TablaDinámica4</c:name>
    <c:fmtId val="59"/>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marker>
          <c:symbol val="none"/>
        </c:marker>
        <c:dLbl>
          <c:idx val="0"/>
          <c:delete val="1"/>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5"/>
        <c:marker>
          <c:symbol val="none"/>
        </c:marker>
        <c:dLbl>
          <c:idx val="0"/>
          <c:delete val="1"/>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21"/>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2"/>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23"/>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4383-458D-84E3-D2FA56BF0E7A}"/>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4383-458D-84E3-D2FA56BF0E7A}"/>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4383-458D-84E3-D2FA56BF0E7A}"/>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4383-458D-84E3-D2FA56BF0E7A}"/>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4383-458D-84E3-D2FA56BF0E7A}"/>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4383-458D-84E3-D2FA56BF0E7A}"/>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-8986.7341800100003</c:v>
                </c:pt>
                <c:pt idx="1">
                  <c:v>-71663.634267489979</c:v>
                </c:pt>
                <c:pt idx="2">
                  <c:v>-20024.779552790002</c:v>
                </c:pt>
                <c:pt idx="3">
                  <c:v>-5802.7553091200007</c:v>
                </c:pt>
                <c:pt idx="4">
                  <c:v>-10767.823240369999</c:v>
                </c:pt>
              </c:numCache>
            </c:numRef>
          </c:val>
          <c:extLst>
            <c:ext xmlns:c16="http://schemas.microsoft.com/office/drawing/2014/chart" uri="{C3380CC4-5D6E-409C-BE32-E72D297353CC}">
              <c16:uniqueId val="{00000006-4383-458D-84E3-D2FA56BF0E7A}"/>
            </c:ext>
          </c:extLst>
        </c:ser>
        <c:ser>
          <c:idx val="7"/>
          <c:order val="7"/>
          <c:tx>
            <c:strRef>
              <c:f>Grafica4!$J$8:$J$9</c:f>
              <c:strCache>
                <c:ptCount val="1"/>
                <c:pt idx="0">
                  <c:v>2025</c:v>
                </c:pt>
              </c:strCache>
            </c:strRef>
          </c:tx>
          <c:spPr>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Grafica4!$J$10:$J$15</c:f>
              <c:numCache>
                <c:formatCode>#,##0</c:formatCode>
                <c:ptCount val="5"/>
                <c:pt idx="0">
                  <c:v>-3120.2611787899991</c:v>
                </c:pt>
                <c:pt idx="1">
                  <c:v>-20602.156626429995</c:v>
                </c:pt>
                <c:pt idx="2">
                  <c:v>-5676.0790705899999</c:v>
                </c:pt>
                <c:pt idx="3">
                  <c:v>-3238.1252019099993</c:v>
                </c:pt>
                <c:pt idx="4">
                  <c:v>-2908.4263767100001</c:v>
                </c:pt>
              </c:numCache>
            </c:numRef>
          </c:val>
          <c:extLst>
            <c:ext xmlns:c16="http://schemas.microsoft.com/office/drawing/2014/chart" uri="{C3380CC4-5D6E-409C-BE32-E72D297353CC}">
              <c16:uniqueId val="{00000007-4383-458D-84E3-D2FA56BF0E7A}"/>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CO"/>
          </a:p>
        </c:tx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5">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9.042</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1.758</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464</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255</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211</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253</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222</a:t>
          </a:r>
        </a:p>
      </cdr:txBody>
    </cdr:sp>
  </cdr:relSizeAnchor>
</c:userShapes>
</file>

<file path=ppt/drawings/drawing4.xml><?xml version="1.0" encoding="utf-8"?>
<c:userShapes xmlns:c="http://schemas.openxmlformats.org/drawingml/2006/chart">
  <cdr:relSizeAnchor xmlns:cdr="http://schemas.openxmlformats.org/drawingml/2006/chartDrawing">
    <cdr:from>
      <cdr:x>0.78641</cdr:x>
      <cdr:y>0.27526</cdr:y>
    </cdr:from>
    <cdr:to>
      <cdr:x>0.84864</cdr:x>
      <cdr:y>0.35211</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347285" y="1023357"/>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345</a:t>
          </a:r>
          <a:endParaRPr lang="es-CO" sz="1400" b="1">
            <a:solidFill>
              <a:schemeClr val="accent2">
                <a:lumMod val="50000"/>
              </a:schemeClr>
            </a:solidFill>
          </a:endParaRPr>
        </a:p>
      </cdr:txBody>
    </cdr:sp>
  </cdr:relSizeAnchor>
  <cdr:relSizeAnchor xmlns:cdr="http://schemas.openxmlformats.org/drawingml/2006/chartDrawing">
    <cdr:from>
      <cdr:x>0.06592</cdr:x>
      <cdr:y>0.46135</cdr:y>
    </cdr:from>
    <cdr:to>
      <cdr:x>0.12814</cdr:x>
      <cdr:y>0.5382</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532087" y="1715183"/>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0.18642</cdr:x>
      <cdr:y>0.4155</cdr:y>
    </cdr:from>
    <cdr:to>
      <cdr:x>0.24864</cdr:x>
      <cdr:y>0.49235</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504635" y="1544724"/>
          <a:ext cx="502189"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0.30319</cdr:x>
      <cdr:y>0.37774</cdr:y>
    </cdr:from>
    <cdr:to>
      <cdr:x>0.36541</cdr:x>
      <cdr:y>0.4546</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447106" y="1404339"/>
          <a:ext cx="502189" cy="28574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0.41499</cdr:x>
      <cdr:y>0.36426</cdr:y>
    </cdr:from>
    <cdr:to>
      <cdr:x>0.47721</cdr:x>
      <cdr:y>0.44111</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349472" y="1354221"/>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0.54294</cdr:x>
      <cdr:y>0.35077</cdr:y>
    </cdr:from>
    <cdr:to>
      <cdr:x>0.60517</cdr:x>
      <cdr:y>0.42762</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4382135" y="1304085"/>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0.66343</cdr:x>
      <cdr:y>0.36696</cdr:y>
    </cdr:from>
    <cdr:to>
      <cdr:x>0.72566</cdr:x>
      <cdr:y>0.44381</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5354684" y="1364254"/>
          <a:ext cx="50226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dr:relSizeAnchor xmlns:cdr="http://schemas.openxmlformats.org/drawingml/2006/chartDrawing">
    <cdr:from>
      <cdr:x>0.91064</cdr:x>
      <cdr:y>0.44247</cdr:y>
    </cdr:from>
    <cdr:to>
      <cdr:x>0.97286</cdr:x>
      <cdr:y>0.51932</cdr:y>
    </cdr:to>
    <cdr:sp macro="" textlink="">
      <cdr:nvSpPr>
        <cdr:cNvPr id="9" name="CuadroTexto 1">
          <a:extLst xmlns:a="http://schemas.openxmlformats.org/drawingml/2006/main">
            <a:ext uri="{FF2B5EF4-FFF2-40B4-BE49-F238E27FC236}">
              <a16:creationId xmlns:a16="http://schemas.microsoft.com/office/drawing/2014/main" id="{09039D83-C9A6-6D5F-9C7D-8AE595C723AC}"/>
            </a:ext>
          </a:extLst>
        </cdr:cNvPr>
        <cdr:cNvSpPr txBox="1"/>
      </cdr:nvSpPr>
      <cdr:spPr>
        <a:xfrm xmlns:a="http://schemas.openxmlformats.org/drawingml/2006/main">
          <a:off x="7349958" y="1644984"/>
          <a:ext cx="502189"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118</a:t>
          </a:r>
          <a:endParaRPr lang="es-CO" sz="1400" b="1">
            <a:solidFill>
              <a:schemeClr val="accent2">
                <a:lumMod val="50000"/>
              </a:schemeClr>
            </a:solidFill>
            <a:latin typeface="+mn-lt"/>
            <a:ea typeface="+mn-ea"/>
            <a:cs typeface="+mn-cs"/>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9</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28</a:t>
          </a:r>
          <a:endParaRPr lang="es-CO" sz="1400" b="1" dirty="0">
            <a:solidFill>
              <a:schemeClr val="accent2">
                <a:lumMod val="50000"/>
              </a:schemeClr>
            </a:solidFill>
          </a:endParaRPr>
        </a:p>
      </cdr:txBody>
    </cdr:sp>
  </cdr:relSizeAnchor>
  <cdr:relSizeAnchor xmlns:cdr="http://schemas.openxmlformats.org/drawingml/2006/chartDrawing">
    <cdr:from>
      <cdr:x>0.26115</cdr:x>
      <cdr:y>0.52059</cdr:y>
    </cdr:from>
    <cdr:to>
      <cdr:x>0.3118</cdr:x>
      <cdr:y>0.59701</cdr:y>
    </cdr:to>
    <cdr:sp macro="" textlink="">
      <cdr:nvSpPr>
        <cdr:cNvPr id="4" name="CuadroTexto 1">
          <a:extLst xmlns:a="http://schemas.openxmlformats.org/drawingml/2006/main">
            <a:ext uri="{FF2B5EF4-FFF2-40B4-BE49-F238E27FC236}">
              <a16:creationId xmlns:a16="http://schemas.microsoft.com/office/drawing/2014/main" id="{7D61F22C-CBF3-492A-2E05-8E06B81EABD7}"/>
            </a:ext>
          </a:extLst>
        </cdr:cNvPr>
        <cdr:cNvSpPr txBox="1"/>
      </cdr:nvSpPr>
      <cdr:spPr>
        <a:xfrm xmlns:a="http://schemas.openxmlformats.org/drawingml/2006/main">
          <a:off x="2193925" y="1946275"/>
          <a:ext cx="425513" cy="28570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endParaRPr lang="es-CO" sz="1400" b="1">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0.1035</cdr:x>
      <cdr:y>0.29337</cdr:y>
    </cdr:from>
    <cdr:to>
      <cdr:x>0.15956</cdr:x>
      <cdr:y>0.39394</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805400" y="1060440"/>
          <a:ext cx="436255"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45</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32</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14/04/2025</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129</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130</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131</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132</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137</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139</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140</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141</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143</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144</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149</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152</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154</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156</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157</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170</a:t>
            </a:fld>
            <a:endParaRPr lang="es-CO" altLang="es-CO"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171</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172</a:t>
            </a:fld>
            <a:endParaRPr lang="es-CO" altLang="es-CO" dirty="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173</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174</a:t>
            </a:fld>
            <a:endParaRPr lang="es-CO" altLang="es-CO"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175</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177</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178</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179</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231</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232</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233</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234</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235</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236</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237</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238</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240</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63218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5DE2A-4A36-401E-FD81-5C7FEC51536D}"/>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5EEBA50-79D0-E560-BF4D-21DC5372FD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9EB23F9-E65F-64C1-6F42-A69F305AA32D}"/>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5399006E-D87C-74AA-E0AE-FC95CD7A85F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704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20ED4-F0AC-9605-C6B0-B5A05B96A418}"/>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27924B45-D29F-EC9F-CF9E-0AC776EA2A8A}"/>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07D8488E-7E58-A574-3C4B-7D761BD8532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9614AF07-A51B-9A49-DA0D-A8DF22AA45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80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8FF8D-3CEB-7165-FCC3-288257C7B242}"/>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2FFF0D1-7CED-E83C-6E6D-A73D4E651D3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F48B8A9B-9623-EF38-C7BD-597C081C06D3}"/>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CB9F1F74-F463-DE9E-9989-5C6E01A374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2604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2F980-22F7-6C14-5A28-BF433EC5968C}"/>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4BC64E-7983-E718-4663-F702CD15A15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40BDC53-C4AF-D8D2-7875-A1AD25B5E259}"/>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746D66B3-4849-5425-0A81-4442D687247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0141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58</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60</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61</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1E99E5-B4A3-1981-27A9-FC0055CD00B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AD593CB1-F7DA-038B-A828-B97C269E8580}"/>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D1B600C-8FE5-919B-F752-F71BEDA1A95A}"/>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6EE2F532-3CE9-8F21-7DC9-6314711E2684}"/>
              </a:ext>
            </a:extLst>
          </p:cNvPr>
          <p:cNvSpPr>
            <a:spLocks noGrp="1"/>
          </p:cNvSpPr>
          <p:nvPr>
            <p:ph type="sldNum" sz="quarter" idx="5"/>
          </p:nvPr>
        </p:nvSpPr>
        <p:spPr/>
        <p:txBody>
          <a:bodyPr/>
          <a:lstStyle/>
          <a:p>
            <a:fld id="{50747B3F-16BC-493C-BA92-605D873F74D2}" type="slidenum">
              <a:rPr lang="es-CO" smtClean="0"/>
              <a:t>62</a:t>
            </a:fld>
            <a:endParaRPr lang="es-CO"/>
          </a:p>
        </p:txBody>
      </p:sp>
    </p:spTree>
    <p:extLst>
      <p:ext uri="{BB962C8B-B14F-4D97-AF65-F5344CB8AC3E}">
        <p14:creationId xmlns:p14="http://schemas.microsoft.com/office/powerpoint/2010/main" val="20689859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B69C-21C2-ED12-8BC4-A4CEED5A468B}"/>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48DC2C61-899B-F87E-2CB7-62346AD8B24C}"/>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53CBBCD7-5268-4D15-39BE-645A182682AE}"/>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F3AF455-5539-8C09-847D-479A327E4F8A}"/>
              </a:ext>
            </a:extLst>
          </p:cNvPr>
          <p:cNvSpPr>
            <a:spLocks noGrp="1"/>
          </p:cNvSpPr>
          <p:nvPr>
            <p:ph type="sldNum" sz="quarter" idx="5"/>
          </p:nvPr>
        </p:nvSpPr>
        <p:spPr/>
        <p:txBody>
          <a:bodyPr/>
          <a:lstStyle/>
          <a:p>
            <a:fld id="{50747B3F-16BC-493C-BA92-605D873F74D2}" type="slidenum">
              <a:rPr lang="es-CO" smtClean="0"/>
              <a:t>63</a:t>
            </a:fld>
            <a:endParaRPr lang="es-CO"/>
          </a:p>
        </p:txBody>
      </p:sp>
    </p:spTree>
    <p:extLst>
      <p:ext uri="{BB962C8B-B14F-4D97-AF65-F5344CB8AC3E}">
        <p14:creationId xmlns:p14="http://schemas.microsoft.com/office/powerpoint/2010/main" val="19716335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66</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67</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68</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71</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73</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74</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76</a:t>
            </a:fld>
            <a:endParaRPr lang="es-CO" dirty="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80</a:t>
            </a:fld>
            <a:endParaRPr lang="es-CO" altLang="es-CO"/>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83</a:t>
            </a:fld>
            <a:endParaRPr lang="es-CO" altLang="es-CO" dirty="0">
              <a:solidFill>
                <a:srgbClr val="000000"/>
              </a:solidFill>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85</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86</a:t>
            </a:fld>
            <a:endParaRPr lang="es-CO" altLang="es-CO"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87</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88</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89</a:t>
            </a:fld>
            <a:endParaRPr lang="es-CO" altLang="es-CO"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92</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425299003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98</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99</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100</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101</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102</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119</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14/04/2025</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14/04/2025</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3.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10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25.png"/></Relationships>
</file>

<file path=ppt/slides/_rels/slide10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27.png"/><Relationship Id="rId4" Type="http://schemas.openxmlformats.org/officeDocument/2006/relationships/image" Target="../media/image126.png"/></Relationships>
</file>

<file path=ppt/slides/_rels/slide10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28.jpeg"/></Relationships>
</file>

<file path=ppt/slides/_rels/slide10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16.xml"/><Relationship Id="rId4" Type="http://schemas.openxmlformats.org/officeDocument/2006/relationships/image" Target="../media/image120.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17.xml"/><Relationship Id="rId4" Type="http://schemas.openxmlformats.org/officeDocument/2006/relationships/image" Target="../media/image5.png"/></Relationships>
</file>

<file path=ppt/slides/_rels/slide11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chart" Target="../charts/chart18.xml"/><Relationship Id="rId5" Type="http://schemas.openxmlformats.org/officeDocument/2006/relationships/image" Target="../media/image127.png"/><Relationship Id="rId4" Type="http://schemas.openxmlformats.org/officeDocument/2006/relationships/image" Target="../media/image126.png"/></Relationships>
</file>

<file path=ppt/slides/_rels/slide11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19.xml"/><Relationship Id="rId4" Type="http://schemas.openxmlformats.org/officeDocument/2006/relationships/image" Target="../media/image129.png"/></Relationships>
</file>

<file path=ppt/slides/_rels/slide11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3.jpeg"/></Relationships>
</file>

<file path=ppt/slides/_rels/slide11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120.png"/></Relationships>
</file>

<file path=ppt/slides/_rels/slide11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chart" Target="../charts/chart23.xml"/><Relationship Id="rId5" Type="http://schemas.openxmlformats.org/officeDocument/2006/relationships/image" Target="../media/image127.png"/><Relationship Id="rId4" Type="http://schemas.openxmlformats.org/officeDocument/2006/relationships/image" Target="../media/image126.png"/></Relationships>
</file>

<file path=ppt/slides/_rels/slide11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4.xml"/><Relationship Id="rId4" Type="http://schemas.openxmlformats.org/officeDocument/2006/relationships/image" Target="../media/image130.png"/></Relationships>
</file>

<file path=ppt/slides/_rels/slide11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3.jpeg"/></Relationships>
</file>

<file path=ppt/slides/_rels/slide11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9.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120.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5.png"/></Relationships>
</file>

<file path=ppt/slides/_rels/slide12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28.xml"/><Relationship Id="rId5" Type="http://schemas.openxmlformats.org/officeDocument/2006/relationships/image" Target="../media/image127.png"/><Relationship Id="rId4" Type="http://schemas.openxmlformats.org/officeDocument/2006/relationships/image" Target="../media/image126.png"/></Relationships>
</file>

<file path=ppt/slides/_rels/slide12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29.xml"/><Relationship Id="rId4" Type="http://schemas.openxmlformats.org/officeDocument/2006/relationships/image" Target="../media/image131.png"/></Relationships>
</file>

<file path=ppt/slides/_rels/slide12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3.jpeg"/></Relationships>
</file>

<file path=ppt/slides/_rels/slide12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image" Target="../media/image120.png"/></Relationships>
</file>

<file path=ppt/slides/_rels/slide12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image" Target="../media/image5.png"/></Relationships>
</file>

<file path=ppt/slides/_rels/slide126.xml.rels><?xml version="1.0" encoding="UTF-8" standalone="yes"?>
<Relationships xmlns="http://schemas.openxmlformats.org/package/2006/relationships"><Relationship Id="rId3" Type="http://schemas.openxmlformats.org/officeDocument/2006/relationships/image" Target="../media/image120.png"/><Relationship Id="rId7" Type="http://schemas.openxmlformats.org/officeDocument/2006/relationships/chart" Target="../charts/chart36.xm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image" Target="../media/image127.png"/><Relationship Id="rId4" Type="http://schemas.openxmlformats.org/officeDocument/2006/relationships/image" Target="../media/image126.png"/></Relationships>
</file>

<file path=ppt/slides/_rels/slide127.xml.rels><?xml version="1.0" encoding="UTF-8" standalone="yes"?>
<Relationships xmlns="http://schemas.openxmlformats.org/package/2006/relationships"><Relationship Id="rId3" Type="http://schemas.openxmlformats.org/officeDocument/2006/relationships/image" Target="../media/image120.png"/><Relationship Id="rId7" Type="http://schemas.openxmlformats.org/officeDocument/2006/relationships/chart" Target="../charts/chart39.xml"/><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chart" Target="../charts/chart38.xml"/><Relationship Id="rId5" Type="http://schemas.openxmlformats.org/officeDocument/2006/relationships/chart" Target="../charts/chart37.xml"/><Relationship Id="rId4" Type="http://schemas.openxmlformats.org/officeDocument/2006/relationships/image" Target="../media/image132.png"/></Relationships>
</file>

<file path=ppt/slides/_rels/slide128.xml.rels><?xml version="1.0" encoding="UTF-8" standalone="yes"?>
<Relationships xmlns="http://schemas.openxmlformats.org/package/2006/relationships"><Relationship Id="rId8" Type="http://schemas.openxmlformats.org/officeDocument/2006/relationships/chart" Target="../charts/chart43.xml"/><Relationship Id="rId3" Type="http://schemas.openxmlformats.org/officeDocument/2006/relationships/image" Target="../media/image120.png"/><Relationship Id="rId7" Type="http://schemas.openxmlformats.org/officeDocument/2006/relationships/chart" Target="../charts/chart42.xml"/><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image" Target="../media/image3.jpeg"/></Relationships>
</file>

<file path=ppt/slides/_rels/slide129.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20.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3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27.png"/><Relationship Id="rId4" Type="http://schemas.openxmlformats.org/officeDocument/2006/relationships/image" Target="../media/image126.png"/></Relationships>
</file>

<file path=ppt/slides/_rels/slide13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34.png"/></Relationships>
</file>

<file path=ppt/slides/_rels/slide13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34.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17.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5.png"/><Relationship Id="rId7" Type="http://schemas.openxmlformats.org/officeDocument/2006/relationships/image" Target="../media/image126.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7.png"/><Relationship Id="rId5" Type="http://schemas.openxmlformats.org/officeDocument/2006/relationships/image" Target="../media/image136.jpeg"/><Relationship Id="rId4" Type="http://schemas.openxmlformats.org/officeDocument/2006/relationships/image" Target="../media/image135.jpeg"/></Relationships>
</file>

<file path=ppt/slides/_rels/slide136.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5.png"/><Relationship Id="rId7" Type="http://schemas.openxmlformats.org/officeDocument/2006/relationships/image" Target="../media/image126.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7.png"/><Relationship Id="rId5" Type="http://schemas.openxmlformats.org/officeDocument/2006/relationships/image" Target="../media/image10.jpeg"/><Relationship Id="rId4" Type="http://schemas.openxmlformats.org/officeDocument/2006/relationships/image" Target="../media/image4.jpeg"/></Relationships>
</file>

<file path=ppt/slides/_rels/slide137.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9.png"/><Relationship Id="rId7" Type="http://schemas.openxmlformats.org/officeDocument/2006/relationships/image" Target="../media/image117.png"/><Relationship Id="rId2" Type="http://schemas.openxmlformats.org/officeDocument/2006/relationships/notesSlide" Target="../notesSlides/notesSlide114.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7.jpeg"/><Relationship Id="rId4" Type="http://schemas.openxmlformats.org/officeDocument/2006/relationships/image" Target="../media/image5.png"/><Relationship Id="rId9" Type="http://schemas.openxmlformats.org/officeDocument/2006/relationships/image" Target="../media/image127.png"/></Relationships>
</file>

<file path=ppt/slides/_rels/slide138.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9.png"/><Relationship Id="rId7" Type="http://schemas.openxmlformats.org/officeDocument/2006/relationships/image" Target="../media/image126.png"/><Relationship Id="rId2" Type="http://schemas.openxmlformats.org/officeDocument/2006/relationships/image" Target="../media/image117.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8.jpeg"/><Relationship Id="rId4" Type="http://schemas.openxmlformats.org/officeDocument/2006/relationships/image" Target="../media/image5.png"/></Relationships>
</file>

<file path=ppt/slides/_rels/slide13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17.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17.png"/></Relationships>
</file>

<file path=ppt/slides/_rels/slide14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7.png"/></Relationships>
</file>

<file path=ppt/slides/_rels/slide14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7.png"/></Relationships>
</file>

<file path=ppt/slides/_rels/slide14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39.png"/><Relationship Id="rId4" Type="http://schemas.openxmlformats.org/officeDocument/2006/relationships/image" Target="../media/image117.png"/></Relationships>
</file>

<file path=ppt/slides/_rels/slide14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7.png"/></Relationships>
</file>

<file path=ppt/slides/_rels/slide14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7.png"/></Relationships>
</file>

<file path=ppt/slides/_rels/slide14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7.png"/></Relationships>
</file>

<file path=ppt/slides/_rels/slide14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17.png"/></Relationships>
</file>

<file path=ppt/slides/_rels/slide14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17.png"/></Relationships>
</file>

<file path=ppt/slides/_rels/slide14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127.png"/><Relationship Id="rId5" Type="http://schemas.openxmlformats.org/officeDocument/2006/relationships/image" Target="../media/image126.png"/><Relationship Id="rId4" Type="http://schemas.openxmlformats.org/officeDocument/2006/relationships/image" Target="../media/image117.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40.png"/><Relationship Id="rId4" Type="http://schemas.openxmlformats.org/officeDocument/2006/relationships/image" Target="../media/image117.png"/></Relationships>
</file>

<file path=ppt/slides/_rels/slide15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40.png"/><Relationship Id="rId4" Type="http://schemas.openxmlformats.org/officeDocument/2006/relationships/image" Target="../media/image117.png"/></Relationships>
</file>

<file path=ppt/slides/_rels/slide15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40.png"/><Relationship Id="rId4" Type="http://schemas.openxmlformats.org/officeDocument/2006/relationships/image" Target="../media/image117.png"/></Relationships>
</file>

<file path=ppt/slides/_rels/slide15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9.xml"/><Relationship Id="rId1" Type="http://schemas.openxmlformats.org/officeDocument/2006/relationships/slideLayout" Target="../slideLayouts/slideLayout7.xml"/><Relationship Id="rId5" Type="http://schemas.openxmlformats.org/officeDocument/2006/relationships/image" Target="../media/image128.jpeg"/><Relationship Id="rId4" Type="http://schemas.openxmlformats.org/officeDocument/2006/relationships/image" Target="../media/image117.png"/></Relationships>
</file>

<file path=ppt/slides/_rels/slide15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30.xml"/><Relationship Id="rId1" Type="http://schemas.openxmlformats.org/officeDocument/2006/relationships/slideLayout" Target="../slideLayouts/slideLayout7.xml"/><Relationship Id="rId5" Type="http://schemas.openxmlformats.org/officeDocument/2006/relationships/image" Target="../media/image128.jpeg"/><Relationship Id="rId4" Type="http://schemas.openxmlformats.org/officeDocument/2006/relationships/image" Target="../media/image117.png"/></Relationships>
</file>

<file path=ppt/slides/_rels/slide15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31.xml"/><Relationship Id="rId1" Type="http://schemas.openxmlformats.org/officeDocument/2006/relationships/slideLayout" Target="../slideLayouts/slideLayout7.xml"/><Relationship Id="rId5" Type="http://schemas.openxmlformats.org/officeDocument/2006/relationships/image" Target="../media/image128.jpeg"/><Relationship Id="rId4" Type="http://schemas.openxmlformats.org/officeDocument/2006/relationships/image" Target="../media/image117.png"/></Relationships>
</file>

<file path=ppt/slides/_rels/slide15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5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120.png"/><Relationship Id="rId7" Type="http://schemas.openxmlformats.org/officeDocument/2006/relationships/image" Target="../media/image143.jpeg"/><Relationship Id="rId2" Type="http://schemas.openxmlformats.org/officeDocument/2006/relationships/notesSlide" Target="../notesSlides/notesSlide138.xml"/><Relationship Id="rId1" Type="http://schemas.openxmlformats.org/officeDocument/2006/relationships/slideLayout" Target="../slideLayouts/slideLayout7.xml"/><Relationship Id="rId6" Type="http://schemas.openxmlformats.org/officeDocument/2006/relationships/image" Target="../media/image142.jpeg"/><Relationship Id="rId5" Type="http://schemas.openxmlformats.org/officeDocument/2006/relationships/image" Target="../media/image5.png"/><Relationship Id="rId4" Type="http://schemas.openxmlformats.org/officeDocument/2006/relationships/image" Target="../media/image141.png"/><Relationship Id="rId9" Type="http://schemas.openxmlformats.org/officeDocument/2006/relationships/image" Target="../media/image127.png"/></Relationships>
</file>

<file path=ppt/slides/_rels/slide16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41.png"/></Relationships>
</file>

<file path=ppt/slides/_rels/slide16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41.png"/></Relationships>
</file>

<file path=ppt/slides/_rels/slide16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3.xml"/><Relationship Id="rId1" Type="http://schemas.openxmlformats.org/officeDocument/2006/relationships/slideLayout" Target="../slideLayouts/slideLayout7.xml"/><Relationship Id="rId5" Type="http://schemas.openxmlformats.org/officeDocument/2006/relationships/image" Target="../media/image127.png"/><Relationship Id="rId4" Type="http://schemas.openxmlformats.org/officeDocument/2006/relationships/image" Target="../media/image126.png"/></Relationships>
</file>

<file path=ppt/slides/_rels/slide17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4.xml"/><Relationship Id="rId1" Type="http://schemas.openxmlformats.org/officeDocument/2006/relationships/slideLayout" Target="../slideLayouts/slideLayout7.xml"/><Relationship Id="rId5" Type="http://schemas.openxmlformats.org/officeDocument/2006/relationships/image" Target="../media/image127.png"/><Relationship Id="rId4" Type="http://schemas.openxmlformats.org/officeDocument/2006/relationships/image" Target="../media/image126.png"/></Relationships>
</file>

<file path=ppt/slides/_rels/slide17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142.jpeg"/></Relationships>
</file>

<file path=ppt/slides/_rels/slide17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7.xml"/><Relationship Id="rId1" Type="http://schemas.openxmlformats.org/officeDocument/2006/relationships/slideLayout" Target="../slideLayouts/slideLayout7.xml"/><Relationship Id="rId4" Type="http://schemas.openxmlformats.org/officeDocument/2006/relationships/image" Target="../media/image143.jpeg"/></Relationships>
</file>

<file path=ppt/slides/_rels/slide17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143.jpeg"/></Relationships>
</file>

<file path=ppt/slides/_rels/slide176.xml.rels><?xml version="1.0" encoding="UTF-8" standalone="yes"?>
<Relationships xmlns="http://schemas.openxmlformats.org/package/2006/relationships"><Relationship Id="rId3" Type="http://schemas.openxmlformats.org/officeDocument/2006/relationships/image" Target="../media/image145.svg"/><Relationship Id="rId2" Type="http://schemas.openxmlformats.org/officeDocument/2006/relationships/image" Target="../media/image144.png"/><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46.png"/><Relationship Id="rId7" Type="http://schemas.openxmlformats.org/officeDocument/2006/relationships/image" Target="../media/image5.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147.png"/></Relationships>
</file>

<file path=ppt/slides/_rels/slide178.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46.png"/><Relationship Id="rId7" Type="http://schemas.openxmlformats.org/officeDocument/2006/relationships/image" Target="../media/image5.png"/><Relationship Id="rId2" Type="http://schemas.openxmlformats.org/officeDocument/2006/relationships/notesSlide" Target="../notesSlides/notesSlide150.xml"/><Relationship Id="rId1" Type="http://schemas.openxmlformats.org/officeDocument/2006/relationships/slideLayout" Target="../slideLayouts/slideLayout2.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147.png"/></Relationships>
</file>

<file path=ppt/slides/_rels/slide179.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46.png"/><Relationship Id="rId7" Type="http://schemas.openxmlformats.org/officeDocument/2006/relationships/image" Target="../media/image5.png"/><Relationship Id="rId2" Type="http://schemas.openxmlformats.org/officeDocument/2006/relationships/notesSlide" Target="../notesSlides/notesSlide151.xml"/><Relationship Id="rId1" Type="http://schemas.openxmlformats.org/officeDocument/2006/relationships/slideLayout" Target="../slideLayouts/slideLayout2.xml"/><Relationship Id="rId6" Type="http://schemas.openxmlformats.org/officeDocument/2006/relationships/image" Target="../media/image149.jpeg"/><Relationship Id="rId5" Type="http://schemas.openxmlformats.org/officeDocument/2006/relationships/image" Target="../media/image148.jpeg"/><Relationship Id="rId4" Type="http://schemas.openxmlformats.org/officeDocument/2006/relationships/image" Target="../media/image147.png"/></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147.png"/><Relationship Id="rId7" Type="http://schemas.openxmlformats.org/officeDocument/2006/relationships/chart" Target="../charts/chart58.xml"/><Relationship Id="rId2" Type="http://schemas.openxmlformats.org/officeDocument/2006/relationships/image" Target="../media/image146.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9.jpeg"/><Relationship Id="rId4" Type="http://schemas.openxmlformats.org/officeDocument/2006/relationships/image" Target="../media/image148.jpeg"/></Relationships>
</file>

<file path=ppt/slides/_rels/slide204.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46.png"/><Relationship Id="rId7" Type="http://schemas.openxmlformats.org/officeDocument/2006/relationships/image" Target="../media/image6.png"/><Relationship Id="rId2" Type="http://schemas.openxmlformats.org/officeDocument/2006/relationships/notesSlide" Target="../notesSlides/notesSlide159.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49.jpeg"/><Relationship Id="rId4" Type="http://schemas.openxmlformats.org/officeDocument/2006/relationships/image" Target="../media/image148.jpeg"/><Relationship Id="rId9" Type="http://schemas.openxmlformats.org/officeDocument/2006/relationships/image" Target="../media/image152.emf"/></Relationships>
</file>

<file path=ppt/slides/_rels/slide239.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8" Type="http://schemas.openxmlformats.org/officeDocument/2006/relationships/image" Target="../media/image154.png"/><Relationship Id="rId3" Type="http://schemas.openxmlformats.org/officeDocument/2006/relationships/image" Target="../media/image9.png"/><Relationship Id="rId7" Type="http://schemas.openxmlformats.org/officeDocument/2006/relationships/image" Target="../media/image10.jpeg"/><Relationship Id="rId2" Type="http://schemas.openxmlformats.org/officeDocument/2006/relationships/notesSlide" Target="../notesSlides/notesSlide160.xml"/><Relationship Id="rId1" Type="http://schemas.openxmlformats.org/officeDocument/2006/relationships/slideLayout" Target="../slideLayouts/slideLayout2.xml"/><Relationship Id="rId6" Type="http://schemas.openxmlformats.org/officeDocument/2006/relationships/image" Target="../media/image137.jpeg"/><Relationship Id="rId11" Type="http://schemas.openxmlformats.org/officeDocument/2006/relationships/image" Target="../media/image121.png"/><Relationship Id="rId5" Type="http://schemas.openxmlformats.org/officeDocument/2006/relationships/image" Target="../media/image147.png"/><Relationship Id="rId10" Type="http://schemas.openxmlformats.org/officeDocument/2006/relationships/image" Target="../media/image156.svg"/><Relationship Id="rId4" Type="http://schemas.openxmlformats.org/officeDocument/2006/relationships/image" Target="../media/image5.png"/><Relationship Id="rId9" Type="http://schemas.openxmlformats.org/officeDocument/2006/relationships/image" Target="../media/image155.svg"/></Relationships>
</file>

<file path=ppt/slides/_rels/slide241.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42.png"/><Relationship Id="rId4" Type="http://schemas.openxmlformats.org/officeDocument/2006/relationships/image" Target="../media/image47.png"/><Relationship Id="rId9" Type="http://schemas.openxmlformats.org/officeDocument/2006/relationships/image" Target="../media/image50.jpeg"/></Relationships>
</file>

<file path=ppt/slides/_rels/slide3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7.png"/><Relationship Id="rId7"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2.jpeg"/><Relationship Id="rId5" Type="http://schemas.openxmlformats.org/officeDocument/2006/relationships/image" Target="../media/image51.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7.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56.png"/><Relationship Id="rId10" Type="http://schemas.openxmlformats.org/officeDocument/2006/relationships/image" Target="../media/image59.jpeg"/><Relationship Id="rId4" Type="http://schemas.openxmlformats.org/officeDocument/2006/relationships/image" Target="../media/image55.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7.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7.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9.xml.rels><?xml version="1.0" encoding="UTF-8" standalone="yes"?>
<Relationships xmlns="http://schemas.openxmlformats.org/package/2006/relationships"><Relationship Id="rId8" Type="http://schemas.openxmlformats.org/officeDocument/2006/relationships/image" Target="../media/image74.jpeg"/><Relationship Id="rId3" Type="http://schemas.openxmlformats.org/officeDocument/2006/relationships/image" Target="../media/image47.png"/><Relationship Id="rId7" Type="http://schemas.openxmlformats.org/officeDocument/2006/relationships/image" Target="../media/image73.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5.jpe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jpeg"/><Relationship Id="rId3" Type="http://schemas.openxmlformats.org/officeDocument/2006/relationships/image" Target="../media/image47.png"/><Relationship Id="rId7" Type="http://schemas.openxmlformats.org/officeDocument/2006/relationships/image" Target="../media/image76.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78.jpeg"/></Relationships>
</file>

<file path=ppt/slides/_rels/slide51.xml.rels><?xml version="1.0" encoding="UTF-8" standalone="yes"?>
<Relationships xmlns="http://schemas.openxmlformats.org/package/2006/relationships"><Relationship Id="rId8" Type="http://schemas.openxmlformats.org/officeDocument/2006/relationships/image" Target="../media/image79.jpeg"/><Relationship Id="rId3" Type="http://schemas.openxmlformats.org/officeDocument/2006/relationships/image" Target="../media/image47.png"/><Relationship Id="rId7"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3.png"/><Relationship Id="rId5" Type="http://schemas.microsoft.com/office/2007/relationships/hdphoto" Target="../media/hdphoto1.wdp"/><Relationship Id="rId10" Type="http://schemas.openxmlformats.org/officeDocument/2006/relationships/image" Target="../media/image81.jpeg"/><Relationship Id="rId4" Type="http://schemas.openxmlformats.org/officeDocument/2006/relationships/image" Target="../media/image70.png"/><Relationship Id="rId9" Type="http://schemas.openxmlformats.org/officeDocument/2006/relationships/image" Target="../media/image80.png"/></Relationships>
</file>

<file path=ppt/slides/_rels/slide52.xml.rels><?xml version="1.0" encoding="UTF-8" standalone="yes"?>
<Relationships xmlns="http://schemas.openxmlformats.org/package/2006/relationships"><Relationship Id="rId8" Type="http://schemas.openxmlformats.org/officeDocument/2006/relationships/image" Target="../media/image83.jpeg"/><Relationship Id="rId3" Type="http://schemas.openxmlformats.org/officeDocument/2006/relationships/image" Target="../media/image47.png"/><Relationship Id="rId7" Type="http://schemas.openxmlformats.org/officeDocument/2006/relationships/image" Target="../media/image82.jpe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1.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4.jpeg"/></Relationships>
</file>

<file path=ppt/slides/_rels/slide53.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47.png"/><Relationship Id="rId7"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7.jpeg"/></Relationships>
</file>

<file path=ppt/slides/_rels/slide54.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svg"/><Relationship Id="rId18" Type="http://schemas.openxmlformats.org/officeDocument/2006/relationships/image" Target="../media/image102.svg"/><Relationship Id="rId3" Type="http://schemas.openxmlformats.org/officeDocument/2006/relationships/image" Target="../media/image14.png"/><Relationship Id="rId21" Type="http://schemas.openxmlformats.org/officeDocument/2006/relationships/image" Target="../media/image105.png"/><Relationship Id="rId7" Type="http://schemas.openxmlformats.org/officeDocument/2006/relationships/image" Target="../media/image91.svg"/><Relationship Id="rId12" Type="http://schemas.openxmlformats.org/officeDocument/2006/relationships/image" Target="../media/image96.png"/><Relationship Id="rId17" Type="http://schemas.openxmlformats.org/officeDocument/2006/relationships/image" Target="../media/image101.png"/><Relationship Id="rId2" Type="http://schemas.openxmlformats.org/officeDocument/2006/relationships/notesSlide" Target="../notesSlides/notesSlide42.xml"/><Relationship Id="rId16" Type="http://schemas.openxmlformats.org/officeDocument/2006/relationships/image" Target="../media/image100.png"/><Relationship Id="rId20" Type="http://schemas.openxmlformats.org/officeDocument/2006/relationships/image" Target="../media/image104.svg"/><Relationship Id="rId1" Type="http://schemas.openxmlformats.org/officeDocument/2006/relationships/slideLayout" Target="../slideLayouts/slideLayout7.xml"/><Relationship Id="rId6" Type="http://schemas.openxmlformats.org/officeDocument/2006/relationships/image" Target="../media/image90.png"/><Relationship Id="rId11" Type="http://schemas.openxmlformats.org/officeDocument/2006/relationships/image" Target="../media/image95.svg"/><Relationship Id="rId5" Type="http://schemas.openxmlformats.org/officeDocument/2006/relationships/image" Target="../media/image39.png"/><Relationship Id="rId15" Type="http://schemas.openxmlformats.org/officeDocument/2006/relationships/image" Target="../media/image99.svg"/><Relationship Id="rId10" Type="http://schemas.openxmlformats.org/officeDocument/2006/relationships/image" Target="../media/image94.png"/><Relationship Id="rId19" Type="http://schemas.openxmlformats.org/officeDocument/2006/relationships/image" Target="../media/image103.png"/><Relationship Id="rId4" Type="http://schemas.openxmlformats.org/officeDocument/2006/relationships/image" Target="../media/image89.png"/><Relationship Id="rId9" Type="http://schemas.openxmlformats.org/officeDocument/2006/relationships/image" Target="../media/image93.svg"/><Relationship Id="rId14" Type="http://schemas.openxmlformats.org/officeDocument/2006/relationships/image" Target="../media/image98.png"/></Relationships>
</file>

<file path=ppt/slides/_rels/slide56.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8.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107.jpeg"/></Relationships>
</file>

<file path=ppt/slides/_rels/slide6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108.jpeg"/></Relationships>
</file>

<file path=ppt/slides/_rels/slide64.xml.rels><?xml version="1.0" encoding="UTF-8" standalone="yes"?>
<Relationships xmlns="http://schemas.openxmlformats.org/package/2006/relationships"><Relationship Id="rId3" Type="http://schemas.openxmlformats.org/officeDocument/2006/relationships/image" Target="../media/image110.svg"/><Relationship Id="rId2" Type="http://schemas.openxmlformats.org/officeDocument/2006/relationships/image" Target="../media/image109.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49.xml"/><Relationship Id="rId1" Type="http://schemas.openxmlformats.org/officeDocument/2006/relationships/slideLayout" Target="../slideLayouts/slideLayout7.xml"/><Relationship Id="rId5" Type="http://schemas.openxmlformats.org/officeDocument/2006/relationships/image" Target="../media/image112.svg"/><Relationship Id="rId4" Type="http://schemas.openxmlformats.org/officeDocument/2006/relationships/image" Target="../media/image109.png"/></Relationships>
</file>

<file path=ppt/slides/_rels/slide6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50.xml"/><Relationship Id="rId1" Type="http://schemas.openxmlformats.org/officeDocument/2006/relationships/slideLayout" Target="../slideLayouts/slideLayout7.xml"/><Relationship Id="rId5" Type="http://schemas.openxmlformats.org/officeDocument/2006/relationships/image" Target="../media/image112.svg"/><Relationship Id="rId4" Type="http://schemas.openxmlformats.org/officeDocument/2006/relationships/image" Target="../media/image109.png"/></Relationships>
</file>

<file path=ppt/slides/_rels/slide6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6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6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7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5.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56.xml"/><Relationship Id="rId1" Type="http://schemas.openxmlformats.org/officeDocument/2006/relationships/slideLayout" Target="../slideLayouts/slideLayout7.xml"/><Relationship Id="rId5" Type="http://schemas.openxmlformats.org/officeDocument/2006/relationships/image" Target="../media/image118.png"/><Relationship Id="rId4" Type="http://schemas.openxmlformats.org/officeDocument/2006/relationships/image" Target="../media/image117.png"/></Relationships>
</file>

<file path=ppt/slides/_rels/slide7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7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7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8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17.png"/></Relationships>
</file>

<file path=ppt/slides/_rels/slide9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117.png"/></Relationships>
</file>

<file path=ppt/slides/_rels/slide95.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75.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17.png"/></Relationships>
</file>

<file path=ppt/slides/_rels/slide9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image" Target="../media/image117.png"/></Relationships>
</file>

<file path=ppt/slides/_rels/slide9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17.png"/></Relationships>
</file>

<file path=ppt/slides/_rels/slide9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85 – MARZO 2025</a:t>
            </a:r>
          </a:p>
          <a:p>
            <a:pPr algn="just"/>
            <a:r>
              <a:rPr lang="es-CO" sz="2800" b="1" cap="small" dirty="0">
                <a:solidFill>
                  <a:schemeClr val="tx2"/>
                </a:solidFill>
                <a:latin typeface="Candara" panose="020E0502030303020204" pitchFamily="34" charset="0"/>
              </a:rPr>
              <a:t>Contrato 396 de 2018 </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manual y áreas públicas (km) 2025</a:t>
            </a:r>
            <a:endParaRPr lang="es-CO" sz="18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74444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63329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81922" y="155962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F511CC6-7810-5655-5D13-2D5842EBDDF1}"/>
              </a:ext>
            </a:extLst>
          </p:cNvPr>
          <p:cNvGraphicFramePr>
            <a:graphicFrameLocks noGrp="1"/>
          </p:cNvGraphicFramePr>
          <p:nvPr>
            <p:extLst>
              <p:ext uri="{D42A27DB-BD31-4B8C-83A1-F6EECF244321}">
                <p14:modId xmlns:p14="http://schemas.microsoft.com/office/powerpoint/2010/main" val="2854534537"/>
              </p:ext>
            </p:extLst>
          </p:nvPr>
        </p:nvGraphicFramePr>
        <p:xfrm>
          <a:off x="398563" y="2388807"/>
          <a:ext cx="11255172" cy="1618986"/>
        </p:xfrm>
        <a:graphic>
          <a:graphicData uri="http://schemas.openxmlformats.org/drawingml/2006/table">
            <a:tbl>
              <a:tblPr/>
              <a:tblGrid>
                <a:gridCol w="729867">
                  <a:extLst>
                    <a:ext uri="{9D8B030D-6E8A-4147-A177-3AD203B41FA5}">
                      <a16:colId xmlns:a16="http://schemas.microsoft.com/office/drawing/2014/main" val="3266304643"/>
                    </a:ext>
                  </a:extLst>
                </a:gridCol>
                <a:gridCol w="948828">
                  <a:extLst>
                    <a:ext uri="{9D8B030D-6E8A-4147-A177-3AD203B41FA5}">
                      <a16:colId xmlns:a16="http://schemas.microsoft.com/office/drawing/2014/main" val="428182672"/>
                    </a:ext>
                  </a:extLst>
                </a:gridCol>
                <a:gridCol w="279782">
                  <a:extLst>
                    <a:ext uri="{9D8B030D-6E8A-4147-A177-3AD203B41FA5}">
                      <a16:colId xmlns:a16="http://schemas.microsoft.com/office/drawing/2014/main" val="3608215136"/>
                    </a:ext>
                  </a:extLst>
                </a:gridCol>
                <a:gridCol w="742033">
                  <a:extLst>
                    <a:ext uri="{9D8B030D-6E8A-4147-A177-3AD203B41FA5}">
                      <a16:colId xmlns:a16="http://schemas.microsoft.com/office/drawing/2014/main" val="2787684526"/>
                    </a:ext>
                  </a:extLst>
                </a:gridCol>
                <a:gridCol w="875841">
                  <a:extLst>
                    <a:ext uri="{9D8B030D-6E8A-4147-A177-3AD203B41FA5}">
                      <a16:colId xmlns:a16="http://schemas.microsoft.com/office/drawing/2014/main" val="2920190340"/>
                    </a:ext>
                  </a:extLst>
                </a:gridCol>
                <a:gridCol w="279782">
                  <a:extLst>
                    <a:ext uri="{9D8B030D-6E8A-4147-A177-3AD203B41FA5}">
                      <a16:colId xmlns:a16="http://schemas.microsoft.com/office/drawing/2014/main" val="3976146408"/>
                    </a:ext>
                  </a:extLst>
                </a:gridCol>
                <a:gridCol w="742033">
                  <a:extLst>
                    <a:ext uri="{9D8B030D-6E8A-4147-A177-3AD203B41FA5}">
                      <a16:colId xmlns:a16="http://schemas.microsoft.com/office/drawing/2014/main" val="326755884"/>
                    </a:ext>
                  </a:extLst>
                </a:gridCol>
                <a:gridCol w="912335">
                  <a:extLst>
                    <a:ext uri="{9D8B030D-6E8A-4147-A177-3AD203B41FA5}">
                      <a16:colId xmlns:a16="http://schemas.microsoft.com/office/drawing/2014/main" val="558916265"/>
                    </a:ext>
                  </a:extLst>
                </a:gridCol>
                <a:gridCol w="279782">
                  <a:extLst>
                    <a:ext uri="{9D8B030D-6E8A-4147-A177-3AD203B41FA5}">
                      <a16:colId xmlns:a16="http://schemas.microsoft.com/office/drawing/2014/main" val="1409157151"/>
                    </a:ext>
                  </a:extLst>
                </a:gridCol>
                <a:gridCol w="742033">
                  <a:extLst>
                    <a:ext uri="{9D8B030D-6E8A-4147-A177-3AD203B41FA5}">
                      <a16:colId xmlns:a16="http://schemas.microsoft.com/office/drawing/2014/main" val="3838946725"/>
                    </a:ext>
                  </a:extLst>
                </a:gridCol>
                <a:gridCol w="866719">
                  <a:extLst>
                    <a:ext uri="{9D8B030D-6E8A-4147-A177-3AD203B41FA5}">
                      <a16:colId xmlns:a16="http://schemas.microsoft.com/office/drawing/2014/main" val="1674840782"/>
                    </a:ext>
                  </a:extLst>
                </a:gridCol>
                <a:gridCol w="279782">
                  <a:extLst>
                    <a:ext uri="{9D8B030D-6E8A-4147-A177-3AD203B41FA5}">
                      <a16:colId xmlns:a16="http://schemas.microsoft.com/office/drawing/2014/main" val="1936371331"/>
                    </a:ext>
                  </a:extLst>
                </a:gridCol>
                <a:gridCol w="742033">
                  <a:extLst>
                    <a:ext uri="{9D8B030D-6E8A-4147-A177-3AD203B41FA5}">
                      <a16:colId xmlns:a16="http://schemas.microsoft.com/office/drawing/2014/main" val="1728491230"/>
                    </a:ext>
                  </a:extLst>
                </a:gridCol>
                <a:gridCol w="924500">
                  <a:extLst>
                    <a:ext uri="{9D8B030D-6E8A-4147-A177-3AD203B41FA5}">
                      <a16:colId xmlns:a16="http://schemas.microsoft.com/office/drawing/2014/main" val="3734668867"/>
                    </a:ext>
                  </a:extLst>
                </a:gridCol>
                <a:gridCol w="279782">
                  <a:extLst>
                    <a:ext uri="{9D8B030D-6E8A-4147-A177-3AD203B41FA5}">
                      <a16:colId xmlns:a16="http://schemas.microsoft.com/office/drawing/2014/main" val="2357033750"/>
                    </a:ext>
                  </a:extLst>
                </a:gridCol>
                <a:gridCol w="742033">
                  <a:extLst>
                    <a:ext uri="{9D8B030D-6E8A-4147-A177-3AD203B41FA5}">
                      <a16:colId xmlns:a16="http://schemas.microsoft.com/office/drawing/2014/main" val="784174984"/>
                    </a:ext>
                  </a:extLst>
                </a:gridCol>
                <a:gridCol w="888007">
                  <a:extLst>
                    <a:ext uri="{9D8B030D-6E8A-4147-A177-3AD203B41FA5}">
                      <a16:colId xmlns:a16="http://schemas.microsoft.com/office/drawing/2014/main" val="2583735934"/>
                    </a:ext>
                  </a:extLst>
                </a:gridCol>
              </a:tblGrid>
              <a:tr h="544086">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5119126"/>
                  </a:ext>
                </a:extLst>
              </a:tr>
              <a:tr h="265407">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184.003,73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179.149,56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94.164,38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72.104,23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79.329,52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608.751,43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0521862"/>
                  </a:ext>
                </a:extLst>
              </a:tr>
              <a:tr h="265407">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0,00</a:t>
                      </a:r>
                    </a:p>
                  </a:txBody>
                  <a:tcPr marL="0" marR="0" marT="0" marB="0" anchor="ctr">
                    <a:lnL>
                      <a:noFill/>
                    </a:lnL>
                    <a:lnR>
                      <a:noFill/>
                    </a:lnR>
                    <a:lnT>
                      <a:noFill/>
                    </a:lnT>
                    <a:lnB>
                      <a:noFill/>
                    </a:lnB>
                    <a:solidFill>
                      <a:srgbClr val="FFFFFF"/>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160.083,91</a:t>
                      </a:r>
                    </a:p>
                  </a:txBody>
                  <a:tcPr marL="0" marR="0" marT="0" marB="0" anchor="ctr">
                    <a:lnL>
                      <a:noFill/>
                    </a:lnL>
                    <a:lnR>
                      <a:noFill/>
                    </a:lnR>
                    <a:lnT>
                      <a:noFill/>
                    </a:lnT>
                    <a:lnB>
                      <a:noFill/>
                    </a:lnB>
                    <a:solidFill>
                      <a:srgbClr val="FFFFFF"/>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83.722,10</a:t>
                      </a:r>
                    </a:p>
                  </a:txBody>
                  <a:tcPr marL="0" marR="0" marT="0" marB="0" anchor="ctr">
                    <a:lnL>
                      <a:noFill/>
                    </a:lnL>
                    <a:lnR>
                      <a:noFill/>
                    </a:lnR>
                    <a:lnT>
                      <a:noFill/>
                    </a:lnT>
                    <a:lnB>
                      <a:noFill/>
                    </a:lnB>
                    <a:solidFill>
                      <a:srgbClr val="FFFFFF"/>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64.194,24</a:t>
                      </a:r>
                    </a:p>
                  </a:txBody>
                  <a:tcPr marL="0" marR="0" marT="0" marB="0" anchor="ctr">
                    <a:lnL>
                      <a:noFill/>
                    </a:lnL>
                    <a:lnR>
                      <a:noFill/>
                    </a:lnR>
                    <a:lnT>
                      <a:noFill/>
                    </a:lnT>
                    <a:lnB>
                      <a:noFill/>
                    </a:lnB>
                    <a:solidFill>
                      <a:srgbClr val="FFFFFF"/>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71.052,13</a:t>
                      </a:r>
                    </a:p>
                  </a:txBody>
                  <a:tcPr marL="0" marR="0" marT="0" marB="0" anchor="ctr">
                    <a:lnL>
                      <a:noFill/>
                    </a:lnL>
                    <a:lnR>
                      <a:noFill/>
                    </a:lnR>
                    <a:lnT>
                      <a:noFill/>
                    </a:lnT>
                    <a:lnB>
                      <a:noFill/>
                    </a:lnB>
                    <a:solidFill>
                      <a:srgbClr val="FFFFFF"/>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379.052,37</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447442951"/>
                  </a:ext>
                </a:extLst>
              </a:tr>
              <a:tr h="544086">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92.001,86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169.616,74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88.943,24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68.149,23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75.190,83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493.901,90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76978023"/>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MARZO 2025</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5DF5F651-2845-1DE6-80ED-E85D11B43DCA}"/>
              </a:ext>
            </a:extLst>
          </p:cNvPr>
          <p:cNvGraphicFramePr>
            <a:graphicFrameLocks noGrp="1"/>
          </p:cNvGraphicFramePr>
          <p:nvPr/>
        </p:nvGraphicFramePr>
        <p:xfrm>
          <a:off x="1528760" y="1452282"/>
          <a:ext cx="9432087" cy="2833168"/>
        </p:xfrm>
        <a:graphic>
          <a:graphicData uri="http://schemas.openxmlformats.org/drawingml/2006/table">
            <a:tbl>
              <a:tblPr/>
              <a:tblGrid>
                <a:gridCol w="1347441">
                  <a:extLst>
                    <a:ext uri="{9D8B030D-6E8A-4147-A177-3AD203B41FA5}">
                      <a16:colId xmlns:a16="http://schemas.microsoft.com/office/drawing/2014/main" val="3077982158"/>
                    </a:ext>
                  </a:extLst>
                </a:gridCol>
                <a:gridCol w="1347441">
                  <a:extLst>
                    <a:ext uri="{9D8B030D-6E8A-4147-A177-3AD203B41FA5}">
                      <a16:colId xmlns:a16="http://schemas.microsoft.com/office/drawing/2014/main" val="1449156861"/>
                    </a:ext>
                  </a:extLst>
                </a:gridCol>
                <a:gridCol w="1347441">
                  <a:extLst>
                    <a:ext uri="{9D8B030D-6E8A-4147-A177-3AD203B41FA5}">
                      <a16:colId xmlns:a16="http://schemas.microsoft.com/office/drawing/2014/main" val="3921120035"/>
                    </a:ext>
                  </a:extLst>
                </a:gridCol>
                <a:gridCol w="1347441">
                  <a:extLst>
                    <a:ext uri="{9D8B030D-6E8A-4147-A177-3AD203B41FA5}">
                      <a16:colId xmlns:a16="http://schemas.microsoft.com/office/drawing/2014/main" val="3500023751"/>
                    </a:ext>
                  </a:extLst>
                </a:gridCol>
                <a:gridCol w="1347441">
                  <a:extLst>
                    <a:ext uri="{9D8B030D-6E8A-4147-A177-3AD203B41FA5}">
                      <a16:colId xmlns:a16="http://schemas.microsoft.com/office/drawing/2014/main" val="3779726434"/>
                    </a:ext>
                  </a:extLst>
                </a:gridCol>
                <a:gridCol w="1347441">
                  <a:extLst>
                    <a:ext uri="{9D8B030D-6E8A-4147-A177-3AD203B41FA5}">
                      <a16:colId xmlns:a16="http://schemas.microsoft.com/office/drawing/2014/main" val="2998371461"/>
                    </a:ext>
                  </a:extLst>
                </a:gridCol>
                <a:gridCol w="1347441">
                  <a:extLst>
                    <a:ext uri="{9D8B030D-6E8A-4147-A177-3AD203B41FA5}">
                      <a16:colId xmlns:a16="http://schemas.microsoft.com/office/drawing/2014/main" val="2845077083"/>
                    </a:ext>
                  </a:extLst>
                </a:gridCol>
              </a:tblGrid>
              <a:tr h="177073">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0751368"/>
                  </a:ext>
                </a:extLst>
              </a:tr>
              <a:tr h="177073">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66517012"/>
                  </a:ext>
                </a:extLst>
              </a:tr>
              <a:tr h="177073">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17518289"/>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07745567"/>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34690966"/>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1887135"/>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57384672"/>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15827849"/>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63331120"/>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9166635"/>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95814451"/>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12847686"/>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2024-Bimestre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-$ 11.955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-$ 18.512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2692497"/>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2025-Bimestre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-$ 14.410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08427420"/>
                  </a:ext>
                </a:extLst>
              </a:tr>
              <a:tr h="177073">
                <a:tc>
                  <a:txBody>
                    <a:bodyPr/>
                    <a:lstStyle/>
                    <a:p>
                      <a:pPr algn="ctr" rtl="0" fontAlgn="ctr"/>
                      <a:r>
                        <a:rPr lang="es-CO" sz="1000" b="0" i="0" u="none" strike="noStrike">
                          <a:solidFill>
                            <a:srgbClr val="203764"/>
                          </a:solidFill>
                          <a:effectLst/>
                          <a:latin typeface="Calibri" panose="020F0502020204030204" pitchFamily="34" charset="0"/>
                        </a:rPr>
                        <a:t> 2025-Bimestre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12246017"/>
                  </a:ext>
                </a:extLst>
              </a:tr>
              <a:tr h="177073">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-$ 6.430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-$ 335.639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-$ 95.773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-$ 21.005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-$ 48.511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-$ 507.358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96171178"/>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Facturación por componentes Vigencia de MARZO 2025</a:t>
            </a:r>
          </a:p>
          <a:p>
            <a:pPr lvl="1">
              <a:defRPr/>
            </a:pPr>
            <a:endParaRPr lang="es-CO" sz="1600" b="0" dirty="0">
              <a:solidFill>
                <a:schemeClr val="accent1">
                  <a:lumMod val="50000"/>
                </a:schemeClr>
              </a:solidFill>
            </a:endParaRP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7F13377C-402D-190C-0DE1-D3AA4345C56A}"/>
              </a:ext>
            </a:extLst>
          </p:cNvPr>
          <p:cNvGraphicFramePr>
            <a:graphicFrameLocks noGrp="1"/>
          </p:cNvGraphicFramePr>
          <p:nvPr/>
        </p:nvGraphicFramePr>
        <p:xfrm>
          <a:off x="1350634" y="2014911"/>
          <a:ext cx="8516522" cy="3479472"/>
        </p:xfrm>
        <a:graphic>
          <a:graphicData uri="http://schemas.openxmlformats.org/drawingml/2006/table">
            <a:tbl>
              <a:tblPr/>
              <a:tblGrid>
                <a:gridCol w="2288717">
                  <a:extLst>
                    <a:ext uri="{9D8B030D-6E8A-4147-A177-3AD203B41FA5}">
                      <a16:colId xmlns:a16="http://schemas.microsoft.com/office/drawing/2014/main" val="764960492"/>
                    </a:ext>
                  </a:extLst>
                </a:gridCol>
                <a:gridCol w="1245561">
                  <a:extLst>
                    <a:ext uri="{9D8B030D-6E8A-4147-A177-3AD203B41FA5}">
                      <a16:colId xmlns:a16="http://schemas.microsoft.com/office/drawing/2014/main" val="3028113634"/>
                    </a:ext>
                  </a:extLst>
                </a:gridCol>
                <a:gridCol w="1245561">
                  <a:extLst>
                    <a:ext uri="{9D8B030D-6E8A-4147-A177-3AD203B41FA5}">
                      <a16:colId xmlns:a16="http://schemas.microsoft.com/office/drawing/2014/main" val="3140819199"/>
                    </a:ext>
                  </a:extLst>
                </a:gridCol>
                <a:gridCol w="1245561">
                  <a:extLst>
                    <a:ext uri="{9D8B030D-6E8A-4147-A177-3AD203B41FA5}">
                      <a16:colId xmlns:a16="http://schemas.microsoft.com/office/drawing/2014/main" val="3463098411"/>
                    </a:ext>
                  </a:extLst>
                </a:gridCol>
                <a:gridCol w="1245561">
                  <a:extLst>
                    <a:ext uri="{9D8B030D-6E8A-4147-A177-3AD203B41FA5}">
                      <a16:colId xmlns:a16="http://schemas.microsoft.com/office/drawing/2014/main" val="4052273681"/>
                    </a:ext>
                  </a:extLst>
                </a:gridCol>
                <a:gridCol w="1245561">
                  <a:extLst>
                    <a:ext uri="{9D8B030D-6E8A-4147-A177-3AD203B41FA5}">
                      <a16:colId xmlns:a16="http://schemas.microsoft.com/office/drawing/2014/main" val="872449346"/>
                    </a:ext>
                  </a:extLst>
                </a:gridCol>
              </a:tblGrid>
              <a:tr h="289956">
                <a:tc>
                  <a:txBody>
                    <a:bodyPr/>
                    <a:lstStyle/>
                    <a:p>
                      <a:pPr algn="ctr" rtl="0" fontAlgn="ctr"/>
                      <a:r>
                        <a:rPr lang="es-CO" sz="11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11162424"/>
                  </a:ext>
                </a:extLst>
              </a:tr>
              <a:tr h="289956">
                <a:tc>
                  <a:txBody>
                    <a:bodyPr/>
                    <a:lstStyle/>
                    <a:p>
                      <a:pPr algn="ctr" rtl="0" fontAlgn="ct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$8.234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$9.834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$5.672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$5.283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0012003"/>
                  </a:ext>
                </a:extLst>
              </a:tr>
              <a:tr h="289956">
                <a:tc>
                  <a:txBody>
                    <a:bodyPr/>
                    <a:lstStyle/>
                    <a:p>
                      <a:pPr algn="ctr" rtl="0" fontAlgn="ctr"/>
                      <a:r>
                        <a:rPr lang="es-CO" sz="11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$1.216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$1.040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84379506"/>
                  </a:ext>
                </a:extLst>
              </a:tr>
              <a:tr h="289956">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$1.024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15296647"/>
                  </a:ext>
                </a:extLst>
              </a:tr>
              <a:tr h="289956">
                <a:tc>
                  <a:txBody>
                    <a:bodyPr/>
                    <a:lstStyle/>
                    <a:p>
                      <a:pPr algn="ctr" rtl="0" fontAlgn="ctr"/>
                      <a:r>
                        <a:rPr lang="es-CO" sz="1100" b="0" i="0" u="none" strike="noStrike">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$4.584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$5.411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$3.081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35124541"/>
                  </a:ext>
                </a:extLst>
              </a:tr>
              <a:tr h="289956">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$724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50945965"/>
                  </a:ext>
                </a:extLst>
              </a:tr>
              <a:tr h="289956">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$1.652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$1.231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14652452"/>
                  </a:ext>
                </a:extLst>
              </a:tr>
              <a:tr h="289956">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53493360"/>
                  </a:ext>
                </a:extLst>
              </a:tr>
              <a:tr h="289956">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73040872"/>
                  </a:ext>
                </a:extLst>
              </a:tr>
              <a:tr h="289956">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$7.257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$7.366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$3.546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$3.013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$3.120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37288375"/>
                  </a:ext>
                </a:extLst>
              </a:tr>
              <a:tr h="289956">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$261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73880050"/>
                  </a:ext>
                </a:extLst>
              </a:tr>
              <a:tr h="289956">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$27.387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$31.388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$18.605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$12.610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$15.842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82114716"/>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MARZO 2025</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937697" y="123149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D27CD3E8-BABB-A189-840D-3311FDA0B08A}"/>
              </a:ext>
            </a:extLst>
          </p:cNvPr>
          <p:cNvGraphicFramePr>
            <a:graphicFrameLocks noGrp="1"/>
          </p:cNvGraphicFramePr>
          <p:nvPr/>
        </p:nvGraphicFramePr>
        <p:xfrm>
          <a:off x="2399168" y="1756379"/>
          <a:ext cx="7319788" cy="4581061"/>
        </p:xfrm>
        <a:graphic>
          <a:graphicData uri="http://schemas.openxmlformats.org/drawingml/2006/table">
            <a:tbl>
              <a:tblPr/>
              <a:tblGrid>
                <a:gridCol w="2576943">
                  <a:extLst>
                    <a:ext uri="{9D8B030D-6E8A-4147-A177-3AD203B41FA5}">
                      <a16:colId xmlns:a16="http://schemas.microsoft.com/office/drawing/2014/main" val="3115132444"/>
                    </a:ext>
                  </a:extLst>
                </a:gridCol>
                <a:gridCol w="948569">
                  <a:extLst>
                    <a:ext uri="{9D8B030D-6E8A-4147-A177-3AD203B41FA5}">
                      <a16:colId xmlns:a16="http://schemas.microsoft.com/office/drawing/2014/main" val="819225275"/>
                    </a:ext>
                  </a:extLst>
                </a:gridCol>
                <a:gridCol w="948569">
                  <a:extLst>
                    <a:ext uri="{9D8B030D-6E8A-4147-A177-3AD203B41FA5}">
                      <a16:colId xmlns:a16="http://schemas.microsoft.com/office/drawing/2014/main" val="1442129344"/>
                    </a:ext>
                  </a:extLst>
                </a:gridCol>
                <a:gridCol w="948569">
                  <a:extLst>
                    <a:ext uri="{9D8B030D-6E8A-4147-A177-3AD203B41FA5}">
                      <a16:colId xmlns:a16="http://schemas.microsoft.com/office/drawing/2014/main" val="390342447"/>
                    </a:ext>
                  </a:extLst>
                </a:gridCol>
                <a:gridCol w="948569">
                  <a:extLst>
                    <a:ext uri="{9D8B030D-6E8A-4147-A177-3AD203B41FA5}">
                      <a16:colId xmlns:a16="http://schemas.microsoft.com/office/drawing/2014/main" val="4192235508"/>
                    </a:ext>
                  </a:extLst>
                </a:gridCol>
                <a:gridCol w="948569">
                  <a:extLst>
                    <a:ext uri="{9D8B030D-6E8A-4147-A177-3AD203B41FA5}">
                      <a16:colId xmlns:a16="http://schemas.microsoft.com/office/drawing/2014/main" val="3334827479"/>
                    </a:ext>
                  </a:extLst>
                </a:gridCol>
              </a:tblGrid>
              <a:tr h="218619">
                <a:tc>
                  <a:txBody>
                    <a:bodyPr/>
                    <a:lstStyle/>
                    <a:p>
                      <a:pPr algn="ctr" rtl="0" fontAlgn="ctr"/>
                      <a:r>
                        <a:rPr lang="es-CO" sz="11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6934818"/>
                  </a:ext>
                </a:extLst>
              </a:tr>
              <a:tr h="218619">
                <a:tc>
                  <a:txBody>
                    <a:bodyPr/>
                    <a:lstStyle/>
                    <a:p>
                      <a:pPr algn="l" rtl="0" fontAlgn="ctr"/>
                      <a:r>
                        <a:rPr lang="es-CO" sz="1100" b="0" i="0" u="none" strike="noStrike" dirty="0">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$ 8.807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$ 8.392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$ 5.309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$ 5.722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06883340"/>
                  </a:ext>
                </a:extLst>
              </a:tr>
              <a:tr h="218619">
                <a:tc>
                  <a:txBody>
                    <a:bodyPr/>
                    <a:lstStyle/>
                    <a:p>
                      <a:pPr algn="l" rtl="0" fontAlgn="ctr"/>
                      <a:r>
                        <a:rPr lang="es-CO" sz="11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$ 1.885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$ 1.312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$ 1.033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47706600"/>
                  </a:ext>
                </a:extLst>
              </a:tr>
              <a:tr h="218619">
                <a:tc>
                  <a:txBody>
                    <a:bodyPr/>
                    <a:lstStyle/>
                    <a:p>
                      <a:pPr algn="l" rtl="0" fontAlgn="ctr"/>
                      <a:r>
                        <a:rPr lang="es-CO" sz="11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$ 2.043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08765084"/>
                  </a:ext>
                </a:extLst>
              </a:tr>
              <a:tr h="218619">
                <a:tc>
                  <a:txBody>
                    <a:bodyPr/>
                    <a:lstStyle/>
                    <a:p>
                      <a:pPr algn="l" rtl="0" fontAlgn="ctr"/>
                      <a:r>
                        <a:rPr lang="es-CO" sz="1100" b="0" i="0" u="none" strike="noStrike" dirty="0">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$ 4.790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$ 4.046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$ 3.920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$ 3.088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$ 3.302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12075272"/>
                  </a:ext>
                </a:extLst>
              </a:tr>
              <a:tr h="218619">
                <a:tc>
                  <a:txBody>
                    <a:bodyPr/>
                    <a:lstStyle/>
                    <a:p>
                      <a:pPr algn="l" rtl="0" fontAlgn="ctr"/>
                      <a:r>
                        <a:rPr lang="es-CO" sz="11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$ 469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613397"/>
                  </a:ext>
                </a:extLst>
              </a:tr>
              <a:tr h="218619">
                <a:tc>
                  <a:txBody>
                    <a:bodyPr/>
                    <a:lstStyle/>
                    <a:p>
                      <a:pPr algn="l" rtl="0" fontAlgn="ctr"/>
                      <a:r>
                        <a:rPr lang="es-CO" sz="11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$ 2.188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$ 1.329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28938667"/>
                  </a:ext>
                </a:extLst>
              </a:tr>
              <a:tr h="218619">
                <a:tc>
                  <a:txBody>
                    <a:bodyPr/>
                    <a:lstStyle/>
                    <a:p>
                      <a:pPr algn="l" rtl="0" fontAlgn="ctr"/>
                      <a:r>
                        <a:rPr lang="es-CO" sz="11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02636548"/>
                  </a:ext>
                </a:extLst>
              </a:tr>
              <a:tr h="218619">
                <a:tc>
                  <a:txBody>
                    <a:bodyPr/>
                    <a:lstStyle/>
                    <a:p>
                      <a:pPr algn="l" rtl="0" fontAlgn="ctr"/>
                      <a:r>
                        <a:rPr lang="es-CO" sz="11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38437819"/>
                  </a:ext>
                </a:extLst>
              </a:tr>
              <a:tr h="218619">
                <a:tc>
                  <a:txBody>
                    <a:bodyPr/>
                    <a:lstStyle/>
                    <a:p>
                      <a:pPr algn="l" rtl="0" fontAlgn="ctr"/>
                      <a:r>
                        <a:rPr lang="es-CO" sz="11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$ 7.301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$ 7.061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$ 3.995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$ 3.864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$ 3.343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60168796"/>
                  </a:ext>
                </a:extLst>
              </a:tr>
              <a:tr h="218619">
                <a:tc>
                  <a:txBody>
                    <a:bodyPr/>
                    <a:lstStyle/>
                    <a:p>
                      <a:pPr algn="l" rtl="0" fontAlgn="ctr"/>
                      <a:r>
                        <a:rPr lang="es-CO" sz="11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0963685"/>
                  </a:ext>
                </a:extLst>
              </a:tr>
              <a:tr h="218619">
                <a:tc>
                  <a:txBody>
                    <a:bodyPr/>
                    <a:lstStyle/>
                    <a:p>
                      <a:pPr algn="ctr" rtl="0" fontAlgn="ctr"/>
                      <a:r>
                        <a:rPr lang="es-CO" sz="11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$ 28.634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$ 26.556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$ 20.185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$ 16.314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$ 17.072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23988382"/>
                  </a:ext>
                </a:extLst>
              </a:tr>
              <a:tr h="208681">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69918462"/>
                  </a:ext>
                </a:extLst>
              </a:tr>
              <a:tr h="218619">
                <a:tc>
                  <a:txBody>
                    <a:bodyPr/>
                    <a:lstStyle/>
                    <a:p>
                      <a:pPr algn="ctr" rtl="0" fontAlgn="ctr"/>
                      <a:r>
                        <a:rPr lang="es-CO" sz="11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62436385"/>
                  </a:ext>
                </a:extLst>
              </a:tr>
              <a:tr h="218619">
                <a:tc>
                  <a:txBody>
                    <a:bodyPr/>
                    <a:lstStyle/>
                    <a:p>
                      <a:pPr algn="l" rtl="0" fontAlgn="ctr"/>
                      <a:r>
                        <a:rPr lang="es-CO" sz="11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64397442"/>
                  </a:ext>
                </a:extLst>
              </a:tr>
              <a:tr h="218619">
                <a:tc>
                  <a:txBody>
                    <a:bodyPr/>
                    <a:lstStyle/>
                    <a:p>
                      <a:pPr algn="l" rtl="0" fontAlgn="ctr"/>
                      <a:r>
                        <a:rPr lang="es-CO" sz="11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93392750"/>
                  </a:ext>
                </a:extLst>
              </a:tr>
              <a:tr h="218619">
                <a:tc>
                  <a:txBody>
                    <a:bodyPr/>
                    <a:lstStyle/>
                    <a:p>
                      <a:pPr algn="l" rtl="0" fontAlgn="ctr"/>
                      <a:r>
                        <a:rPr lang="es-CO" sz="11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72617271"/>
                  </a:ext>
                </a:extLst>
              </a:tr>
              <a:tr h="218619">
                <a:tc>
                  <a:txBody>
                    <a:bodyPr/>
                    <a:lstStyle/>
                    <a:p>
                      <a:pPr algn="l" rtl="0" fontAlgn="ctr"/>
                      <a:r>
                        <a:rPr lang="es-CO" sz="11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1580385"/>
                  </a:ext>
                </a:extLst>
              </a:tr>
              <a:tr h="218619">
                <a:tc>
                  <a:txBody>
                    <a:bodyPr/>
                    <a:lstStyle/>
                    <a:p>
                      <a:pPr algn="l" rtl="0" fontAlgn="ctr"/>
                      <a:r>
                        <a:rPr lang="es-CO" sz="11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$ 127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05903469"/>
                  </a:ext>
                </a:extLst>
              </a:tr>
              <a:tr h="218619">
                <a:tc>
                  <a:txBody>
                    <a:bodyPr/>
                    <a:lstStyle/>
                    <a:p>
                      <a:pPr algn="ctr" rtl="0" fontAlgn="ctr"/>
                      <a:r>
                        <a:rPr lang="es-CO" sz="11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04314402"/>
                  </a:ext>
                </a:extLst>
              </a:tr>
              <a:tr h="218619">
                <a:tc>
                  <a:txBody>
                    <a:bodyPr/>
                    <a:lstStyle/>
                    <a:p>
                      <a:pPr algn="ctr" rtl="0" fontAlgn="ctr"/>
                      <a:r>
                        <a:rPr lang="es-CO" sz="11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$ 28.811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$ 26.852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$ 20.295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$ 16.453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$ 17.155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86685065"/>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MARZO 2025</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5141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2025 corresponde a los meses de enero a marzo.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891910" y="1590635"/>
          <a:ext cx="10406592"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2024 a MARZO 2025 -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287002" y="1730806"/>
          <a:ext cx="8599382" cy="440744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2024 a MARZO 2025–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2877630-5356-4D1E-B620-BA12DA13A8EE}"/>
              </a:ext>
            </a:extLst>
          </p:cNvPr>
          <p:cNvGraphicFramePr>
            <a:graphicFrameLocks/>
          </p:cNvGraphicFramePr>
          <p:nvPr/>
        </p:nvGraphicFramePr>
        <p:xfrm>
          <a:off x="1403349" y="1644623"/>
          <a:ext cx="9514681" cy="458991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2024 a MARZO 2025–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7836560" y="1373551"/>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1865014" y="1761869"/>
          <a:ext cx="7425873" cy="454839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2024 a MARZO 2025–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1520825" y="1548484"/>
          <a:ext cx="8510415" cy="460787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OCTUBRE 2024 a MARZO 2025–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1294646" y="1554121"/>
          <a:ext cx="8377427" cy="470182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Marzo 2025</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415636" y="3036430"/>
            <a:ext cx="2184565"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$27.030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C7B94C84-B17B-DE53-BDA4-9A7E9F7234D4}"/>
              </a:ext>
            </a:extLst>
          </p:cNvPr>
          <p:cNvGraphicFramePr>
            <a:graphicFrameLocks noGrp="1"/>
          </p:cNvGraphicFramePr>
          <p:nvPr/>
        </p:nvGraphicFramePr>
        <p:xfrm>
          <a:off x="1768929" y="1273348"/>
          <a:ext cx="7711956" cy="475023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415450"/>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4395" y="14546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6058" y="1787620"/>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2455" y="1687381"/>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1571"/>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mecánico (km) 2018 a 2024</a:t>
            </a:r>
            <a:endParaRPr lang="es-CO" sz="18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2024</a:t>
            </a:r>
            <a:endParaRPr lang="es-CO" sz="900" dirty="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4889" y="183199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624072" y="117253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AA5E190-4AD9-1513-6B72-E288E720A7D4}"/>
              </a:ext>
            </a:extLst>
          </p:cNvPr>
          <p:cNvGraphicFramePr>
            <a:graphicFrameLocks noGrp="1"/>
          </p:cNvGraphicFramePr>
          <p:nvPr>
            <p:extLst>
              <p:ext uri="{D42A27DB-BD31-4B8C-83A1-F6EECF244321}">
                <p14:modId xmlns:p14="http://schemas.microsoft.com/office/powerpoint/2010/main" val="2635005205"/>
              </p:ext>
            </p:extLst>
          </p:nvPr>
        </p:nvGraphicFramePr>
        <p:xfrm>
          <a:off x="459833" y="2480473"/>
          <a:ext cx="11352450" cy="3545518"/>
        </p:xfrm>
        <a:graphic>
          <a:graphicData uri="http://schemas.openxmlformats.org/drawingml/2006/table">
            <a:tbl>
              <a:tblPr/>
              <a:tblGrid>
                <a:gridCol w="812703">
                  <a:extLst>
                    <a:ext uri="{9D8B030D-6E8A-4147-A177-3AD203B41FA5}">
                      <a16:colId xmlns:a16="http://schemas.microsoft.com/office/drawing/2014/main" val="629589553"/>
                    </a:ext>
                  </a:extLst>
                </a:gridCol>
                <a:gridCol w="876195">
                  <a:extLst>
                    <a:ext uri="{9D8B030D-6E8A-4147-A177-3AD203B41FA5}">
                      <a16:colId xmlns:a16="http://schemas.microsoft.com/office/drawing/2014/main" val="3348689453"/>
                    </a:ext>
                  </a:extLst>
                </a:gridCol>
                <a:gridCol w="292066">
                  <a:extLst>
                    <a:ext uri="{9D8B030D-6E8A-4147-A177-3AD203B41FA5}">
                      <a16:colId xmlns:a16="http://schemas.microsoft.com/office/drawing/2014/main" val="1502793357"/>
                    </a:ext>
                  </a:extLst>
                </a:gridCol>
                <a:gridCol w="787307">
                  <a:extLst>
                    <a:ext uri="{9D8B030D-6E8A-4147-A177-3AD203B41FA5}">
                      <a16:colId xmlns:a16="http://schemas.microsoft.com/office/drawing/2014/main" val="1660937874"/>
                    </a:ext>
                  </a:extLst>
                </a:gridCol>
                <a:gridCol w="876195">
                  <a:extLst>
                    <a:ext uri="{9D8B030D-6E8A-4147-A177-3AD203B41FA5}">
                      <a16:colId xmlns:a16="http://schemas.microsoft.com/office/drawing/2014/main" val="2360389986"/>
                    </a:ext>
                  </a:extLst>
                </a:gridCol>
                <a:gridCol w="292066">
                  <a:extLst>
                    <a:ext uri="{9D8B030D-6E8A-4147-A177-3AD203B41FA5}">
                      <a16:colId xmlns:a16="http://schemas.microsoft.com/office/drawing/2014/main" val="2052809936"/>
                    </a:ext>
                  </a:extLst>
                </a:gridCol>
                <a:gridCol w="787307">
                  <a:extLst>
                    <a:ext uri="{9D8B030D-6E8A-4147-A177-3AD203B41FA5}">
                      <a16:colId xmlns:a16="http://schemas.microsoft.com/office/drawing/2014/main" val="2850625834"/>
                    </a:ext>
                  </a:extLst>
                </a:gridCol>
                <a:gridCol w="838099">
                  <a:extLst>
                    <a:ext uri="{9D8B030D-6E8A-4147-A177-3AD203B41FA5}">
                      <a16:colId xmlns:a16="http://schemas.microsoft.com/office/drawing/2014/main" val="3525119403"/>
                    </a:ext>
                  </a:extLst>
                </a:gridCol>
                <a:gridCol w="292066">
                  <a:extLst>
                    <a:ext uri="{9D8B030D-6E8A-4147-A177-3AD203B41FA5}">
                      <a16:colId xmlns:a16="http://schemas.microsoft.com/office/drawing/2014/main" val="4116135064"/>
                    </a:ext>
                  </a:extLst>
                </a:gridCol>
                <a:gridCol w="787307">
                  <a:extLst>
                    <a:ext uri="{9D8B030D-6E8A-4147-A177-3AD203B41FA5}">
                      <a16:colId xmlns:a16="http://schemas.microsoft.com/office/drawing/2014/main" val="3115383153"/>
                    </a:ext>
                  </a:extLst>
                </a:gridCol>
                <a:gridCol w="838099">
                  <a:extLst>
                    <a:ext uri="{9D8B030D-6E8A-4147-A177-3AD203B41FA5}">
                      <a16:colId xmlns:a16="http://schemas.microsoft.com/office/drawing/2014/main" val="3553460211"/>
                    </a:ext>
                  </a:extLst>
                </a:gridCol>
                <a:gridCol w="292066">
                  <a:extLst>
                    <a:ext uri="{9D8B030D-6E8A-4147-A177-3AD203B41FA5}">
                      <a16:colId xmlns:a16="http://schemas.microsoft.com/office/drawing/2014/main" val="1938440203"/>
                    </a:ext>
                  </a:extLst>
                </a:gridCol>
                <a:gridCol w="787307">
                  <a:extLst>
                    <a:ext uri="{9D8B030D-6E8A-4147-A177-3AD203B41FA5}">
                      <a16:colId xmlns:a16="http://schemas.microsoft.com/office/drawing/2014/main" val="1433373495"/>
                    </a:ext>
                  </a:extLst>
                </a:gridCol>
                <a:gridCol w="838099">
                  <a:extLst>
                    <a:ext uri="{9D8B030D-6E8A-4147-A177-3AD203B41FA5}">
                      <a16:colId xmlns:a16="http://schemas.microsoft.com/office/drawing/2014/main" val="2329892729"/>
                    </a:ext>
                  </a:extLst>
                </a:gridCol>
                <a:gridCol w="292066">
                  <a:extLst>
                    <a:ext uri="{9D8B030D-6E8A-4147-A177-3AD203B41FA5}">
                      <a16:colId xmlns:a16="http://schemas.microsoft.com/office/drawing/2014/main" val="3476983175"/>
                    </a:ext>
                  </a:extLst>
                </a:gridCol>
                <a:gridCol w="787307">
                  <a:extLst>
                    <a:ext uri="{9D8B030D-6E8A-4147-A177-3AD203B41FA5}">
                      <a16:colId xmlns:a16="http://schemas.microsoft.com/office/drawing/2014/main" val="2825015309"/>
                    </a:ext>
                  </a:extLst>
                </a:gridCol>
                <a:gridCol w="876195">
                  <a:extLst>
                    <a:ext uri="{9D8B030D-6E8A-4147-A177-3AD203B41FA5}">
                      <a16:colId xmlns:a16="http://schemas.microsoft.com/office/drawing/2014/main" val="3737597304"/>
                    </a:ext>
                  </a:extLst>
                </a:gridCol>
              </a:tblGrid>
              <a:tr h="435926">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24641123"/>
                  </a:ext>
                </a:extLst>
              </a:tr>
              <a:tr h="193744">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44.079,69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200.053,95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89939613"/>
                  </a:ext>
                </a:extLst>
              </a:tr>
              <a:tr h="193744">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40.750,45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432.539,12</a:t>
                      </a:r>
                    </a:p>
                  </a:txBody>
                  <a:tcPr marL="0" marR="0" marT="0" marB="0" anchor="ctr">
                    <a:lnL>
                      <a:noFill/>
                    </a:lnL>
                    <a:lnR>
                      <a:noFill/>
                    </a:lnR>
                    <a:lnT>
                      <a:noFill/>
                    </a:lnT>
                    <a:lnB>
                      <a:noFill/>
                    </a:lnB>
                    <a:noFill/>
                  </a:tcPr>
                </a:tc>
                <a:extLst>
                  <a:ext uri="{0D108BD9-81ED-4DB2-BD59-A6C34878D82A}">
                    <a16:rowId xmlns:a16="http://schemas.microsoft.com/office/drawing/2014/main" val="2370428947"/>
                  </a:ext>
                </a:extLst>
              </a:tr>
              <a:tr h="193744">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2334190"/>
                  </a:ext>
                </a:extLst>
              </a:tr>
              <a:tr h="193744">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994030956"/>
                  </a:ext>
                </a:extLst>
              </a:tr>
              <a:tr h="193744">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3175386"/>
                  </a:ext>
                </a:extLst>
              </a:tr>
              <a:tr h="193744">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709003459"/>
                  </a:ext>
                </a:extLst>
              </a:tr>
              <a:tr h="193744">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76.302,06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521.475,44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0372443"/>
                  </a:ext>
                </a:extLst>
              </a:tr>
              <a:tr h="193744">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80.145,46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528.331,63</a:t>
                      </a:r>
                    </a:p>
                  </a:txBody>
                  <a:tcPr marL="0" marR="0" marT="0" marB="0" anchor="ctr">
                    <a:lnL>
                      <a:noFill/>
                    </a:lnL>
                    <a:lnR>
                      <a:noFill/>
                    </a:lnR>
                    <a:lnT>
                      <a:noFill/>
                    </a:lnT>
                    <a:lnB>
                      <a:noFill/>
                    </a:lnB>
                    <a:noFill/>
                  </a:tcPr>
                </a:tc>
                <a:extLst>
                  <a:ext uri="{0D108BD9-81ED-4DB2-BD59-A6C34878D82A}">
                    <a16:rowId xmlns:a16="http://schemas.microsoft.com/office/drawing/2014/main" val="4087123704"/>
                  </a:ext>
                </a:extLst>
              </a:tr>
              <a:tr h="193744">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76.139,81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520.145,37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4217511"/>
                  </a:ext>
                </a:extLst>
              </a:tr>
              <a:tr h="193744">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76.955,71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524.947,32</a:t>
                      </a:r>
                    </a:p>
                  </a:txBody>
                  <a:tcPr marL="0" marR="0" marT="0" marB="0" anchor="ctr">
                    <a:lnL>
                      <a:noFill/>
                    </a:lnL>
                    <a:lnR>
                      <a:noFill/>
                    </a:lnR>
                    <a:lnT>
                      <a:noFill/>
                    </a:lnT>
                    <a:lnB>
                      <a:noFill/>
                    </a:lnB>
                    <a:noFill/>
                  </a:tcPr>
                </a:tc>
                <a:extLst>
                  <a:ext uri="{0D108BD9-81ED-4DB2-BD59-A6C34878D82A}">
                    <a16:rowId xmlns:a16="http://schemas.microsoft.com/office/drawing/2014/main" val="1897934935"/>
                  </a:ext>
                </a:extLst>
              </a:tr>
              <a:tr h="193744">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73.552,62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510.603,17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8680613"/>
                  </a:ext>
                </a:extLst>
              </a:tr>
              <a:tr h="193744">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70.493,67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516.962,85</a:t>
                      </a:r>
                    </a:p>
                  </a:txBody>
                  <a:tcPr marL="0" marR="0" marT="0" marB="0" anchor="ctr">
                    <a:lnL>
                      <a:noFill/>
                    </a:lnL>
                    <a:lnR>
                      <a:noFill/>
                    </a:lnR>
                    <a:lnT>
                      <a:noFill/>
                    </a:lnT>
                    <a:lnB>
                      <a:noFill/>
                    </a:lnB>
                    <a:noFill/>
                  </a:tcPr>
                </a:tc>
                <a:extLst>
                  <a:ext uri="{0D108BD9-81ED-4DB2-BD59-A6C34878D82A}">
                    <a16:rowId xmlns:a16="http://schemas.microsoft.com/office/drawing/2014/main" val="2824810490"/>
                  </a:ext>
                </a:extLst>
              </a:tr>
              <a:tr h="193744">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157.084,38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161.960,46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66.301,82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72.867,35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48.261,56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506.475,57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9965438"/>
                  </a:ext>
                </a:extLst>
              </a:tr>
              <a:tr h="193744">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156.076,68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163.543,78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66.798,98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73.715,19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48.809,36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508.943,99</a:t>
                      </a:r>
                    </a:p>
                  </a:txBody>
                  <a:tcPr marL="0" marR="0" marT="0" marB="0" anchor="ctr">
                    <a:lnL>
                      <a:noFill/>
                    </a:lnL>
                    <a:lnR>
                      <a:noFill/>
                    </a:lnR>
                    <a:lnT>
                      <a:noFill/>
                    </a:lnT>
                    <a:lnB>
                      <a:noFill/>
                    </a:lnB>
                    <a:noFill/>
                  </a:tcPr>
                </a:tc>
                <a:extLst>
                  <a:ext uri="{0D108BD9-81ED-4DB2-BD59-A6C34878D82A}">
                    <a16:rowId xmlns:a16="http://schemas.microsoft.com/office/drawing/2014/main" val="1604762761"/>
                  </a:ext>
                </a:extLst>
              </a:tr>
              <a:tr h="397176">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24.783,18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28.783,85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11.210,53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11.348,62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5.669,92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81.796,09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5838875"/>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Marzo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$53.703</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1953491" y="1171714"/>
          <a:ext cx="8120783" cy="483532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Marzo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$14.317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424023" y="1248116"/>
          <a:ext cx="7272067" cy="436767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Marzo 2025</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28-feb-2025 descargado del SIGAB el 7-mar-2025.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$22.863</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272428"/>
          <a:ext cx="8654143" cy="449337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Marzo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$10.800</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374900" y="1538289"/>
          <a:ext cx="7759699" cy="416551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$27.030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257302"/>
          <a:ext cx="8673353" cy="444689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2025</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$53.703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220788"/>
          <a:ext cx="8672015" cy="44074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$14.317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087592" y="1233578"/>
          <a:ext cx="8344415" cy="442535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$22.863</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95400"/>
          <a:ext cx="8672015" cy="43806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Marzo 2025</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$10.800</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019300" y="1423749"/>
          <a:ext cx="8413376" cy="42538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1" y="4854626"/>
          <a:ext cx="5574587" cy="933720"/>
        </p:xfrm>
        <a:graphic>
          <a:graphicData uri="http://schemas.openxmlformats.org/drawingml/2006/table">
            <a:tbl>
              <a:tblPr firstRow="1" bandRow="1">
                <a:tableStyleId>{68D230F3-CF80-4859-8CE7-A43EE81993B5}</a:tableStyleId>
              </a:tblPr>
              <a:tblGrid>
                <a:gridCol w="1867978">
                  <a:extLst>
                    <a:ext uri="{9D8B030D-6E8A-4147-A177-3AD203B41FA5}">
                      <a16:colId xmlns:a16="http://schemas.microsoft.com/office/drawing/2014/main" val="986650631"/>
                    </a:ext>
                  </a:extLst>
                </a:gridCol>
                <a:gridCol w="1046482">
                  <a:extLst>
                    <a:ext uri="{9D8B030D-6E8A-4147-A177-3AD203B41FA5}">
                      <a16:colId xmlns:a16="http://schemas.microsoft.com/office/drawing/2014/main" val="2679122248"/>
                    </a:ext>
                  </a:extLst>
                </a:gridCol>
                <a:gridCol w="1252189">
                  <a:extLst>
                    <a:ext uri="{9D8B030D-6E8A-4147-A177-3AD203B41FA5}">
                      <a16:colId xmlns:a16="http://schemas.microsoft.com/office/drawing/2014/main" val="2845050887"/>
                    </a:ext>
                  </a:extLst>
                </a:gridCol>
                <a:gridCol w="1407938">
                  <a:extLst>
                    <a:ext uri="{9D8B030D-6E8A-4147-A177-3AD203B41FA5}">
                      <a16:colId xmlns:a16="http://schemas.microsoft.com/office/drawing/2014/main" val="442746323"/>
                    </a:ext>
                  </a:extLst>
                </a:gridCol>
              </a:tblGrid>
              <a:tr h="287676">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2246">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10.135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2.959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13.094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164744">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13.019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917</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13.935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159996">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23.154</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3.876</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27.030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2025</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58512"/>
          <a:ext cx="8657167" cy="35154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mecánico (km) 2025</a:t>
            </a:r>
            <a:endParaRPr lang="es-CO" sz="16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44245" y="632191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6D860CE-D685-351B-264F-4C15B5B95C64}"/>
              </a:ext>
            </a:extLst>
          </p:cNvPr>
          <p:cNvGraphicFramePr>
            <a:graphicFrameLocks noGrp="1"/>
          </p:cNvGraphicFramePr>
          <p:nvPr>
            <p:extLst>
              <p:ext uri="{D42A27DB-BD31-4B8C-83A1-F6EECF244321}">
                <p14:modId xmlns:p14="http://schemas.microsoft.com/office/powerpoint/2010/main" val="2214123379"/>
              </p:ext>
            </p:extLst>
          </p:nvPr>
        </p:nvGraphicFramePr>
        <p:xfrm>
          <a:off x="341275" y="2593533"/>
          <a:ext cx="11360661" cy="1637990"/>
        </p:xfrm>
        <a:graphic>
          <a:graphicData uri="http://schemas.openxmlformats.org/drawingml/2006/table">
            <a:tbl>
              <a:tblPr/>
              <a:tblGrid>
                <a:gridCol w="813291">
                  <a:extLst>
                    <a:ext uri="{9D8B030D-6E8A-4147-A177-3AD203B41FA5}">
                      <a16:colId xmlns:a16="http://schemas.microsoft.com/office/drawing/2014/main" val="1258115675"/>
                    </a:ext>
                  </a:extLst>
                </a:gridCol>
                <a:gridCol w="876829">
                  <a:extLst>
                    <a:ext uri="{9D8B030D-6E8A-4147-A177-3AD203B41FA5}">
                      <a16:colId xmlns:a16="http://schemas.microsoft.com/office/drawing/2014/main" val="2539055498"/>
                    </a:ext>
                  </a:extLst>
                </a:gridCol>
                <a:gridCol w="292277">
                  <a:extLst>
                    <a:ext uri="{9D8B030D-6E8A-4147-A177-3AD203B41FA5}">
                      <a16:colId xmlns:a16="http://schemas.microsoft.com/office/drawing/2014/main" val="350205275"/>
                    </a:ext>
                  </a:extLst>
                </a:gridCol>
                <a:gridCol w="787876">
                  <a:extLst>
                    <a:ext uri="{9D8B030D-6E8A-4147-A177-3AD203B41FA5}">
                      <a16:colId xmlns:a16="http://schemas.microsoft.com/office/drawing/2014/main" val="3471458374"/>
                    </a:ext>
                  </a:extLst>
                </a:gridCol>
                <a:gridCol w="876829">
                  <a:extLst>
                    <a:ext uri="{9D8B030D-6E8A-4147-A177-3AD203B41FA5}">
                      <a16:colId xmlns:a16="http://schemas.microsoft.com/office/drawing/2014/main" val="3119338125"/>
                    </a:ext>
                  </a:extLst>
                </a:gridCol>
                <a:gridCol w="292277">
                  <a:extLst>
                    <a:ext uri="{9D8B030D-6E8A-4147-A177-3AD203B41FA5}">
                      <a16:colId xmlns:a16="http://schemas.microsoft.com/office/drawing/2014/main" val="2882079236"/>
                    </a:ext>
                  </a:extLst>
                </a:gridCol>
                <a:gridCol w="787876">
                  <a:extLst>
                    <a:ext uri="{9D8B030D-6E8A-4147-A177-3AD203B41FA5}">
                      <a16:colId xmlns:a16="http://schemas.microsoft.com/office/drawing/2014/main" val="1835992330"/>
                    </a:ext>
                  </a:extLst>
                </a:gridCol>
                <a:gridCol w="838706">
                  <a:extLst>
                    <a:ext uri="{9D8B030D-6E8A-4147-A177-3AD203B41FA5}">
                      <a16:colId xmlns:a16="http://schemas.microsoft.com/office/drawing/2014/main" val="3033683352"/>
                    </a:ext>
                  </a:extLst>
                </a:gridCol>
                <a:gridCol w="292277">
                  <a:extLst>
                    <a:ext uri="{9D8B030D-6E8A-4147-A177-3AD203B41FA5}">
                      <a16:colId xmlns:a16="http://schemas.microsoft.com/office/drawing/2014/main" val="1203656580"/>
                    </a:ext>
                  </a:extLst>
                </a:gridCol>
                <a:gridCol w="787876">
                  <a:extLst>
                    <a:ext uri="{9D8B030D-6E8A-4147-A177-3AD203B41FA5}">
                      <a16:colId xmlns:a16="http://schemas.microsoft.com/office/drawing/2014/main" val="2098928248"/>
                    </a:ext>
                  </a:extLst>
                </a:gridCol>
                <a:gridCol w="838706">
                  <a:extLst>
                    <a:ext uri="{9D8B030D-6E8A-4147-A177-3AD203B41FA5}">
                      <a16:colId xmlns:a16="http://schemas.microsoft.com/office/drawing/2014/main" val="2542586770"/>
                    </a:ext>
                  </a:extLst>
                </a:gridCol>
                <a:gridCol w="292277">
                  <a:extLst>
                    <a:ext uri="{9D8B030D-6E8A-4147-A177-3AD203B41FA5}">
                      <a16:colId xmlns:a16="http://schemas.microsoft.com/office/drawing/2014/main" val="3767396126"/>
                    </a:ext>
                  </a:extLst>
                </a:gridCol>
                <a:gridCol w="787876">
                  <a:extLst>
                    <a:ext uri="{9D8B030D-6E8A-4147-A177-3AD203B41FA5}">
                      <a16:colId xmlns:a16="http://schemas.microsoft.com/office/drawing/2014/main" val="3625298827"/>
                    </a:ext>
                  </a:extLst>
                </a:gridCol>
                <a:gridCol w="838706">
                  <a:extLst>
                    <a:ext uri="{9D8B030D-6E8A-4147-A177-3AD203B41FA5}">
                      <a16:colId xmlns:a16="http://schemas.microsoft.com/office/drawing/2014/main" val="504994207"/>
                    </a:ext>
                  </a:extLst>
                </a:gridCol>
                <a:gridCol w="292277">
                  <a:extLst>
                    <a:ext uri="{9D8B030D-6E8A-4147-A177-3AD203B41FA5}">
                      <a16:colId xmlns:a16="http://schemas.microsoft.com/office/drawing/2014/main" val="98215682"/>
                    </a:ext>
                  </a:extLst>
                </a:gridCol>
                <a:gridCol w="787876">
                  <a:extLst>
                    <a:ext uri="{9D8B030D-6E8A-4147-A177-3AD203B41FA5}">
                      <a16:colId xmlns:a16="http://schemas.microsoft.com/office/drawing/2014/main" val="3148885412"/>
                    </a:ext>
                  </a:extLst>
                </a:gridCol>
                <a:gridCol w="876829">
                  <a:extLst>
                    <a:ext uri="{9D8B030D-6E8A-4147-A177-3AD203B41FA5}">
                      <a16:colId xmlns:a16="http://schemas.microsoft.com/office/drawing/2014/main" val="2020428721"/>
                    </a:ext>
                  </a:extLst>
                </a:gridCol>
              </a:tblGrid>
              <a:tr h="55047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21705990"/>
                  </a:ext>
                </a:extLst>
              </a:tr>
              <a:tr h="268523">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26.162,50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27.711,06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11.353,78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8.226,26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85.873,00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43974656"/>
                  </a:ext>
                </a:extLst>
              </a:tr>
              <a:tr h="268523">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24.910,98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11.082,83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11.217,53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6.900,57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54.111,91</a:t>
                      </a:r>
                    </a:p>
                  </a:txBody>
                  <a:tcPr marL="0" marR="0" marT="0" marB="0" anchor="ctr">
                    <a:lnL>
                      <a:noFill/>
                    </a:lnL>
                    <a:lnR>
                      <a:noFill/>
                    </a:lnR>
                    <a:lnT>
                      <a:noFill/>
                    </a:lnT>
                    <a:lnB>
                      <a:noFill/>
                    </a:lnB>
                    <a:noFill/>
                  </a:tcPr>
                </a:tc>
                <a:extLst>
                  <a:ext uri="{0D108BD9-81ED-4DB2-BD59-A6C34878D82A}">
                    <a16:rowId xmlns:a16="http://schemas.microsoft.com/office/drawing/2014/main" val="16041291"/>
                  </a:ext>
                </a:extLst>
              </a:tr>
              <a:tr h="550472">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13.081,25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26.311,02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11.218,31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11.818,47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7.563,41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69.992,46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213544"/>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2025</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17.562</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10.871</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28.433</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23.765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1.505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25.270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41.328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12.377</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53.703</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07562"/>
          <a:ext cx="8672015" cy="334311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5.081</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1.652</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6.733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6.367</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1.216</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7.584</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11.448</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2.869</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14.317</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185902"/>
          <a:ext cx="8672015" cy="363758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7.992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6.319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14.311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7.888</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663</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8.552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15.881</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6.982</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22.863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309449"/>
          <a:ext cx="8675783" cy="33469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3.642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1.475</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4.937</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5.580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284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5.864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9.042</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1.758</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10.800</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304926"/>
          <a:ext cx="8667750" cy="31691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$3.876</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$23.154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$ 27.030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43DCFE3-9145-4FBB-1D6E-1B4E32AA5321}"/>
              </a:ext>
            </a:extLst>
          </p:cNvPr>
          <p:cNvGraphicFramePr>
            <a:graphicFrameLocks/>
          </p:cNvGraphicFramePr>
          <p:nvPr/>
        </p:nvGraphicFramePr>
        <p:xfrm>
          <a:off x="297760" y="2070315"/>
          <a:ext cx="579824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E10B7599-3C94-143B-45E3-EFC3EAA0912C}"/>
              </a:ext>
            </a:extLst>
          </p:cNvPr>
          <p:cNvGraphicFramePr>
            <a:graphicFrameLocks/>
          </p:cNvGraphicFramePr>
          <p:nvPr/>
        </p:nvGraphicFramePr>
        <p:xfrm>
          <a:off x="6308536" y="2000033"/>
          <a:ext cx="5477398"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98560" y="1379704"/>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41</a:t>
            </a:r>
            <a:r>
              <a:rPr lang="es-CO" sz="1400" b="1" dirty="0">
                <a:solidFill>
                  <a:schemeClr val="accent1">
                    <a:lumMod val="50000"/>
                  </a:schemeClr>
                </a:solidFill>
                <a:latin typeface="+mn-lt"/>
                <a:cs typeface="Arial" panose="020B0604020202020204" pitchFamily="34" charset="0"/>
              </a:rPr>
              <a:t>.328</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$ 12.377</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$ 53.703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406111" y="2044677"/>
          <a:ext cx="523269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5985164" y="2049296"/>
          <a:ext cx="5544205"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$11.448</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$2.869</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$ 14.317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395917" y="1918703"/>
          <a:ext cx="5444166"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6396936" y="1916182"/>
          <a:ext cx="5444166"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$ 15.881</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$ 6.982</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$22.863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69788" y="2035063"/>
          <a:ext cx="5926212"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13D67658-C864-4469-B2EF-C56E6F56AE84}"/>
              </a:ext>
            </a:extLst>
          </p:cNvPr>
          <p:cNvGraphicFramePr>
            <a:graphicFrameLocks/>
          </p:cNvGraphicFramePr>
          <p:nvPr/>
        </p:nvGraphicFramePr>
        <p:xfrm>
          <a:off x="6340252" y="2035063"/>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25945"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Marzo 2025</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$10.800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212725" y="2009503"/>
          <a:ext cx="5756275" cy="347662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254750" y="2004740"/>
          <a:ext cx="5628817" cy="3486150"/>
        </p:xfrm>
        <a:graphic>
          <a:graphicData uri="http://schemas.openxmlformats.org/drawingml/2006/chart">
            <c:chart xmlns:c="http://schemas.openxmlformats.org/drawingml/2006/chart" xmlns:r="http://schemas.openxmlformats.org/officeDocument/2006/relationships" r:id="rId8"/>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Octubre 2024 a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61F6935B-7C20-C285-9B17-FC3F5B2FAB61}"/>
              </a:ext>
            </a:extLst>
          </p:cNvPr>
          <p:cNvGraphicFramePr>
            <a:graphicFrameLocks noGrp="1"/>
          </p:cNvGraphicFramePr>
          <p:nvPr/>
        </p:nvGraphicFramePr>
        <p:xfrm>
          <a:off x="819150" y="1408353"/>
          <a:ext cx="10181359" cy="448553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consolidado (km) 2018 a 2024</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705BB83-923D-5DCC-3828-5FAFED9332B9}"/>
              </a:ext>
            </a:extLst>
          </p:cNvPr>
          <p:cNvGraphicFramePr>
            <a:graphicFrameLocks noGrp="1"/>
          </p:cNvGraphicFramePr>
          <p:nvPr>
            <p:extLst>
              <p:ext uri="{D42A27DB-BD31-4B8C-83A1-F6EECF244321}">
                <p14:modId xmlns:p14="http://schemas.microsoft.com/office/powerpoint/2010/main" val="3623568148"/>
              </p:ext>
            </p:extLst>
          </p:nvPr>
        </p:nvGraphicFramePr>
        <p:xfrm>
          <a:off x="473887" y="2595011"/>
          <a:ext cx="11323268" cy="3366451"/>
        </p:xfrm>
        <a:graphic>
          <a:graphicData uri="http://schemas.openxmlformats.org/drawingml/2006/table">
            <a:tbl>
              <a:tblPr/>
              <a:tblGrid>
                <a:gridCol w="739102">
                  <a:extLst>
                    <a:ext uri="{9D8B030D-6E8A-4147-A177-3AD203B41FA5}">
                      <a16:colId xmlns:a16="http://schemas.microsoft.com/office/drawing/2014/main" val="373018477"/>
                    </a:ext>
                  </a:extLst>
                </a:gridCol>
                <a:gridCol w="923877">
                  <a:extLst>
                    <a:ext uri="{9D8B030D-6E8A-4147-A177-3AD203B41FA5}">
                      <a16:colId xmlns:a16="http://schemas.microsoft.com/office/drawing/2014/main" val="3089808800"/>
                    </a:ext>
                  </a:extLst>
                </a:gridCol>
                <a:gridCol w="265615">
                  <a:extLst>
                    <a:ext uri="{9D8B030D-6E8A-4147-A177-3AD203B41FA5}">
                      <a16:colId xmlns:a16="http://schemas.microsoft.com/office/drawing/2014/main" val="2165022854"/>
                    </a:ext>
                  </a:extLst>
                </a:gridCol>
                <a:gridCol w="822828">
                  <a:extLst>
                    <a:ext uri="{9D8B030D-6E8A-4147-A177-3AD203B41FA5}">
                      <a16:colId xmlns:a16="http://schemas.microsoft.com/office/drawing/2014/main" val="3610924475"/>
                    </a:ext>
                  </a:extLst>
                </a:gridCol>
                <a:gridCol w="843037">
                  <a:extLst>
                    <a:ext uri="{9D8B030D-6E8A-4147-A177-3AD203B41FA5}">
                      <a16:colId xmlns:a16="http://schemas.microsoft.com/office/drawing/2014/main" val="1686479817"/>
                    </a:ext>
                  </a:extLst>
                </a:gridCol>
                <a:gridCol w="265615">
                  <a:extLst>
                    <a:ext uri="{9D8B030D-6E8A-4147-A177-3AD203B41FA5}">
                      <a16:colId xmlns:a16="http://schemas.microsoft.com/office/drawing/2014/main" val="2247290861"/>
                    </a:ext>
                  </a:extLst>
                </a:gridCol>
                <a:gridCol w="808392">
                  <a:extLst>
                    <a:ext uri="{9D8B030D-6E8A-4147-A177-3AD203B41FA5}">
                      <a16:colId xmlns:a16="http://schemas.microsoft.com/office/drawing/2014/main" val="2589502438"/>
                    </a:ext>
                  </a:extLst>
                </a:gridCol>
                <a:gridCol w="808392">
                  <a:extLst>
                    <a:ext uri="{9D8B030D-6E8A-4147-A177-3AD203B41FA5}">
                      <a16:colId xmlns:a16="http://schemas.microsoft.com/office/drawing/2014/main" val="3672693279"/>
                    </a:ext>
                  </a:extLst>
                </a:gridCol>
                <a:gridCol w="265615">
                  <a:extLst>
                    <a:ext uri="{9D8B030D-6E8A-4147-A177-3AD203B41FA5}">
                      <a16:colId xmlns:a16="http://schemas.microsoft.com/office/drawing/2014/main" val="315178815"/>
                    </a:ext>
                  </a:extLst>
                </a:gridCol>
                <a:gridCol w="831489">
                  <a:extLst>
                    <a:ext uri="{9D8B030D-6E8A-4147-A177-3AD203B41FA5}">
                      <a16:colId xmlns:a16="http://schemas.microsoft.com/office/drawing/2014/main" val="3620268812"/>
                    </a:ext>
                  </a:extLst>
                </a:gridCol>
                <a:gridCol w="762199">
                  <a:extLst>
                    <a:ext uri="{9D8B030D-6E8A-4147-A177-3AD203B41FA5}">
                      <a16:colId xmlns:a16="http://schemas.microsoft.com/office/drawing/2014/main" val="2180624142"/>
                    </a:ext>
                  </a:extLst>
                </a:gridCol>
                <a:gridCol w="265615">
                  <a:extLst>
                    <a:ext uri="{9D8B030D-6E8A-4147-A177-3AD203B41FA5}">
                      <a16:colId xmlns:a16="http://schemas.microsoft.com/office/drawing/2014/main" val="4234512295"/>
                    </a:ext>
                  </a:extLst>
                </a:gridCol>
                <a:gridCol w="996055">
                  <a:extLst>
                    <a:ext uri="{9D8B030D-6E8A-4147-A177-3AD203B41FA5}">
                      <a16:colId xmlns:a16="http://schemas.microsoft.com/office/drawing/2014/main" val="1415959532"/>
                    </a:ext>
                  </a:extLst>
                </a:gridCol>
                <a:gridCol w="854586">
                  <a:extLst>
                    <a:ext uri="{9D8B030D-6E8A-4147-A177-3AD203B41FA5}">
                      <a16:colId xmlns:a16="http://schemas.microsoft.com/office/drawing/2014/main" val="1695426923"/>
                    </a:ext>
                  </a:extLst>
                </a:gridCol>
                <a:gridCol w="265615">
                  <a:extLst>
                    <a:ext uri="{9D8B030D-6E8A-4147-A177-3AD203B41FA5}">
                      <a16:colId xmlns:a16="http://schemas.microsoft.com/office/drawing/2014/main" val="2107574239"/>
                    </a:ext>
                  </a:extLst>
                </a:gridCol>
                <a:gridCol w="773747">
                  <a:extLst>
                    <a:ext uri="{9D8B030D-6E8A-4147-A177-3AD203B41FA5}">
                      <a16:colId xmlns:a16="http://schemas.microsoft.com/office/drawing/2014/main" val="3938817803"/>
                    </a:ext>
                  </a:extLst>
                </a:gridCol>
                <a:gridCol w="831489">
                  <a:extLst>
                    <a:ext uri="{9D8B030D-6E8A-4147-A177-3AD203B41FA5}">
                      <a16:colId xmlns:a16="http://schemas.microsoft.com/office/drawing/2014/main" val="605985020"/>
                    </a:ext>
                  </a:extLst>
                </a:gridCol>
              </a:tblGrid>
              <a:tr h="52755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2105548"/>
                  </a:ext>
                </a:extLst>
              </a:tr>
              <a:tr h="176878">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95290112"/>
                  </a:ext>
                </a:extLst>
              </a:tr>
              <a:tr h="176878">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253.859,08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2.223.712,71</a:t>
                      </a:r>
                    </a:p>
                  </a:txBody>
                  <a:tcPr marL="0" marR="0" marT="0" marB="0" anchor="ctr">
                    <a:lnL>
                      <a:noFill/>
                    </a:lnL>
                    <a:lnR>
                      <a:noFill/>
                    </a:lnR>
                    <a:lnT>
                      <a:noFill/>
                    </a:lnT>
                    <a:lnB>
                      <a:noFill/>
                    </a:lnB>
                    <a:noFill/>
                  </a:tcPr>
                </a:tc>
                <a:extLst>
                  <a:ext uri="{0D108BD9-81ED-4DB2-BD59-A6C34878D82A}">
                    <a16:rowId xmlns:a16="http://schemas.microsoft.com/office/drawing/2014/main" val="2715140551"/>
                  </a:ext>
                </a:extLst>
              </a:tr>
              <a:tr h="176878">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9309618"/>
                  </a:ext>
                </a:extLst>
              </a:tr>
              <a:tr h="176878">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848823691"/>
                  </a:ext>
                </a:extLst>
              </a:tr>
              <a:tr h="176878">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331052"/>
                  </a:ext>
                </a:extLst>
              </a:tr>
              <a:tr h="176878">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219029018"/>
                  </a:ext>
                </a:extLst>
              </a:tr>
              <a:tr h="176878">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414.486,95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3.545.547,61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99662890"/>
                  </a:ext>
                </a:extLst>
              </a:tr>
              <a:tr h="176878">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379.312,43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3.407.849,81</a:t>
                      </a:r>
                    </a:p>
                  </a:txBody>
                  <a:tcPr marL="0" marR="0" marT="0" marB="0" anchor="ctr">
                    <a:lnL>
                      <a:noFill/>
                    </a:lnL>
                    <a:lnR>
                      <a:noFill/>
                    </a:lnR>
                    <a:lnT>
                      <a:noFill/>
                    </a:lnT>
                    <a:lnB>
                      <a:noFill/>
                    </a:lnB>
                    <a:noFill/>
                  </a:tcPr>
                </a:tc>
                <a:extLst>
                  <a:ext uri="{0D108BD9-81ED-4DB2-BD59-A6C34878D82A}">
                    <a16:rowId xmlns:a16="http://schemas.microsoft.com/office/drawing/2014/main" val="2758063361"/>
                  </a:ext>
                </a:extLst>
              </a:tr>
              <a:tr h="176878">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375.141,53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3.341.284,53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0670012"/>
                  </a:ext>
                </a:extLst>
              </a:tr>
              <a:tr h="176878">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391.284,78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2.699.475,97</a:t>
                      </a:r>
                    </a:p>
                  </a:txBody>
                  <a:tcPr marL="0" marR="0" marT="0" marB="0" anchor="ctr">
                    <a:lnL>
                      <a:noFill/>
                    </a:lnL>
                    <a:lnR>
                      <a:noFill/>
                    </a:lnR>
                    <a:lnT>
                      <a:noFill/>
                    </a:lnT>
                    <a:lnB>
                      <a:noFill/>
                    </a:lnB>
                    <a:noFill/>
                  </a:tcPr>
                </a:tc>
                <a:extLst>
                  <a:ext uri="{0D108BD9-81ED-4DB2-BD59-A6C34878D82A}">
                    <a16:rowId xmlns:a16="http://schemas.microsoft.com/office/drawing/2014/main" val="1037094108"/>
                  </a:ext>
                </a:extLst>
              </a:tr>
              <a:tr h="176878">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380.371,66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285.885,76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2.500.992,71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6553700"/>
                  </a:ext>
                </a:extLst>
              </a:tr>
              <a:tr h="176878">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503.531,29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392.417,98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373.556,41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3.320.889,21</a:t>
                      </a:r>
                    </a:p>
                  </a:txBody>
                  <a:tcPr marL="0" marR="0" marT="0" marB="0" anchor="ctr">
                    <a:lnL>
                      <a:noFill/>
                    </a:lnL>
                    <a:lnR>
                      <a:noFill/>
                    </a:lnR>
                    <a:lnT>
                      <a:noFill/>
                    </a:lnT>
                    <a:lnB>
                      <a:noFill/>
                    </a:lnB>
                    <a:noFill/>
                  </a:tcPr>
                </a:tc>
                <a:extLst>
                  <a:ext uri="{0D108BD9-81ED-4DB2-BD59-A6C34878D82A}">
                    <a16:rowId xmlns:a16="http://schemas.microsoft.com/office/drawing/2014/main" val="1740780086"/>
                  </a:ext>
                </a:extLst>
              </a:tr>
              <a:tr h="176878">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1.242.870,16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1.212.688,02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620.467,96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488.779,88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505.441,51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4.070.247,52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1996608"/>
                  </a:ext>
                </a:extLst>
              </a:tr>
              <a:tr h="176878">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1.253.212,47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1.220.322,02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624.836,25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496.184,32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512.778,45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4.107.333,51</a:t>
                      </a:r>
                    </a:p>
                  </a:txBody>
                  <a:tcPr marL="0" marR="0" marT="0" marB="0" anchor="ctr">
                    <a:lnL>
                      <a:noFill/>
                    </a:lnL>
                    <a:lnR>
                      <a:noFill/>
                    </a:lnR>
                    <a:lnT>
                      <a:noFill/>
                    </a:lnT>
                    <a:lnB>
                      <a:noFill/>
                    </a:lnB>
                    <a:noFill/>
                  </a:tcPr>
                </a:tc>
                <a:extLst>
                  <a:ext uri="{0D108BD9-81ED-4DB2-BD59-A6C34878D82A}">
                    <a16:rowId xmlns:a16="http://schemas.microsoft.com/office/drawing/2014/main" val="857606536"/>
                  </a:ext>
                </a:extLst>
              </a:tr>
              <a:tr h="362600">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201.575,24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153.053,91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72.338,95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55.650,99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50.405,06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533.024,15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61525870"/>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Octubre 2024 a Marzo 2025</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330036" y="1255693"/>
          <a:ext cx="9134764" cy="445346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Octubre 2024 a Marzo 2025</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886691" y="1223962"/>
          <a:ext cx="9926637" cy="449262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Octubre 2024 a Marzo 2025</a:t>
            </a: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376218" y="1304685"/>
          <a:ext cx="8525164" cy="415399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Valor Cartera Total De Octubre 2024 a Marzo 2025</a:t>
            </a: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31-mar-2025 descargado del SIGAB el 7-abr-2025.</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099127" y="1353995"/>
          <a:ext cx="9652000" cy="441830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Marzo 2025</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20196" y="5916216"/>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marzo_25</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1.692.425</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2251882" y="1491489"/>
          <a:ext cx="9054640" cy="442471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4704541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Marzo 2025</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830D4C2B-B807-BDC2-5295-0E4F53882EED}"/>
              </a:ext>
            </a:extLst>
          </p:cNvPr>
          <p:cNvGraphicFramePr>
            <a:graphicFrameLocks noGrp="1"/>
          </p:cNvGraphicFramePr>
          <p:nvPr/>
        </p:nvGraphicFramePr>
        <p:xfrm>
          <a:off x="681014" y="2613340"/>
          <a:ext cx="10829971" cy="3206200"/>
        </p:xfrm>
        <a:graphic>
          <a:graphicData uri="http://schemas.openxmlformats.org/drawingml/2006/table">
            <a:tbl>
              <a:tblPr/>
              <a:tblGrid>
                <a:gridCol w="776574">
                  <a:extLst>
                    <a:ext uri="{9D8B030D-6E8A-4147-A177-3AD203B41FA5}">
                      <a16:colId xmlns:a16="http://schemas.microsoft.com/office/drawing/2014/main" val="1527700428"/>
                    </a:ext>
                  </a:extLst>
                </a:gridCol>
                <a:gridCol w="776574">
                  <a:extLst>
                    <a:ext uri="{9D8B030D-6E8A-4147-A177-3AD203B41FA5}">
                      <a16:colId xmlns:a16="http://schemas.microsoft.com/office/drawing/2014/main" val="2400184129"/>
                    </a:ext>
                  </a:extLst>
                </a:gridCol>
                <a:gridCol w="271801">
                  <a:extLst>
                    <a:ext uri="{9D8B030D-6E8A-4147-A177-3AD203B41FA5}">
                      <a16:colId xmlns:a16="http://schemas.microsoft.com/office/drawing/2014/main" val="1803467900"/>
                    </a:ext>
                  </a:extLst>
                </a:gridCol>
                <a:gridCol w="776574">
                  <a:extLst>
                    <a:ext uri="{9D8B030D-6E8A-4147-A177-3AD203B41FA5}">
                      <a16:colId xmlns:a16="http://schemas.microsoft.com/office/drawing/2014/main" val="1320383816"/>
                    </a:ext>
                  </a:extLst>
                </a:gridCol>
                <a:gridCol w="776574">
                  <a:extLst>
                    <a:ext uri="{9D8B030D-6E8A-4147-A177-3AD203B41FA5}">
                      <a16:colId xmlns:a16="http://schemas.microsoft.com/office/drawing/2014/main" val="2849626885"/>
                    </a:ext>
                  </a:extLst>
                </a:gridCol>
                <a:gridCol w="300922">
                  <a:extLst>
                    <a:ext uri="{9D8B030D-6E8A-4147-A177-3AD203B41FA5}">
                      <a16:colId xmlns:a16="http://schemas.microsoft.com/office/drawing/2014/main" val="2251112501"/>
                    </a:ext>
                  </a:extLst>
                </a:gridCol>
                <a:gridCol w="776574">
                  <a:extLst>
                    <a:ext uri="{9D8B030D-6E8A-4147-A177-3AD203B41FA5}">
                      <a16:colId xmlns:a16="http://schemas.microsoft.com/office/drawing/2014/main" val="2252678464"/>
                    </a:ext>
                  </a:extLst>
                </a:gridCol>
                <a:gridCol w="776574">
                  <a:extLst>
                    <a:ext uri="{9D8B030D-6E8A-4147-A177-3AD203B41FA5}">
                      <a16:colId xmlns:a16="http://schemas.microsoft.com/office/drawing/2014/main" val="576737829"/>
                    </a:ext>
                  </a:extLst>
                </a:gridCol>
                <a:gridCol w="300922">
                  <a:extLst>
                    <a:ext uri="{9D8B030D-6E8A-4147-A177-3AD203B41FA5}">
                      <a16:colId xmlns:a16="http://schemas.microsoft.com/office/drawing/2014/main" val="1421204835"/>
                    </a:ext>
                  </a:extLst>
                </a:gridCol>
                <a:gridCol w="776574">
                  <a:extLst>
                    <a:ext uri="{9D8B030D-6E8A-4147-A177-3AD203B41FA5}">
                      <a16:colId xmlns:a16="http://schemas.microsoft.com/office/drawing/2014/main" val="3871877703"/>
                    </a:ext>
                  </a:extLst>
                </a:gridCol>
                <a:gridCol w="776574">
                  <a:extLst>
                    <a:ext uri="{9D8B030D-6E8A-4147-A177-3AD203B41FA5}">
                      <a16:colId xmlns:a16="http://schemas.microsoft.com/office/drawing/2014/main" val="1154558893"/>
                    </a:ext>
                  </a:extLst>
                </a:gridCol>
                <a:gridCol w="339752">
                  <a:extLst>
                    <a:ext uri="{9D8B030D-6E8A-4147-A177-3AD203B41FA5}">
                      <a16:colId xmlns:a16="http://schemas.microsoft.com/office/drawing/2014/main" val="3737463592"/>
                    </a:ext>
                  </a:extLst>
                </a:gridCol>
                <a:gridCol w="776574">
                  <a:extLst>
                    <a:ext uri="{9D8B030D-6E8A-4147-A177-3AD203B41FA5}">
                      <a16:colId xmlns:a16="http://schemas.microsoft.com/office/drawing/2014/main" val="4182472543"/>
                    </a:ext>
                  </a:extLst>
                </a:gridCol>
                <a:gridCol w="776574">
                  <a:extLst>
                    <a:ext uri="{9D8B030D-6E8A-4147-A177-3AD203B41FA5}">
                      <a16:colId xmlns:a16="http://schemas.microsoft.com/office/drawing/2014/main" val="1273393549"/>
                    </a:ext>
                  </a:extLst>
                </a:gridCol>
                <a:gridCol w="297686">
                  <a:extLst>
                    <a:ext uri="{9D8B030D-6E8A-4147-A177-3AD203B41FA5}">
                      <a16:colId xmlns:a16="http://schemas.microsoft.com/office/drawing/2014/main" val="4087202348"/>
                    </a:ext>
                  </a:extLst>
                </a:gridCol>
                <a:gridCol w="776574">
                  <a:extLst>
                    <a:ext uri="{9D8B030D-6E8A-4147-A177-3AD203B41FA5}">
                      <a16:colId xmlns:a16="http://schemas.microsoft.com/office/drawing/2014/main" val="430689397"/>
                    </a:ext>
                  </a:extLst>
                </a:gridCol>
                <a:gridCol w="776574">
                  <a:extLst>
                    <a:ext uri="{9D8B030D-6E8A-4147-A177-3AD203B41FA5}">
                      <a16:colId xmlns:a16="http://schemas.microsoft.com/office/drawing/2014/main" val="3168463236"/>
                    </a:ext>
                  </a:extLst>
                </a:gridCol>
              </a:tblGrid>
              <a:tr h="329899">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33488991"/>
                  </a:ext>
                </a:extLst>
              </a:tr>
              <a:tr h="319589">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54145938"/>
                  </a:ext>
                </a:extLst>
              </a:tr>
              <a:tr h="319589">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5556978"/>
                  </a:ext>
                </a:extLst>
              </a:tr>
              <a:tr h="319589">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31819154"/>
                  </a:ext>
                </a:extLst>
              </a:tr>
              <a:tr h="319589">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56960690"/>
                  </a:ext>
                </a:extLst>
              </a:tr>
              <a:tr h="319589">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06175635"/>
                  </a:ext>
                </a:extLst>
              </a:tr>
              <a:tr h="319589">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29762215"/>
                  </a:ext>
                </a:extLst>
              </a:tr>
              <a:tr h="319589">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3756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39338958"/>
                  </a:ext>
                </a:extLst>
              </a:tr>
              <a:tr h="319589">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25280357"/>
                  </a:ext>
                </a:extLst>
              </a:tr>
              <a:tr h="319589">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31.173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43.050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44.533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29.651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15.163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163.570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15576085"/>
                  </a:ext>
                </a:extLst>
              </a:tr>
            </a:tbl>
          </a:graphicData>
        </a:graphic>
      </p:graphicFrame>
    </p:spTree>
    <p:extLst>
      <p:ext uri="{BB962C8B-B14F-4D97-AF65-F5344CB8AC3E}">
        <p14:creationId xmlns:p14="http://schemas.microsoft.com/office/powerpoint/2010/main" val="247577220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Marzo 2025</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EA3375AA-B992-A339-4C10-955EC57D4DB9}"/>
              </a:ext>
            </a:extLst>
          </p:cNvPr>
          <p:cNvGraphicFramePr>
            <a:graphicFrameLocks noGrp="1"/>
          </p:cNvGraphicFramePr>
          <p:nvPr/>
        </p:nvGraphicFramePr>
        <p:xfrm>
          <a:off x="564325" y="2686160"/>
          <a:ext cx="10953462" cy="3254474"/>
        </p:xfrm>
        <a:graphic>
          <a:graphicData uri="http://schemas.openxmlformats.org/drawingml/2006/table">
            <a:tbl>
              <a:tblPr/>
              <a:tblGrid>
                <a:gridCol w="785429">
                  <a:extLst>
                    <a:ext uri="{9D8B030D-6E8A-4147-A177-3AD203B41FA5}">
                      <a16:colId xmlns:a16="http://schemas.microsoft.com/office/drawing/2014/main" val="1155860453"/>
                    </a:ext>
                  </a:extLst>
                </a:gridCol>
                <a:gridCol w="785429">
                  <a:extLst>
                    <a:ext uri="{9D8B030D-6E8A-4147-A177-3AD203B41FA5}">
                      <a16:colId xmlns:a16="http://schemas.microsoft.com/office/drawing/2014/main" val="3308839666"/>
                    </a:ext>
                  </a:extLst>
                </a:gridCol>
                <a:gridCol w="274900">
                  <a:extLst>
                    <a:ext uri="{9D8B030D-6E8A-4147-A177-3AD203B41FA5}">
                      <a16:colId xmlns:a16="http://schemas.microsoft.com/office/drawing/2014/main" val="385730861"/>
                    </a:ext>
                  </a:extLst>
                </a:gridCol>
                <a:gridCol w="785429">
                  <a:extLst>
                    <a:ext uri="{9D8B030D-6E8A-4147-A177-3AD203B41FA5}">
                      <a16:colId xmlns:a16="http://schemas.microsoft.com/office/drawing/2014/main" val="866846885"/>
                    </a:ext>
                  </a:extLst>
                </a:gridCol>
                <a:gridCol w="785429">
                  <a:extLst>
                    <a:ext uri="{9D8B030D-6E8A-4147-A177-3AD203B41FA5}">
                      <a16:colId xmlns:a16="http://schemas.microsoft.com/office/drawing/2014/main" val="1995111635"/>
                    </a:ext>
                  </a:extLst>
                </a:gridCol>
                <a:gridCol w="304354">
                  <a:extLst>
                    <a:ext uri="{9D8B030D-6E8A-4147-A177-3AD203B41FA5}">
                      <a16:colId xmlns:a16="http://schemas.microsoft.com/office/drawing/2014/main" val="3531547022"/>
                    </a:ext>
                  </a:extLst>
                </a:gridCol>
                <a:gridCol w="785429">
                  <a:extLst>
                    <a:ext uri="{9D8B030D-6E8A-4147-A177-3AD203B41FA5}">
                      <a16:colId xmlns:a16="http://schemas.microsoft.com/office/drawing/2014/main" val="2597115555"/>
                    </a:ext>
                  </a:extLst>
                </a:gridCol>
                <a:gridCol w="785429">
                  <a:extLst>
                    <a:ext uri="{9D8B030D-6E8A-4147-A177-3AD203B41FA5}">
                      <a16:colId xmlns:a16="http://schemas.microsoft.com/office/drawing/2014/main" val="505341234"/>
                    </a:ext>
                  </a:extLst>
                </a:gridCol>
                <a:gridCol w="304354">
                  <a:extLst>
                    <a:ext uri="{9D8B030D-6E8A-4147-A177-3AD203B41FA5}">
                      <a16:colId xmlns:a16="http://schemas.microsoft.com/office/drawing/2014/main" val="2434147359"/>
                    </a:ext>
                  </a:extLst>
                </a:gridCol>
                <a:gridCol w="785429">
                  <a:extLst>
                    <a:ext uri="{9D8B030D-6E8A-4147-A177-3AD203B41FA5}">
                      <a16:colId xmlns:a16="http://schemas.microsoft.com/office/drawing/2014/main" val="1976382221"/>
                    </a:ext>
                  </a:extLst>
                </a:gridCol>
                <a:gridCol w="785429">
                  <a:extLst>
                    <a:ext uri="{9D8B030D-6E8A-4147-A177-3AD203B41FA5}">
                      <a16:colId xmlns:a16="http://schemas.microsoft.com/office/drawing/2014/main" val="449427184"/>
                    </a:ext>
                  </a:extLst>
                </a:gridCol>
                <a:gridCol w="343625">
                  <a:extLst>
                    <a:ext uri="{9D8B030D-6E8A-4147-A177-3AD203B41FA5}">
                      <a16:colId xmlns:a16="http://schemas.microsoft.com/office/drawing/2014/main" val="1690526978"/>
                    </a:ext>
                  </a:extLst>
                </a:gridCol>
                <a:gridCol w="785429">
                  <a:extLst>
                    <a:ext uri="{9D8B030D-6E8A-4147-A177-3AD203B41FA5}">
                      <a16:colId xmlns:a16="http://schemas.microsoft.com/office/drawing/2014/main" val="1716253442"/>
                    </a:ext>
                  </a:extLst>
                </a:gridCol>
                <a:gridCol w="785429">
                  <a:extLst>
                    <a:ext uri="{9D8B030D-6E8A-4147-A177-3AD203B41FA5}">
                      <a16:colId xmlns:a16="http://schemas.microsoft.com/office/drawing/2014/main" val="1190254939"/>
                    </a:ext>
                  </a:extLst>
                </a:gridCol>
                <a:gridCol w="301081">
                  <a:extLst>
                    <a:ext uri="{9D8B030D-6E8A-4147-A177-3AD203B41FA5}">
                      <a16:colId xmlns:a16="http://schemas.microsoft.com/office/drawing/2014/main" val="3685867588"/>
                    </a:ext>
                  </a:extLst>
                </a:gridCol>
                <a:gridCol w="785429">
                  <a:extLst>
                    <a:ext uri="{9D8B030D-6E8A-4147-A177-3AD203B41FA5}">
                      <a16:colId xmlns:a16="http://schemas.microsoft.com/office/drawing/2014/main" val="280637473"/>
                    </a:ext>
                  </a:extLst>
                </a:gridCol>
                <a:gridCol w="785429">
                  <a:extLst>
                    <a:ext uri="{9D8B030D-6E8A-4147-A177-3AD203B41FA5}">
                      <a16:colId xmlns:a16="http://schemas.microsoft.com/office/drawing/2014/main" val="3255047483"/>
                    </a:ext>
                  </a:extLst>
                </a:gridCol>
              </a:tblGrid>
              <a:tr h="334865">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18596853"/>
                  </a:ext>
                </a:extLst>
              </a:tr>
              <a:tr h="324401">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908360805"/>
                  </a:ext>
                </a:extLst>
              </a:tr>
              <a:tr h="324401">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22643559"/>
                  </a:ext>
                </a:extLst>
              </a:tr>
              <a:tr h="324401">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29427195"/>
                  </a:ext>
                </a:extLst>
              </a:tr>
              <a:tr h="324401">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22139768"/>
                  </a:ext>
                </a:extLst>
              </a:tr>
              <a:tr h="324401">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08326759"/>
                  </a:ext>
                </a:extLst>
              </a:tr>
              <a:tr h="324401">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55622862"/>
                  </a:ext>
                </a:extLst>
              </a:tr>
              <a:tr h="324401">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04783289"/>
                  </a:ext>
                </a:extLst>
              </a:tr>
              <a:tr h="324401">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17068526"/>
                  </a:ext>
                </a:extLst>
              </a:tr>
              <a:tr h="324401">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12.921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84483204"/>
                  </a:ext>
                </a:extLst>
              </a:tr>
            </a:tbl>
          </a:graphicData>
        </a:graphic>
      </p:graphicFrame>
    </p:spTree>
    <p:extLst>
      <p:ext uri="{BB962C8B-B14F-4D97-AF65-F5344CB8AC3E}">
        <p14:creationId xmlns:p14="http://schemas.microsoft.com/office/powerpoint/2010/main" val="33086401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Marzo 2025</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B6FB1299-CC83-C9F8-548E-67B29E1FD36B}"/>
              </a:ext>
            </a:extLst>
          </p:cNvPr>
          <p:cNvGraphicFramePr>
            <a:graphicFrameLocks noGrp="1"/>
          </p:cNvGraphicFramePr>
          <p:nvPr/>
        </p:nvGraphicFramePr>
        <p:xfrm>
          <a:off x="456062" y="2825615"/>
          <a:ext cx="10996163" cy="3157302"/>
        </p:xfrm>
        <a:graphic>
          <a:graphicData uri="http://schemas.openxmlformats.org/drawingml/2006/table">
            <a:tbl>
              <a:tblPr/>
              <a:tblGrid>
                <a:gridCol w="788491">
                  <a:extLst>
                    <a:ext uri="{9D8B030D-6E8A-4147-A177-3AD203B41FA5}">
                      <a16:colId xmlns:a16="http://schemas.microsoft.com/office/drawing/2014/main" val="1314116441"/>
                    </a:ext>
                  </a:extLst>
                </a:gridCol>
                <a:gridCol w="788491">
                  <a:extLst>
                    <a:ext uri="{9D8B030D-6E8A-4147-A177-3AD203B41FA5}">
                      <a16:colId xmlns:a16="http://schemas.microsoft.com/office/drawing/2014/main" val="44992846"/>
                    </a:ext>
                  </a:extLst>
                </a:gridCol>
                <a:gridCol w="275972">
                  <a:extLst>
                    <a:ext uri="{9D8B030D-6E8A-4147-A177-3AD203B41FA5}">
                      <a16:colId xmlns:a16="http://schemas.microsoft.com/office/drawing/2014/main" val="3943387721"/>
                    </a:ext>
                  </a:extLst>
                </a:gridCol>
                <a:gridCol w="788491">
                  <a:extLst>
                    <a:ext uri="{9D8B030D-6E8A-4147-A177-3AD203B41FA5}">
                      <a16:colId xmlns:a16="http://schemas.microsoft.com/office/drawing/2014/main" val="4163430693"/>
                    </a:ext>
                  </a:extLst>
                </a:gridCol>
                <a:gridCol w="788491">
                  <a:extLst>
                    <a:ext uri="{9D8B030D-6E8A-4147-A177-3AD203B41FA5}">
                      <a16:colId xmlns:a16="http://schemas.microsoft.com/office/drawing/2014/main" val="1008206368"/>
                    </a:ext>
                  </a:extLst>
                </a:gridCol>
                <a:gridCol w="305540">
                  <a:extLst>
                    <a:ext uri="{9D8B030D-6E8A-4147-A177-3AD203B41FA5}">
                      <a16:colId xmlns:a16="http://schemas.microsoft.com/office/drawing/2014/main" val="899059425"/>
                    </a:ext>
                  </a:extLst>
                </a:gridCol>
                <a:gridCol w="788491">
                  <a:extLst>
                    <a:ext uri="{9D8B030D-6E8A-4147-A177-3AD203B41FA5}">
                      <a16:colId xmlns:a16="http://schemas.microsoft.com/office/drawing/2014/main" val="742178461"/>
                    </a:ext>
                  </a:extLst>
                </a:gridCol>
                <a:gridCol w="788491">
                  <a:extLst>
                    <a:ext uri="{9D8B030D-6E8A-4147-A177-3AD203B41FA5}">
                      <a16:colId xmlns:a16="http://schemas.microsoft.com/office/drawing/2014/main" val="765190144"/>
                    </a:ext>
                  </a:extLst>
                </a:gridCol>
                <a:gridCol w="305540">
                  <a:extLst>
                    <a:ext uri="{9D8B030D-6E8A-4147-A177-3AD203B41FA5}">
                      <a16:colId xmlns:a16="http://schemas.microsoft.com/office/drawing/2014/main" val="4025484394"/>
                    </a:ext>
                  </a:extLst>
                </a:gridCol>
                <a:gridCol w="788491">
                  <a:extLst>
                    <a:ext uri="{9D8B030D-6E8A-4147-A177-3AD203B41FA5}">
                      <a16:colId xmlns:a16="http://schemas.microsoft.com/office/drawing/2014/main" val="1497394155"/>
                    </a:ext>
                  </a:extLst>
                </a:gridCol>
                <a:gridCol w="788491">
                  <a:extLst>
                    <a:ext uri="{9D8B030D-6E8A-4147-A177-3AD203B41FA5}">
                      <a16:colId xmlns:a16="http://schemas.microsoft.com/office/drawing/2014/main" val="1114808866"/>
                    </a:ext>
                  </a:extLst>
                </a:gridCol>
                <a:gridCol w="344965">
                  <a:extLst>
                    <a:ext uri="{9D8B030D-6E8A-4147-A177-3AD203B41FA5}">
                      <a16:colId xmlns:a16="http://schemas.microsoft.com/office/drawing/2014/main" val="2438443273"/>
                    </a:ext>
                  </a:extLst>
                </a:gridCol>
                <a:gridCol w="788491">
                  <a:extLst>
                    <a:ext uri="{9D8B030D-6E8A-4147-A177-3AD203B41FA5}">
                      <a16:colId xmlns:a16="http://schemas.microsoft.com/office/drawing/2014/main" val="4040671342"/>
                    </a:ext>
                  </a:extLst>
                </a:gridCol>
                <a:gridCol w="788491">
                  <a:extLst>
                    <a:ext uri="{9D8B030D-6E8A-4147-A177-3AD203B41FA5}">
                      <a16:colId xmlns:a16="http://schemas.microsoft.com/office/drawing/2014/main" val="3824481357"/>
                    </a:ext>
                  </a:extLst>
                </a:gridCol>
                <a:gridCol w="302254">
                  <a:extLst>
                    <a:ext uri="{9D8B030D-6E8A-4147-A177-3AD203B41FA5}">
                      <a16:colId xmlns:a16="http://schemas.microsoft.com/office/drawing/2014/main" val="3940002831"/>
                    </a:ext>
                  </a:extLst>
                </a:gridCol>
                <a:gridCol w="788491">
                  <a:extLst>
                    <a:ext uri="{9D8B030D-6E8A-4147-A177-3AD203B41FA5}">
                      <a16:colId xmlns:a16="http://schemas.microsoft.com/office/drawing/2014/main" val="976056343"/>
                    </a:ext>
                  </a:extLst>
                </a:gridCol>
                <a:gridCol w="788491">
                  <a:extLst>
                    <a:ext uri="{9D8B030D-6E8A-4147-A177-3AD203B41FA5}">
                      <a16:colId xmlns:a16="http://schemas.microsoft.com/office/drawing/2014/main" val="3329837741"/>
                    </a:ext>
                  </a:extLst>
                </a:gridCol>
              </a:tblGrid>
              <a:tr h="324867">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25618585"/>
                  </a:ext>
                </a:extLst>
              </a:tr>
              <a:tr h="314715">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01524190"/>
                  </a:ext>
                </a:extLst>
              </a:tr>
              <a:tr h="314715">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65341922"/>
                  </a:ext>
                </a:extLst>
              </a:tr>
              <a:tr h="314715">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83204312"/>
                  </a:ext>
                </a:extLst>
              </a:tr>
              <a:tr h="314715">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81316196"/>
                  </a:ext>
                </a:extLst>
              </a:tr>
              <a:tr h="314715">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34924001"/>
                  </a:ext>
                </a:extLst>
              </a:tr>
              <a:tr h="314715">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41323205"/>
                  </a:ext>
                </a:extLst>
              </a:tr>
              <a:tr h="314715">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64398203"/>
                  </a:ext>
                </a:extLst>
              </a:tr>
              <a:tr h="314715">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18578868"/>
                  </a:ext>
                </a:extLst>
              </a:tr>
              <a:tr h="31471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689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24704304"/>
                  </a:ext>
                </a:extLst>
              </a:tr>
            </a:tbl>
          </a:graphicData>
        </a:graphic>
      </p:graphicFrame>
    </p:spTree>
    <p:extLst>
      <p:ext uri="{BB962C8B-B14F-4D97-AF65-F5344CB8AC3E}">
        <p14:creationId xmlns:p14="http://schemas.microsoft.com/office/powerpoint/2010/main" val="55114321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Marzo 2025</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1B3B517F-27A2-2AAC-75D2-C51CD53672C9}"/>
              </a:ext>
            </a:extLst>
          </p:cNvPr>
          <p:cNvGraphicFramePr>
            <a:graphicFrameLocks noGrp="1"/>
          </p:cNvGraphicFramePr>
          <p:nvPr/>
        </p:nvGraphicFramePr>
        <p:xfrm>
          <a:off x="679294" y="2791541"/>
          <a:ext cx="10853062" cy="3220516"/>
        </p:xfrm>
        <a:graphic>
          <a:graphicData uri="http://schemas.openxmlformats.org/drawingml/2006/table">
            <a:tbl>
              <a:tblPr/>
              <a:tblGrid>
                <a:gridCol w="778230">
                  <a:extLst>
                    <a:ext uri="{9D8B030D-6E8A-4147-A177-3AD203B41FA5}">
                      <a16:colId xmlns:a16="http://schemas.microsoft.com/office/drawing/2014/main" val="1978301044"/>
                    </a:ext>
                  </a:extLst>
                </a:gridCol>
                <a:gridCol w="778230">
                  <a:extLst>
                    <a:ext uri="{9D8B030D-6E8A-4147-A177-3AD203B41FA5}">
                      <a16:colId xmlns:a16="http://schemas.microsoft.com/office/drawing/2014/main" val="4175605192"/>
                    </a:ext>
                  </a:extLst>
                </a:gridCol>
                <a:gridCol w="272380">
                  <a:extLst>
                    <a:ext uri="{9D8B030D-6E8A-4147-A177-3AD203B41FA5}">
                      <a16:colId xmlns:a16="http://schemas.microsoft.com/office/drawing/2014/main" val="2332030457"/>
                    </a:ext>
                  </a:extLst>
                </a:gridCol>
                <a:gridCol w="778230">
                  <a:extLst>
                    <a:ext uri="{9D8B030D-6E8A-4147-A177-3AD203B41FA5}">
                      <a16:colId xmlns:a16="http://schemas.microsoft.com/office/drawing/2014/main" val="3878132794"/>
                    </a:ext>
                  </a:extLst>
                </a:gridCol>
                <a:gridCol w="778230">
                  <a:extLst>
                    <a:ext uri="{9D8B030D-6E8A-4147-A177-3AD203B41FA5}">
                      <a16:colId xmlns:a16="http://schemas.microsoft.com/office/drawing/2014/main" val="690870408"/>
                    </a:ext>
                  </a:extLst>
                </a:gridCol>
                <a:gridCol w="301563">
                  <a:extLst>
                    <a:ext uri="{9D8B030D-6E8A-4147-A177-3AD203B41FA5}">
                      <a16:colId xmlns:a16="http://schemas.microsoft.com/office/drawing/2014/main" val="3676092840"/>
                    </a:ext>
                  </a:extLst>
                </a:gridCol>
                <a:gridCol w="778230">
                  <a:extLst>
                    <a:ext uri="{9D8B030D-6E8A-4147-A177-3AD203B41FA5}">
                      <a16:colId xmlns:a16="http://schemas.microsoft.com/office/drawing/2014/main" val="2954644169"/>
                    </a:ext>
                  </a:extLst>
                </a:gridCol>
                <a:gridCol w="778230">
                  <a:extLst>
                    <a:ext uri="{9D8B030D-6E8A-4147-A177-3AD203B41FA5}">
                      <a16:colId xmlns:a16="http://schemas.microsoft.com/office/drawing/2014/main" val="495468220"/>
                    </a:ext>
                  </a:extLst>
                </a:gridCol>
                <a:gridCol w="301563">
                  <a:extLst>
                    <a:ext uri="{9D8B030D-6E8A-4147-A177-3AD203B41FA5}">
                      <a16:colId xmlns:a16="http://schemas.microsoft.com/office/drawing/2014/main" val="2371746902"/>
                    </a:ext>
                  </a:extLst>
                </a:gridCol>
                <a:gridCol w="778230">
                  <a:extLst>
                    <a:ext uri="{9D8B030D-6E8A-4147-A177-3AD203B41FA5}">
                      <a16:colId xmlns:a16="http://schemas.microsoft.com/office/drawing/2014/main" val="19224664"/>
                    </a:ext>
                  </a:extLst>
                </a:gridCol>
                <a:gridCol w="778230">
                  <a:extLst>
                    <a:ext uri="{9D8B030D-6E8A-4147-A177-3AD203B41FA5}">
                      <a16:colId xmlns:a16="http://schemas.microsoft.com/office/drawing/2014/main" val="553518945"/>
                    </a:ext>
                  </a:extLst>
                </a:gridCol>
                <a:gridCol w="340475">
                  <a:extLst>
                    <a:ext uri="{9D8B030D-6E8A-4147-A177-3AD203B41FA5}">
                      <a16:colId xmlns:a16="http://schemas.microsoft.com/office/drawing/2014/main" val="459108937"/>
                    </a:ext>
                  </a:extLst>
                </a:gridCol>
                <a:gridCol w="778230">
                  <a:extLst>
                    <a:ext uri="{9D8B030D-6E8A-4147-A177-3AD203B41FA5}">
                      <a16:colId xmlns:a16="http://schemas.microsoft.com/office/drawing/2014/main" val="3946710765"/>
                    </a:ext>
                  </a:extLst>
                </a:gridCol>
                <a:gridCol w="778230">
                  <a:extLst>
                    <a:ext uri="{9D8B030D-6E8A-4147-A177-3AD203B41FA5}">
                      <a16:colId xmlns:a16="http://schemas.microsoft.com/office/drawing/2014/main" val="1019600894"/>
                    </a:ext>
                  </a:extLst>
                </a:gridCol>
                <a:gridCol w="298321">
                  <a:extLst>
                    <a:ext uri="{9D8B030D-6E8A-4147-A177-3AD203B41FA5}">
                      <a16:colId xmlns:a16="http://schemas.microsoft.com/office/drawing/2014/main" val="2154775045"/>
                    </a:ext>
                  </a:extLst>
                </a:gridCol>
                <a:gridCol w="778230">
                  <a:extLst>
                    <a:ext uri="{9D8B030D-6E8A-4147-A177-3AD203B41FA5}">
                      <a16:colId xmlns:a16="http://schemas.microsoft.com/office/drawing/2014/main" val="2977945339"/>
                    </a:ext>
                  </a:extLst>
                </a:gridCol>
                <a:gridCol w="778230">
                  <a:extLst>
                    <a:ext uri="{9D8B030D-6E8A-4147-A177-3AD203B41FA5}">
                      <a16:colId xmlns:a16="http://schemas.microsoft.com/office/drawing/2014/main" val="4250232654"/>
                    </a:ext>
                  </a:extLst>
                </a:gridCol>
              </a:tblGrid>
              <a:tr h="331372">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33454567"/>
                  </a:ext>
                </a:extLst>
              </a:tr>
              <a:tr h="32101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77299955"/>
                  </a:ext>
                </a:extLst>
              </a:tr>
              <a:tr h="32101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45515670"/>
                  </a:ext>
                </a:extLst>
              </a:tr>
              <a:tr h="32101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59393073"/>
                  </a:ext>
                </a:extLst>
              </a:tr>
              <a:tr h="32101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5149778"/>
                  </a:ext>
                </a:extLst>
              </a:tr>
              <a:tr h="32101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43598060"/>
                  </a:ext>
                </a:extLst>
              </a:tr>
              <a:tr h="321016">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40664722"/>
                  </a:ext>
                </a:extLst>
              </a:tr>
              <a:tr h="321016">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28.100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62.590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153.176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93865919"/>
                  </a:ext>
                </a:extLst>
              </a:tr>
              <a:tr h="321016">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4.742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8.009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2025</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36.600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76788012"/>
                  </a:ext>
                </a:extLst>
              </a:tr>
              <a:tr h="32101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240.500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312.567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171.848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185.610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127.832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1.038.357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928030385"/>
                  </a:ext>
                </a:extLst>
              </a:tr>
            </a:tbl>
          </a:graphicData>
        </a:graphic>
      </p:graphicFrame>
    </p:spTree>
    <p:extLst>
      <p:ext uri="{BB962C8B-B14F-4D97-AF65-F5344CB8AC3E}">
        <p14:creationId xmlns:p14="http://schemas.microsoft.com/office/powerpoint/2010/main" val="138047995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Marzo 2025</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2270218" y="1877477"/>
          <a:ext cx="7760473" cy="379942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52380" y="6252806"/>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28 de febrero de 2025.</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Histórico – barrido y limpieza consolidado (km) 2025</a:t>
            </a: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7608387-529A-F6FF-F6F7-3C338831A344}"/>
              </a:ext>
            </a:extLst>
          </p:cNvPr>
          <p:cNvGraphicFramePr>
            <a:graphicFrameLocks noGrp="1"/>
          </p:cNvGraphicFramePr>
          <p:nvPr>
            <p:extLst>
              <p:ext uri="{D42A27DB-BD31-4B8C-83A1-F6EECF244321}">
                <p14:modId xmlns:p14="http://schemas.microsoft.com/office/powerpoint/2010/main" val="3995819256"/>
              </p:ext>
            </p:extLst>
          </p:nvPr>
        </p:nvGraphicFramePr>
        <p:xfrm>
          <a:off x="302878" y="2453463"/>
          <a:ext cx="11529002" cy="1351764"/>
        </p:xfrm>
        <a:graphic>
          <a:graphicData uri="http://schemas.openxmlformats.org/drawingml/2006/table">
            <a:tbl>
              <a:tblPr/>
              <a:tblGrid>
                <a:gridCol w="752530">
                  <a:extLst>
                    <a:ext uri="{9D8B030D-6E8A-4147-A177-3AD203B41FA5}">
                      <a16:colId xmlns:a16="http://schemas.microsoft.com/office/drawing/2014/main" val="1880003750"/>
                    </a:ext>
                  </a:extLst>
                </a:gridCol>
                <a:gridCol w="940663">
                  <a:extLst>
                    <a:ext uri="{9D8B030D-6E8A-4147-A177-3AD203B41FA5}">
                      <a16:colId xmlns:a16="http://schemas.microsoft.com/office/drawing/2014/main" val="3444595899"/>
                    </a:ext>
                  </a:extLst>
                </a:gridCol>
                <a:gridCol w="270441">
                  <a:extLst>
                    <a:ext uri="{9D8B030D-6E8A-4147-A177-3AD203B41FA5}">
                      <a16:colId xmlns:a16="http://schemas.microsoft.com/office/drawing/2014/main" val="1911100830"/>
                    </a:ext>
                  </a:extLst>
                </a:gridCol>
                <a:gridCol w="837778">
                  <a:extLst>
                    <a:ext uri="{9D8B030D-6E8A-4147-A177-3AD203B41FA5}">
                      <a16:colId xmlns:a16="http://schemas.microsoft.com/office/drawing/2014/main" val="1770513161"/>
                    </a:ext>
                  </a:extLst>
                </a:gridCol>
                <a:gridCol w="858354">
                  <a:extLst>
                    <a:ext uri="{9D8B030D-6E8A-4147-A177-3AD203B41FA5}">
                      <a16:colId xmlns:a16="http://schemas.microsoft.com/office/drawing/2014/main" val="56344955"/>
                    </a:ext>
                  </a:extLst>
                </a:gridCol>
                <a:gridCol w="270441">
                  <a:extLst>
                    <a:ext uri="{9D8B030D-6E8A-4147-A177-3AD203B41FA5}">
                      <a16:colId xmlns:a16="http://schemas.microsoft.com/office/drawing/2014/main" val="568388695"/>
                    </a:ext>
                  </a:extLst>
                </a:gridCol>
                <a:gridCol w="823080">
                  <a:extLst>
                    <a:ext uri="{9D8B030D-6E8A-4147-A177-3AD203B41FA5}">
                      <a16:colId xmlns:a16="http://schemas.microsoft.com/office/drawing/2014/main" val="1944304224"/>
                    </a:ext>
                  </a:extLst>
                </a:gridCol>
                <a:gridCol w="823080">
                  <a:extLst>
                    <a:ext uri="{9D8B030D-6E8A-4147-A177-3AD203B41FA5}">
                      <a16:colId xmlns:a16="http://schemas.microsoft.com/office/drawing/2014/main" val="479154426"/>
                    </a:ext>
                  </a:extLst>
                </a:gridCol>
                <a:gridCol w="270441">
                  <a:extLst>
                    <a:ext uri="{9D8B030D-6E8A-4147-A177-3AD203B41FA5}">
                      <a16:colId xmlns:a16="http://schemas.microsoft.com/office/drawing/2014/main" val="547888727"/>
                    </a:ext>
                  </a:extLst>
                </a:gridCol>
                <a:gridCol w="846597">
                  <a:extLst>
                    <a:ext uri="{9D8B030D-6E8A-4147-A177-3AD203B41FA5}">
                      <a16:colId xmlns:a16="http://schemas.microsoft.com/office/drawing/2014/main" val="804139554"/>
                    </a:ext>
                  </a:extLst>
                </a:gridCol>
                <a:gridCol w="776048">
                  <a:extLst>
                    <a:ext uri="{9D8B030D-6E8A-4147-A177-3AD203B41FA5}">
                      <a16:colId xmlns:a16="http://schemas.microsoft.com/office/drawing/2014/main" val="1892096967"/>
                    </a:ext>
                  </a:extLst>
                </a:gridCol>
                <a:gridCol w="270441">
                  <a:extLst>
                    <a:ext uri="{9D8B030D-6E8A-4147-A177-3AD203B41FA5}">
                      <a16:colId xmlns:a16="http://schemas.microsoft.com/office/drawing/2014/main" val="1843042860"/>
                    </a:ext>
                  </a:extLst>
                </a:gridCol>
                <a:gridCol w="1014152">
                  <a:extLst>
                    <a:ext uri="{9D8B030D-6E8A-4147-A177-3AD203B41FA5}">
                      <a16:colId xmlns:a16="http://schemas.microsoft.com/office/drawing/2014/main" val="1696650335"/>
                    </a:ext>
                  </a:extLst>
                </a:gridCol>
                <a:gridCol w="870113">
                  <a:extLst>
                    <a:ext uri="{9D8B030D-6E8A-4147-A177-3AD203B41FA5}">
                      <a16:colId xmlns:a16="http://schemas.microsoft.com/office/drawing/2014/main" val="4038904031"/>
                    </a:ext>
                  </a:extLst>
                </a:gridCol>
                <a:gridCol w="270441">
                  <a:extLst>
                    <a:ext uri="{9D8B030D-6E8A-4147-A177-3AD203B41FA5}">
                      <a16:colId xmlns:a16="http://schemas.microsoft.com/office/drawing/2014/main" val="2456164082"/>
                    </a:ext>
                  </a:extLst>
                </a:gridCol>
                <a:gridCol w="787805">
                  <a:extLst>
                    <a:ext uri="{9D8B030D-6E8A-4147-A177-3AD203B41FA5}">
                      <a16:colId xmlns:a16="http://schemas.microsoft.com/office/drawing/2014/main" val="1106465743"/>
                    </a:ext>
                  </a:extLst>
                </a:gridCol>
                <a:gridCol w="846597">
                  <a:extLst>
                    <a:ext uri="{9D8B030D-6E8A-4147-A177-3AD203B41FA5}">
                      <a16:colId xmlns:a16="http://schemas.microsoft.com/office/drawing/2014/main" val="1327552408"/>
                    </a:ext>
                  </a:extLst>
                </a:gridCol>
              </a:tblGrid>
              <a:tr h="573298">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93806776"/>
                  </a:ext>
                </a:extLst>
              </a:tr>
              <a:tr h="192214">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210.166,22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206.860,62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105.518,17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84.523,64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87.555,78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694.624,43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8516066"/>
                  </a:ext>
                </a:extLst>
              </a:tr>
              <a:tr h="192214">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184.994,89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94.804,93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75.411,76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77.952,70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433.164,28</a:t>
                      </a:r>
                    </a:p>
                  </a:txBody>
                  <a:tcPr marL="0" marR="0" marT="0" marB="0" anchor="ctr">
                    <a:lnL>
                      <a:noFill/>
                    </a:lnL>
                    <a:lnR>
                      <a:noFill/>
                    </a:lnR>
                    <a:lnT>
                      <a:noFill/>
                    </a:lnT>
                    <a:lnB>
                      <a:noFill/>
                    </a:lnB>
                    <a:noFill/>
                  </a:tcPr>
                </a:tc>
                <a:extLst>
                  <a:ext uri="{0D108BD9-81ED-4DB2-BD59-A6C34878D82A}">
                    <a16:rowId xmlns:a16="http://schemas.microsoft.com/office/drawing/2014/main" val="3055529026"/>
                  </a:ext>
                </a:extLst>
              </a:tr>
              <a:tr h="394038">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105.083,11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195.927,75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100.161,55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79.967,70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82.754,24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563.894,35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81685412"/>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Marzo 2025</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Marzo 2025.</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Marzo 2025 </a:t>
            </a:r>
            <a:r>
              <a:rPr lang="es-ES" sz="1400" dirty="0">
                <a:solidFill>
                  <a:schemeClr val="accent1">
                    <a:lumMod val="50000"/>
                  </a:schemeClr>
                </a:solidFill>
                <a:latin typeface="+mn-lt"/>
              </a:rPr>
              <a:t>corresponden a la sumatoria de las toneladas SUI </a:t>
            </a:r>
            <a:r>
              <a:rPr lang="es-ES" sz="1400" u="sng" dirty="0">
                <a:solidFill>
                  <a:schemeClr val="accent1">
                    <a:lumMod val="50000"/>
                  </a:schemeClr>
                </a:solidFill>
                <a:latin typeface="+mn-lt"/>
              </a:rPr>
              <a:t>desde marzo 2018 hasta febrero </a:t>
            </a:r>
            <a:r>
              <a:rPr lang="es-ES" sz="1400" u="sng" dirty="0">
                <a:solidFill>
                  <a:schemeClr val="accent1">
                    <a:lumMod val="50000"/>
                  </a:schemeClr>
                </a:solidFill>
              </a:rPr>
              <a:t>2025.</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marzo 2018 hasta marzo 2025</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AE18D3B5-4BE2-5EAB-6656-F15AEB1CFB7A}"/>
              </a:ext>
            </a:extLst>
          </p:cNvPr>
          <p:cNvGraphicFramePr>
            <a:graphicFrameLocks noGrp="1"/>
          </p:cNvGraphicFramePr>
          <p:nvPr/>
        </p:nvGraphicFramePr>
        <p:xfrm>
          <a:off x="1014413" y="2009400"/>
          <a:ext cx="9601199" cy="1941195"/>
        </p:xfrm>
        <a:graphic>
          <a:graphicData uri="http://schemas.openxmlformats.org/drawingml/2006/table">
            <a:tbl>
              <a:tblPr/>
              <a:tblGrid>
                <a:gridCol w="1762386">
                  <a:extLst>
                    <a:ext uri="{9D8B030D-6E8A-4147-A177-3AD203B41FA5}">
                      <a16:colId xmlns:a16="http://schemas.microsoft.com/office/drawing/2014/main" val="1584306294"/>
                    </a:ext>
                  </a:extLst>
                </a:gridCol>
                <a:gridCol w="1207678">
                  <a:extLst>
                    <a:ext uri="{9D8B030D-6E8A-4147-A177-3AD203B41FA5}">
                      <a16:colId xmlns:a16="http://schemas.microsoft.com/office/drawing/2014/main" val="958887865"/>
                    </a:ext>
                  </a:extLst>
                </a:gridCol>
                <a:gridCol w="1435901">
                  <a:extLst>
                    <a:ext uri="{9D8B030D-6E8A-4147-A177-3AD203B41FA5}">
                      <a16:colId xmlns:a16="http://schemas.microsoft.com/office/drawing/2014/main" val="1482399386"/>
                    </a:ext>
                  </a:extLst>
                </a:gridCol>
                <a:gridCol w="1207678">
                  <a:extLst>
                    <a:ext uri="{9D8B030D-6E8A-4147-A177-3AD203B41FA5}">
                      <a16:colId xmlns:a16="http://schemas.microsoft.com/office/drawing/2014/main" val="4147758754"/>
                    </a:ext>
                  </a:extLst>
                </a:gridCol>
                <a:gridCol w="1207678">
                  <a:extLst>
                    <a:ext uri="{9D8B030D-6E8A-4147-A177-3AD203B41FA5}">
                      <a16:colId xmlns:a16="http://schemas.microsoft.com/office/drawing/2014/main" val="3189919113"/>
                    </a:ext>
                  </a:extLst>
                </a:gridCol>
                <a:gridCol w="1572200">
                  <a:extLst>
                    <a:ext uri="{9D8B030D-6E8A-4147-A177-3AD203B41FA5}">
                      <a16:colId xmlns:a16="http://schemas.microsoft.com/office/drawing/2014/main" val="2915572452"/>
                    </a:ext>
                  </a:extLst>
                </a:gridCol>
                <a:gridCol w="1207678">
                  <a:extLst>
                    <a:ext uri="{9D8B030D-6E8A-4147-A177-3AD203B41FA5}">
                      <a16:colId xmlns:a16="http://schemas.microsoft.com/office/drawing/2014/main" val="1733714497"/>
                    </a:ext>
                  </a:extLst>
                </a:gridCol>
              </a:tblGrid>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marzo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marzo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marzo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marzo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marzo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marzo 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61469637"/>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154.266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6.265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13.753.896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291.766</a:t>
                      </a:r>
                    </a:p>
                  </a:txBody>
                  <a:tcPr marL="0" marR="0" marT="0" marB="0" anchor="ctr">
                    <a:lnL>
                      <a:noFill/>
                    </a:lnL>
                    <a:lnR>
                      <a:noFill/>
                    </a:lnR>
                    <a:lnT>
                      <a:noFill/>
                    </a:lnT>
                    <a:lnB>
                      <a:noFill/>
                    </a:lnB>
                    <a:noFill/>
                  </a:tcPr>
                </a:tc>
                <a:extLst>
                  <a:ext uri="{0D108BD9-81ED-4DB2-BD59-A6C34878D82A}">
                    <a16:rowId xmlns:a16="http://schemas.microsoft.com/office/drawing/2014/main" val="4161990281"/>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154.266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434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8.995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13.753.896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360.313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25126238"/>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154.266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4.753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13.753.896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219.221</a:t>
                      </a:r>
                    </a:p>
                  </a:txBody>
                  <a:tcPr marL="0" marR="0" marT="0" marB="0" anchor="ctr">
                    <a:lnL>
                      <a:noFill/>
                    </a:lnL>
                    <a:lnR>
                      <a:noFill/>
                    </a:lnR>
                    <a:lnT>
                      <a:noFill/>
                    </a:lnT>
                    <a:lnB>
                      <a:noFill/>
                    </a:lnB>
                    <a:noFill/>
                  </a:tcPr>
                </a:tc>
                <a:extLst>
                  <a:ext uri="{0D108BD9-81ED-4DB2-BD59-A6C34878D82A}">
                    <a16:rowId xmlns:a16="http://schemas.microsoft.com/office/drawing/2014/main" val="1591141999"/>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154.266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434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3.001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13.753.896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429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155.978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05776589"/>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154.266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13.753.896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181.620</a:t>
                      </a:r>
                    </a:p>
                  </a:txBody>
                  <a:tcPr marL="0" marR="0" marT="0" marB="0" anchor="ctr">
                    <a:lnL>
                      <a:noFill/>
                    </a:lnL>
                    <a:lnR>
                      <a:noFill/>
                    </a:lnR>
                    <a:lnT>
                      <a:noFill/>
                    </a:lnT>
                    <a:lnB>
                      <a:noFill/>
                    </a:lnB>
                    <a:noFill/>
                  </a:tcPr>
                </a:tc>
                <a:extLst>
                  <a:ext uri="{0D108BD9-81ED-4DB2-BD59-A6C34878D82A}">
                    <a16:rowId xmlns:a16="http://schemas.microsoft.com/office/drawing/2014/main" val="4099582355"/>
                  </a:ext>
                </a:extLst>
              </a:tr>
              <a:tr h="209550">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154.266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25.542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13.753.896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1.208.899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61038836"/>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Marzo 2025</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Marzo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70"/>
          <a:ext cx="5495650" cy="5422106"/>
        </p:xfrm>
        <a:graphic>
          <a:graphicData uri="http://schemas.openxmlformats.org/drawingml/2006/table">
            <a:tbl>
              <a:tblPr/>
              <a:tblGrid>
                <a:gridCol w="1267233">
                  <a:extLst>
                    <a:ext uri="{9D8B030D-6E8A-4147-A177-3AD203B41FA5}">
                      <a16:colId xmlns:a16="http://schemas.microsoft.com/office/drawing/2014/main" val="3440897509"/>
                    </a:ext>
                  </a:extLst>
                </a:gridCol>
                <a:gridCol w="775856">
                  <a:extLst>
                    <a:ext uri="{9D8B030D-6E8A-4147-A177-3AD203B41FA5}">
                      <a16:colId xmlns:a16="http://schemas.microsoft.com/office/drawing/2014/main" val="1755095551"/>
                    </a:ext>
                  </a:extLst>
                </a:gridCol>
                <a:gridCol w="943959">
                  <a:extLst>
                    <a:ext uri="{9D8B030D-6E8A-4147-A177-3AD203B41FA5}">
                      <a16:colId xmlns:a16="http://schemas.microsoft.com/office/drawing/2014/main" val="3928712554"/>
                    </a:ext>
                  </a:extLst>
                </a:gridCol>
                <a:gridCol w="1254301">
                  <a:extLst>
                    <a:ext uri="{9D8B030D-6E8A-4147-A177-3AD203B41FA5}">
                      <a16:colId xmlns:a16="http://schemas.microsoft.com/office/drawing/2014/main" val="1020212638"/>
                    </a:ext>
                  </a:extLst>
                </a:gridCol>
                <a:gridCol w="1254301">
                  <a:extLst>
                    <a:ext uri="{9D8B030D-6E8A-4147-A177-3AD203B41FA5}">
                      <a16:colId xmlns:a16="http://schemas.microsoft.com/office/drawing/2014/main" val="1933697919"/>
                    </a:ext>
                  </a:extLst>
                </a:gridCol>
              </a:tblGrid>
              <a:tr h="12624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26241">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2624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5248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177566">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2624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2624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17846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26241">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Marzo 2025</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C2C3C02-4B1B-37C4-BF3A-C6DFFC7C806E}"/>
              </a:ext>
            </a:extLst>
          </p:cNvPr>
          <p:cNvGraphicFramePr>
            <a:graphicFrameLocks noGrp="1"/>
          </p:cNvGraphicFramePr>
          <p:nvPr/>
        </p:nvGraphicFramePr>
        <p:xfrm>
          <a:off x="2387945" y="1455157"/>
          <a:ext cx="5997043" cy="4524610"/>
        </p:xfrm>
        <a:graphic>
          <a:graphicData uri="http://schemas.openxmlformats.org/drawingml/2006/table">
            <a:tbl>
              <a:tblPr/>
              <a:tblGrid>
                <a:gridCol w="1382848">
                  <a:extLst>
                    <a:ext uri="{9D8B030D-6E8A-4147-A177-3AD203B41FA5}">
                      <a16:colId xmlns:a16="http://schemas.microsoft.com/office/drawing/2014/main" val="316337064"/>
                    </a:ext>
                  </a:extLst>
                </a:gridCol>
                <a:gridCol w="846641">
                  <a:extLst>
                    <a:ext uri="{9D8B030D-6E8A-4147-A177-3AD203B41FA5}">
                      <a16:colId xmlns:a16="http://schemas.microsoft.com/office/drawing/2014/main" val="2327455423"/>
                    </a:ext>
                  </a:extLst>
                </a:gridCol>
                <a:gridCol w="1030080">
                  <a:extLst>
                    <a:ext uri="{9D8B030D-6E8A-4147-A177-3AD203B41FA5}">
                      <a16:colId xmlns:a16="http://schemas.microsoft.com/office/drawing/2014/main" val="3093108097"/>
                    </a:ext>
                  </a:extLst>
                </a:gridCol>
                <a:gridCol w="1368737">
                  <a:extLst>
                    <a:ext uri="{9D8B030D-6E8A-4147-A177-3AD203B41FA5}">
                      <a16:colId xmlns:a16="http://schemas.microsoft.com/office/drawing/2014/main" val="2406379455"/>
                    </a:ext>
                  </a:extLst>
                </a:gridCol>
                <a:gridCol w="1368737">
                  <a:extLst>
                    <a:ext uri="{9D8B030D-6E8A-4147-A177-3AD203B41FA5}">
                      <a16:colId xmlns:a16="http://schemas.microsoft.com/office/drawing/2014/main" val="152078874"/>
                    </a:ext>
                  </a:extLst>
                </a:gridCol>
              </a:tblGrid>
              <a:tr h="14636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90092269"/>
                  </a:ext>
                </a:extLst>
              </a:tr>
              <a:tr h="140716">
                <a:tc gridSpan="5">
                  <a:txBody>
                    <a:bodyPr/>
                    <a:lstStyle/>
                    <a:p>
                      <a:pPr algn="ctr" rtl="0" fontAlgn="ctr"/>
                      <a:r>
                        <a:rPr lang="es-MX" sz="10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06817536"/>
                  </a:ext>
                </a:extLst>
              </a:tr>
              <a:tr h="16947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00306009"/>
                  </a:ext>
                </a:extLst>
              </a:tr>
              <a:tr h="25421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1294939"/>
                  </a:ext>
                </a:extLst>
              </a:tr>
              <a:tr h="130959">
                <a:tc rowSpan="22">
                  <a:txBody>
                    <a:bodyPr/>
                    <a:lstStyle/>
                    <a:p>
                      <a:pPr algn="ctr" rtl="0" fontAlgn="ctr"/>
                      <a:r>
                        <a:rPr lang="es-CO"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77088809"/>
                  </a:ext>
                </a:extLst>
              </a:tr>
              <a:tr h="246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94403537"/>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89866986"/>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03773284"/>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88906976"/>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71961076"/>
                  </a:ext>
                </a:extLst>
              </a:tr>
              <a:tr h="161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5642703"/>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18965840"/>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01505338"/>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05068949"/>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65891994"/>
                  </a:ext>
                </a:extLst>
              </a:tr>
              <a:tr h="161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29596720"/>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2110164"/>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64991714"/>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39412918"/>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$ 5.463.604.264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06857539"/>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$ 5.863.808.903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93240493"/>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$ 5.402.650.845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5694036"/>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$ 5.086.970.663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99356706"/>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$ 5.451.099.435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5437710"/>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$ 6.910.060.785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7568578"/>
                  </a:ext>
                </a:extLst>
              </a:tr>
              <a:tr h="161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$ 6.264.701.860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41220965"/>
                  </a:ext>
                </a:extLst>
              </a:tr>
              <a:tr h="161772">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rgbClr val="203864"/>
                          </a:solidFill>
                          <a:effectLst/>
                          <a:latin typeface="Calibri" panose="020F0502020204030204" pitchFamily="34" charset="0"/>
                        </a:rPr>
                        <a:t>$ 291.766.105.645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44592449"/>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Marzo 2025</a:t>
            </a:r>
          </a:p>
        </p:txBody>
      </p:sp>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38253"/>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5416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pic>
        <p:nvPicPr>
          <p:cNvPr id="10" name="Imagen 10">
            <a:extLst>
              <a:ext uri="{FF2B5EF4-FFF2-40B4-BE49-F238E27FC236}">
                <a16:creationId xmlns:a16="http://schemas.microsoft.com/office/drawing/2014/main" id="{09CA8D99-127C-444A-9B4B-395D3277B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Marzo 2025</a:t>
            </a:r>
          </a:p>
        </p:txBody>
      </p:sp>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49804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pic>
        <p:nvPicPr>
          <p:cNvPr id="9" name="Imagen 10">
            <a:extLst>
              <a:ext uri="{FF2B5EF4-FFF2-40B4-BE49-F238E27FC236}">
                <a16:creationId xmlns:a16="http://schemas.microsoft.com/office/drawing/2014/main" id="{1F2357EB-ACEA-4D1F-B930-33D37326056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Marzo 2025</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44AC2C36-B74D-FDDE-602C-073CB81E081F}"/>
              </a:ext>
            </a:extLst>
          </p:cNvPr>
          <p:cNvGraphicFramePr>
            <a:graphicFrameLocks noGrp="1"/>
          </p:cNvGraphicFramePr>
          <p:nvPr/>
        </p:nvGraphicFramePr>
        <p:xfrm>
          <a:off x="2566211" y="1542876"/>
          <a:ext cx="5788894" cy="4728252"/>
        </p:xfrm>
        <a:graphic>
          <a:graphicData uri="http://schemas.openxmlformats.org/drawingml/2006/table">
            <a:tbl>
              <a:tblPr/>
              <a:tblGrid>
                <a:gridCol w="1698809">
                  <a:extLst>
                    <a:ext uri="{9D8B030D-6E8A-4147-A177-3AD203B41FA5}">
                      <a16:colId xmlns:a16="http://schemas.microsoft.com/office/drawing/2014/main" val="3286580743"/>
                    </a:ext>
                  </a:extLst>
                </a:gridCol>
                <a:gridCol w="1022521">
                  <a:extLst>
                    <a:ext uri="{9D8B030D-6E8A-4147-A177-3AD203B41FA5}">
                      <a16:colId xmlns:a16="http://schemas.microsoft.com/office/drawing/2014/main" val="84309122"/>
                    </a:ext>
                  </a:extLst>
                </a:gridCol>
                <a:gridCol w="918976">
                  <a:extLst>
                    <a:ext uri="{9D8B030D-6E8A-4147-A177-3AD203B41FA5}">
                      <a16:colId xmlns:a16="http://schemas.microsoft.com/office/drawing/2014/main" val="790543637"/>
                    </a:ext>
                  </a:extLst>
                </a:gridCol>
                <a:gridCol w="1074294">
                  <a:extLst>
                    <a:ext uri="{9D8B030D-6E8A-4147-A177-3AD203B41FA5}">
                      <a16:colId xmlns:a16="http://schemas.microsoft.com/office/drawing/2014/main" val="2422870291"/>
                    </a:ext>
                  </a:extLst>
                </a:gridCol>
                <a:gridCol w="1074294">
                  <a:extLst>
                    <a:ext uri="{9D8B030D-6E8A-4147-A177-3AD203B41FA5}">
                      <a16:colId xmlns:a16="http://schemas.microsoft.com/office/drawing/2014/main" val="462646796"/>
                    </a:ext>
                  </a:extLst>
                </a:gridCol>
              </a:tblGrid>
              <a:tr h="13595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73033903"/>
                  </a:ext>
                </a:extLst>
              </a:tr>
              <a:tr h="255917">
                <a:tc gridSpan="5">
                  <a:txBody>
                    <a:bodyPr/>
                    <a:lstStyle/>
                    <a:p>
                      <a:pPr algn="ctr" rtl="0" fontAlgn="ctr"/>
                      <a:r>
                        <a:rPr lang="es-MX" sz="10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45045233"/>
                  </a:ext>
                </a:extLst>
              </a:tr>
              <a:tr h="16794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54980674"/>
                  </a:ext>
                </a:extLst>
              </a:tr>
              <a:tr h="260828">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6130961"/>
                  </a:ext>
                </a:extLst>
              </a:tr>
              <a:tr h="167945">
                <a:tc rowSpan="22">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17591765"/>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05331429"/>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6766818"/>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92085983"/>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91746894"/>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06082210"/>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31506090"/>
                  </a:ext>
                </a:extLst>
              </a:tr>
              <a:tr h="16794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27667980"/>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40515889"/>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57539728"/>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25875799"/>
                  </a:ext>
                </a:extLst>
              </a:tr>
              <a:tr h="16794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77860984"/>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5490342"/>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18240745"/>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55929102"/>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47064863"/>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375713"/>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$ 8.836.922.291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633156"/>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$ 4.782.028.189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620617"/>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$ 8.071.600.287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3348880"/>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$ 5.630.671.939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83258342"/>
                  </a:ext>
                </a:extLst>
              </a:tr>
              <a:tr h="1679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$ 8.994.983.419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48992859"/>
                  </a:ext>
                </a:extLst>
              </a:tr>
              <a:tr h="143953">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$ 374.938.936.018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57807300"/>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Marzo 2025</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Marzo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6457950" cy="5345405"/>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792877">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Marzo 2025</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53C258E0-CAD6-D0A3-BF19-B4D07E60D783}"/>
              </a:ext>
            </a:extLst>
          </p:cNvPr>
          <p:cNvGraphicFramePr>
            <a:graphicFrameLocks noGrp="1"/>
          </p:cNvGraphicFramePr>
          <p:nvPr/>
        </p:nvGraphicFramePr>
        <p:xfrm>
          <a:off x="2577396" y="1407276"/>
          <a:ext cx="5998839" cy="4664817"/>
        </p:xfrm>
        <a:graphic>
          <a:graphicData uri="http://schemas.openxmlformats.org/drawingml/2006/table">
            <a:tbl>
              <a:tblPr/>
              <a:tblGrid>
                <a:gridCol w="1771209">
                  <a:extLst>
                    <a:ext uri="{9D8B030D-6E8A-4147-A177-3AD203B41FA5}">
                      <a16:colId xmlns:a16="http://schemas.microsoft.com/office/drawing/2014/main" val="1940213907"/>
                    </a:ext>
                  </a:extLst>
                </a:gridCol>
                <a:gridCol w="904998">
                  <a:extLst>
                    <a:ext uri="{9D8B030D-6E8A-4147-A177-3AD203B41FA5}">
                      <a16:colId xmlns:a16="http://schemas.microsoft.com/office/drawing/2014/main" val="1730923246"/>
                    </a:ext>
                  </a:extLst>
                </a:gridCol>
                <a:gridCol w="917926">
                  <a:extLst>
                    <a:ext uri="{9D8B030D-6E8A-4147-A177-3AD203B41FA5}">
                      <a16:colId xmlns:a16="http://schemas.microsoft.com/office/drawing/2014/main" val="2369144438"/>
                    </a:ext>
                  </a:extLst>
                </a:gridCol>
                <a:gridCol w="1202353">
                  <a:extLst>
                    <a:ext uri="{9D8B030D-6E8A-4147-A177-3AD203B41FA5}">
                      <a16:colId xmlns:a16="http://schemas.microsoft.com/office/drawing/2014/main" val="2268207219"/>
                    </a:ext>
                  </a:extLst>
                </a:gridCol>
                <a:gridCol w="1202353">
                  <a:extLst>
                    <a:ext uri="{9D8B030D-6E8A-4147-A177-3AD203B41FA5}">
                      <a16:colId xmlns:a16="http://schemas.microsoft.com/office/drawing/2014/main" val="407236700"/>
                    </a:ext>
                  </a:extLst>
                </a:gridCol>
              </a:tblGrid>
              <a:tr h="2429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52377852"/>
                  </a:ext>
                </a:extLst>
              </a:tr>
              <a:tr h="155050">
                <a:tc gridSpan="5">
                  <a:txBody>
                    <a:bodyPr/>
                    <a:lstStyle/>
                    <a:p>
                      <a:pPr algn="ctr" rtl="0" fontAlgn="ctr"/>
                      <a:r>
                        <a:rPr lang="es-MX" sz="1000" b="1" i="0" u="none" strike="noStrike">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07430695"/>
                  </a:ext>
                </a:extLst>
              </a:tr>
              <a:tr h="235553">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84914954"/>
                  </a:ext>
                </a:extLst>
              </a:tr>
              <a:tr h="310100">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E2EFDA"/>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78440873"/>
                  </a:ext>
                </a:extLst>
              </a:tr>
              <a:tr h="155050">
                <a:tc rowSpan="23">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E2EFDA"/>
                      </a:solidFill>
                      <a:prstDash val="solid"/>
                      <a:round/>
                      <a:headEnd type="none" w="med" len="med"/>
                      <a:tailEnd type="none" w="med" len="med"/>
                    </a:lnT>
                    <a:lnB w="12700" cap="flat" cmpd="sng" algn="ctr">
                      <a:solidFill>
                        <a:srgbClr val="E2EFDA"/>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29133126"/>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16873753"/>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5746708"/>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12395970"/>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82408280"/>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98924381"/>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20255135"/>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10867797"/>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88895840"/>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64358050"/>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0330846"/>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3684841"/>
                  </a:ext>
                </a:extLst>
              </a:tr>
              <a:tr h="15505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71</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47452588"/>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14203936"/>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7820471"/>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0891875"/>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182359"/>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14113320"/>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$ 4.318.034.136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98163193"/>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$ 3.961.618.623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68032079"/>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$ 4.276.570.854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0062505"/>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$ 4.386.836.155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4352253"/>
                  </a:ext>
                </a:extLst>
              </a:tr>
              <a:tr h="1550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81</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$ 4.752.667.032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9447266"/>
                  </a:ext>
                </a:extLst>
              </a:tr>
              <a:tr h="155050">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E2EFDA"/>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rgbClr val="203864"/>
                          </a:solidFill>
                          <a:effectLst/>
                          <a:latin typeface="Calibri" panose="020F0502020204030204" pitchFamily="34" charset="0"/>
                        </a:rPr>
                        <a:t>$ 219.220.683.855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68792868"/>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Corte de Césped (m</a:t>
            </a:r>
            <a:r>
              <a:rPr lang="es-CO" sz="1600" b="0" dirty="0">
                <a:solidFill>
                  <a:srgbClr val="4472C4">
                    <a:lumMod val="50000"/>
                  </a:srgbClr>
                </a:solidFill>
                <a:cs typeface="Calibri" panose="020F0502020204030204" pitchFamily="34" charset="0"/>
              </a:rPr>
              <a:t>² totales) 2018 a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43DA306-F7A2-D532-B2CE-FEE860F36088}"/>
              </a:ext>
            </a:extLst>
          </p:cNvPr>
          <p:cNvGraphicFramePr>
            <a:graphicFrameLocks noGrp="1"/>
          </p:cNvGraphicFramePr>
          <p:nvPr>
            <p:extLst>
              <p:ext uri="{D42A27DB-BD31-4B8C-83A1-F6EECF244321}">
                <p14:modId xmlns:p14="http://schemas.microsoft.com/office/powerpoint/2010/main" val="3673091488"/>
              </p:ext>
            </p:extLst>
          </p:nvPr>
        </p:nvGraphicFramePr>
        <p:xfrm>
          <a:off x="241261" y="2690420"/>
          <a:ext cx="11709471" cy="3487568"/>
        </p:xfrm>
        <a:graphic>
          <a:graphicData uri="http://schemas.openxmlformats.org/drawingml/2006/table">
            <a:tbl>
              <a:tblPr/>
              <a:tblGrid>
                <a:gridCol w="547468">
                  <a:extLst>
                    <a:ext uri="{9D8B030D-6E8A-4147-A177-3AD203B41FA5}">
                      <a16:colId xmlns:a16="http://schemas.microsoft.com/office/drawing/2014/main" val="3118711625"/>
                    </a:ext>
                  </a:extLst>
                </a:gridCol>
                <a:gridCol w="733217">
                  <a:extLst>
                    <a:ext uri="{9D8B030D-6E8A-4147-A177-3AD203B41FA5}">
                      <a16:colId xmlns:a16="http://schemas.microsoft.com/office/drawing/2014/main" val="3877261002"/>
                    </a:ext>
                  </a:extLst>
                </a:gridCol>
                <a:gridCol w="549913">
                  <a:extLst>
                    <a:ext uri="{9D8B030D-6E8A-4147-A177-3AD203B41FA5}">
                      <a16:colId xmlns:a16="http://schemas.microsoft.com/office/drawing/2014/main" val="4125709763"/>
                    </a:ext>
                  </a:extLst>
                </a:gridCol>
                <a:gridCol w="139310">
                  <a:extLst>
                    <a:ext uri="{9D8B030D-6E8A-4147-A177-3AD203B41FA5}">
                      <a16:colId xmlns:a16="http://schemas.microsoft.com/office/drawing/2014/main" val="1544274751"/>
                    </a:ext>
                  </a:extLst>
                </a:gridCol>
                <a:gridCol w="549913">
                  <a:extLst>
                    <a:ext uri="{9D8B030D-6E8A-4147-A177-3AD203B41FA5}">
                      <a16:colId xmlns:a16="http://schemas.microsoft.com/office/drawing/2014/main" val="1763917612"/>
                    </a:ext>
                  </a:extLst>
                </a:gridCol>
                <a:gridCol w="733217">
                  <a:extLst>
                    <a:ext uri="{9D8B030D-6E8A-4147-A177-3AD203B41FA5}">
                      <a16:colId xmlns:a16="http://schemas.microsoft.com/office/drawing/2014/main" val="777135623"/>
                    </a:ext>
                  </a:extLst>
                </a:gridCol>
                <a:gridCol w="549913">
                  <a:extLst>
                    <a:ext uri="{9D8B030D-6E8A-4147-A177-3AD203B41FA5}">
                      <a16:colId xmlns:a16="http://schemas.microsoft.com/office/drawing/2014/main" val="2051244087"/>
                    </a:ext>
                  </a:extLst>
                </a:gridCol>
                <a:gridCol w="139310">
                  <a:extLst>
                    <a:ext uri="{9D8B030D-6E8A-4147-A177-3AD203B41FA5}">
                      <a16:colId xmlns:a16="http://schemas.microsoft.com/office/drawing/2014/main" val="2905121889"/>
                    </a:ext>
                  </a:extLst>
                </a:gridCol>
                <a:gridCol w="549913">
                  <a:extLst>
                    <a:ext uri="{9D8B030D-6E8A-4147-A177-3AD203B41FA5}">
                      <a16:colId xmlns:a16="http://schemas.microsoft.com/office/drawing/2014/main" val="2378518493"/>
                    </a:ext>
                  </a:extLst>
                </a:gridCol>
                <a:gridCol w="733217">
                  <a:extLst>
                    <a:ext uri="{9D8B030D-6E8A-4147-A177-3AD203B41FA5}">
                      <a16:colId xmlns:a16="http://schemas.microsoft.com/office/drawing/2014/main" val="2481587758"/>
                    </a:ext>
                  </a:extLst>
                </a:gridCol>
                <a:gridCol w="549913">
                  <a:extLst>
                    <a:ext uri="{9D8B030D-6E8A-4147-A177-3AD203B41FA5}">
                      <a16:colId xmlns:a16="http://schemas.microsoft.com/office/drawing/2014/main" val="163755354"/>
                    </a:ext>
                  </a:extLst>
                </a:gridCol>
                <a:gridCol w="139310">
                  <a:extLst>
                    <a:ext uri="{9D8B030D-6E8A-4147-A177-3AD203B41FA5}">
                      <a16:colId xmlns:a16="http://schemas.microsoft.com/office/drawing/2014/main" val="3273081929"/>
                    </a:ext>
                  </a:extLst>
                </a:gridCol>
                <a:gridCol w="549913">
                  <a:extLst>
                    <a:ext uri="{9D8B030D-6E8A-4147-A177-3AD203B41FA5}">
                      <a16:colId xmlns:a16="http://schemas.microsoft.com/office/drawing/2014/main" val="590522752"/>
                    </a:ext>
                  </a:extLst>
                </a:gridCol>
                <a:gridCol w="733217">
                  <a:extLst>
                    <a:ext uri="{9D8B030D-6E8A-4147-A177-3AD203B41FA5}">
                      <a16:colId xmlns:a16="http://schemas.microsoft.com/office/drawing/2014/main" val="1555720021"/>
                    </a:ext>
                  </a:extLst>
                </a:gridCol>
                <a:gridCol w="549913">
                  <a:extLst>
                    <a:ext uri="{9D8B030D-6E8A-4147-A177-3AD203B41FA5}">
                      <a16:colId xmlns:a16="http://schemas.microsoft.com/office/drawing/2014/main" val="1548071535"/>
                    </a:ext>
                  </a:extLst>
                </a:gridCol>
                <a:gridCol w="139310">
                  <a:extLst>
                    <a:ext uri="{9D8B030D-6E8A-4147-A177-3AD203B41FA5}">
                      <a16:colId xmlns:a16="http://schemas.microsoft.com/office/drawing/2014/main" val="3614513113"/>
                    </a:ext>
                  </a:extLst>
                </a:gridCol>
                <a:gridCol w="549913">
                  <a:extLst>
                    <a:ext uri="{9D8B030D-6E8A-4147-A177-3AD203B41FA5}">
                      <a16:colId xmlns:a16="http://schemas.microsoft.com/office/drawing/2014/main" val="1399026545"/>
                    </a:ext>
                  </a:extLst>
                </a:gridCol>
                <a:gridCol w="733217">
                  <a:extLst>
                    <a:ext uri="{9D8B030D-6E8A-4147-A177-3AD203B41FA5}">
                      <a16:colId xmlns:a16="http://schemas.microsoft.com/office/drawing/2014/main" val="3601320612"/>
                    </a:ext>
                  </a:extLst>
                </a:gridCol>
                <a:gridCol w="549913">
                  <a:extLst>
                    <a:ext uri="{9D8B030D-6E8A-4147-A177-3AD203B41FA5}">
                      <a16:colId xmlns:a16="http://schemas.microsoft.com/office/drawing/2014/main" val="3097315504"/>
                    </a:ext>
                  </a:extLst>
                </a:gridCol>
                <a:gridCol w="139310">
                  <a:extLst>
                    <a:ext uri="{9D8B030D-6E8A-4147-A177-3AD203B41FA5}">
                      <a16:colId xmlns:a16="http://schemas.microsoft.com/office/drawing/2014/main" val="680151523"/>
                    </a:ext>
                  </a:extLst>
                </a:gridCol>
                <a:gridCol w="567021">
                  <a:extLst>
                    <a:ext uri="{9D8B030D-6E8A-4147-A177-3AD203B41FA5}">
                      <a16:colId xmlns:a16="http://schemas.microsoft.com/office/drawing/2014/main" val="1897992835"/>
                    </a:ext>
                  </a:extLst>
                </a:gridCol>
                <a:gridCol w="733217">
                  <a:extLst>
                    <a:ext uri="{9D8B030D-6E8A-4147-A177-3AD203B41FA5}">
                      <a16:colId xmlns:a16="http://schemas.microsoft.com/office/drawing/2014/main" val="1649717940"/>
                    </a:ext>
                  </a:extLst>
                </a:gridCol>
                <a:gridCol w="549913">
                  <a:extLst>
                    <a:ext uri="{9D8B030D-6E8A-4147-A177-3AD203B41FA5}">
                      <a16:colId xmlns:a16="http://schemas.microsoft.com/office/drawing/2014/main" val="4179543236"/>
                    </a:ext>
                  </a:extLst>
                </a:gridCol>
              </a:tblGrid>
              <a:tr h="217973">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55544851"/>
                  </a:ext>
                </a:extLst>
              </a:tr>
              <a:tr h="217973">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39.079.808,7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47.786.941,7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18.435.075,5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35.870.235,2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29.770.339,8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170.942.400,9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55219851"/>
                  </a:ext>
                </a:extLst>
              </a:tr>
              <a:tr h="217973">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60.087.784,1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69.042.114,9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34.538.803,4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48.956.417,8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34.975.507,3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247.600.627,5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4238679642"/>
                  </a:ext>
                </a:extLst>
              </a:tr>
              <a:tr h="217973">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59.253.454,0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67.085.850,7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35.348.523,3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35.720.885,6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35.032.540,5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232.441.254,0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60866001"/>
                  </a:ext>
                </a:extLst>
              </a:tr>
              <a:tr h="217973">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60.137.275,6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64.775.375,0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38.558.588,6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34.307.898,0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33.974.928,1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231.754.065,2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3758607913"/>
                  </a:ext>
                </a:extLst>
              </a:tr>
              <a:tr h="217973">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60.059.217,7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67.766.064,6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41.512.647,8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34.255.441,0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38.631.538,5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242.224.909,7</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46412093"/>
                  </a:ext>
                </a:extLst>
              </a:tr>
              <a:tr h="217973">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60.886.640,2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67.842.915,0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38.521.949,3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34.267.434,6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37.573.766,3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239.092.705,4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3119956358"/>
                  </a:ext>
                </a:extLst>
              </a:tr>
              <a:tr h="217973">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60.211.899,4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63.477.843,7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36.228.613,9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33.333.473,6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36.454.973,0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229.706.803,5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58746434"/>
                  </a:ext>
                </a:extLst>
              </a:tr>
              <a:tr h="217973">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61.511.171,8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56.627.847,2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37.781.116,2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33.609.671,4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37.513.675,9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227.043.482,5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2332730761"/>
                  </a:ext>
                </a:extLst>
              </a:tr>
              <a:tr h="217973">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56.902.444,3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58.124.124,3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38.274.688,5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33.770.336,5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44.270.381,2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231.341.974,7</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92650762"/>
                  </a:ext>
                </a:extLst>
              </a:tr>
              <a:tr h="217973">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67.659.347,8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57.656.506,5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36.455.216,4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33.293.749,6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43.674.970,8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238.739.791,1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4114104472"/>
                  </a:ext>
                </a:extLst>
              </a:tr>
              <a:tr h="217973">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58.699.539,9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62.294.977,7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40.586.329,6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33.501.160,8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42.646.033,1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237.728.041,1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4366846"/>
                  </a:ext>
                </a:extLst>
              </a:tr>
              <a:tr h="217973">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63.370.517,8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67.431.357,1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41.912.943,4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33.397.011,1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46.337.620,8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252.449.450,3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288.890</a:t>
                      </a:r>
                    </a:p>
                  </a:txBody>
                  <a:tcPr marL="0" marR="0" marT="0" marB="0" anchor="ctr">
                    <a:lnL>
                      <a:noFill/>
                    </a:lnL>
                    <a:lnR>
                      <a:noFill/>
                    </a:lnR>
                    <a:lnT>
                      <a:noFill/>
                    </a:lnT>
                    <a:lnB>
                      <a:noFill/>
                    </a:lnB>
                    <a:noFill/>
                  </a:tcPr>
                </a:tc>
                <a:extLst>
                  <a:ext uri="{0D108BD9-81ED-4DB2-BD59-A6C34878D82A}">
                    <a16:rowId xmlns:a16="http://schemas.microsoft.com/office/drawing/2014/main" val="139887811"/>
                  </a:ext>
                </a:extLst>
              </a:tr>
              <a:tr h="217973">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59.352.750,5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13.643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63.320.041,0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172.890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45.098.335,6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29.277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32.363.537,0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5.162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45.409.055,3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002060"/>
                          </a:solidFill>
                          <a:effectLst/>
                          <a:latin typeface="Calibri" panose="020F0502020204030204" pitchFamily="34" charset="0"/>
                        </a:rPr>
                        <a:t>49.837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245.543.719,3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270.809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96291359"/>
                  </a:ext>
                </a:extLst>
              </a:tr>
              <a:tr h="217973">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59.699.854,4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13.350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64.052.285,9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182.294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50.935.598,9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28.613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33.334.565,2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5.343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49.220.829,0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0" i="0" u="none" strike="noStrike">
                          <a:solidFill>
                            <a:srgbClr val="002060"/>
                          </a:solidFill>
                          <a:effectLst/>
                          <a:latin typeface="Calibri" panose="020F0502020204030204" pitchFamily="34" charset="0"/>
                        </a:rPr>
                        <a:t>55.816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257.243.133,3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285.416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29925521"/>
                  </a:ext>
                </a:extLst>
              </a:tr>
              <a:tr h="217973">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826.911.705,9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186.518,0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877.284.245,4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1.807.764,0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534.188.430,2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358.254,0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489.981.817,4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75.757,0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555.486.159,6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275.563,0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8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a:solidFill>
                            <a:srgbClr val="002060"/>
                          </a:solidFill>
                          <a:effectLst/>
                          <a:latin typeface="Calibri" panose="020F0502020204030204" pitchFamily="34" charset="0"/>
                        </a:rPr>
                        <a:t>3.283.852.358,6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850" b="1" i="0" u="none" strike="noStrike" dirty="0">
                          <a:solidFill>
                            <a:srgbClr val="002060"/>
                          </a:solidFill>
                          <a:effectLst/>
                          <a:latin typeface="Calibri" panose="020F0502020204030204" pitchFamily="34" charset="0"/>
                        </a:rPr>
                        <a:t>2.703.856,0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14579994"/>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Marzo 2025</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Marzo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54602"/>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Marzo 2025</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7E23CA0-1E00-9A4B-264E-63BF50AD1117}"/>
              </a:ext>
            </a:extLst>
          </p:cNvPr>
          <p:cNvGraphicFramePr>
            <a:graphicFrameLocks noGrp="1"/>
          </p:cNvGraphicFramePr>
          <p:nvPr/>
        </p:nvGraphicFramePr>
        <p:xfrm>
          <a:off x="2487331" y="1438446"/>
          <a:ext cx="6029140" cy="4783658"/>
        </p:xfrm>
        <a:graphic>
          <a:graphicData uri="http://schemas.openxmlformats.org/drawingml/2006/table">
            <a:tbl>
              <a:tblPr/>
              <a:tblGrid>
                <a:gridCol w="1389544">
                  <a:extLst>
                    <a:ext uri="{9D8B030D-6E8A-4147-A177-3AD203B41FA5}">
                      <a16:colId xmlns:a16="http://schemas.microsoft.com/office/drawing/2014/main" val="4052402950"/>
                    </a:ext>
                  </a:extLst>
                </a:gridCol>
                <a:gridCol w="934146">
                  <a:extLst>
                    <a:ext uri="{9D8B030D-6E8A-4147-A177-3AD203B41FA5}">
                      <a16:colId xmlns:a16="http://schemas.microsoft.com/office/drawing/2014/main" val="1656691702"/>
                    </a:ext>
                  </a:extLst>
                </a:gridCol>
                <a:gridCol w="1058700">
                  <a:extLst>
                    <a:ext uri="{9D8B030D-6E8A-4147-A177-3AD203B41FA5}">
                      <a16:colId xmlns:a16="http://schemas.microsoft.com/office/drawing/2014/main" val="2254447825"/>
                    </a:ext>
                  </a:extLst>
                </a:gridCol>
                <a:gridCol w="1323375">
                  <a:extLst>
                    <a:ext uri="{9D8B030D-6E8A-4147-A177-3AD203B41FA5}">
                      <a16:colId xmlns:a16="http://schemas.microsoft.com/office/drawing/2014/main" val="610822722"/>
                    </a:ext>
                  </a:extLst>
                </a:gridCol>
                <a:gridCol w="1323375">
                  <a:extLst>
                    <a:ext uri="{9D8B030D-6E8A-4147-A177-3AD203B41FA5}">
                      <a16:colId xmlns:a16="http://schemas.microsoft.com/office/drawing/2014/main" val="1202822501"/>
                    </a:ext>
                  </a:extLst>
                </a:gridCol>
              </a:tblGrid>
              <a:tr h="13904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71213733"/>
                  </a:ext>
                </a:extLst>
              </a:tr>
              <a:tr h="261724">
                <a:tc gridSpan="5">
                  <a:txBody>
                    <a:bodyPr/>
                    <a:lstStyle/>
                    <a:p>
                      <a:pPr algn="ctr" rtl="0" fontAlgn="ctr"/>
                      <a:r>
                        <a:rPr lang="es-MX" sz="10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79904229"/>
                  </a:ext>
                </a:extLst>
              </a:tr>
              <a:tr h="171756">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00258410"/>
                  </a:ext>
                </a:extLst>
              </a:tr>
              <a:tr h="266746">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13723289"/>
                  </a:ext>
                </a:extLst>
              </a:tr>
              <a:tr h="171756">
                <a:tc rowSpan="22">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3794954"/>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7282357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51030463"/>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26985289"/>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34371465"/>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31200377"/>
                  </a:ext>
                </a:extLst>
              </a:tr>
              <a:tr h="17175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00099089"/>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7903441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42229849"/>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3513021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3207292"/>
                  </a:ext>
                </a:extLst>
              </a:tr>
              <a:tr h="17175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4070813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92880823"/>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32128544"/>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6953549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32418274"/>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81083898"/>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$ 2.923.244.256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0045804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$ 3.145.421.527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2510974"/>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$ 3.406.710.296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94929237"/>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$ 3.745.076.867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51540156"/>
                  </a:ext>
                </a:extLst>
              </a:tr>
              <a:tr h="1717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$ 3.000.785.263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55521052"/>
                  </a:ext>
                </a:extLst>
              </a:tr>
              <a:tr h="147219">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$ 158.979.118.658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57676191"/>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Marzo 2025</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38588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Marzo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862489" y="1184629"/>
          <a:ext cx="5263369" cy="537509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117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9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8587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Marzo 2025</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CDCE336-2A27-19A9-80AB-8C410E2C2F06}"/>
              </a:ext>
            </a:extLst>
          </p:cNvPr>
          <p:cNvGraphicFramePr>
            <a:graphicFrameLocks noGrp="1"/>
          </p:cNvGraphicFramePr>
          <p:nvPr/>
        </p:nvGraphicFramePr>
        <p:xfrm>
          <a:off x="2366353" y="1435775"/>
          <a:ext cx="5385128" cy="4738767"/>
        </p:xfrm>
        <a:graphic>
          <a:graphicData uri="http://schemas.openxmlformats.org/drawingml/2006/table">
            <a:tbl>
              <a:tblPr/>
              <a:tblGrid>
                <a:gridCol w="1158502">
                  <a:extLst>
                    <a:ext uri="{9D8B030D-6E8A-4147-A177-3AD203B41FA5}">
                      <a16:colId xmlns:a16="http://schemas.microsoft.com/office/drawing/2014/main" val="50855211"/>
                    </a:ext>
                  </a:extLst>
                </a:gridCol>
                <a:gridCol w="763848">
                  <a:extLst>
                    <a:ext uri="{9D8B030D-6E8A-4147-A177-3AD203B41FA5}">
                      <a16:colId xmlns:a16="http://schemas.microsoft.com/office/drawing/2014/main" val="2659130266"/>
                    </a:ext>
                  </a:extLst>
                </a:gridCol>
                <a:gridCol w="942080">
                  <a:extLst>
                    <a:ext uri="{9D8B030D-6E8A-4147-A177-3AD203B41FA5}">
                      <a16:colId xmlns:a16="http://schemas.microsoft.com/office/drawing/2014/main" val="679841852"/>
                    </a:ext>
                  </a:extLst>
                </a:gridCol>
                <a:gridCol w="1260349">
                  <a:extLst>
                    <a:ext uri="{9D8B030D-6E8A-4147-A177-3AD203B41FA5}">
                      <a16:colId xmlns:a16="http://schemas.microsoft.com/office/drawing/2014/main" val="2327446227"/>
                    </a:ext>
                  </a:extLst>
                </a:gridCol>
                <a:gridCol w="1260349">
                  <a:extLst>
                    <a:ext uri="{9D8B030D-6E8A-4147-A177-3AD203B41FA5}">
                      <a16:colId xmlns:a16="http://schemas.microsoft.com/office/drawing/2014/main" val="465749893"/>
                    </a:ext>
                  </a:extLst>
                </a:gridCol>
              </a:tblGrid>
              <a:tr h="13721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97626598"/>
                  </a:ext>
                </a:extLst>
              </a:tr>
              <a:tr h="165253">
                <a:tc gridSpan="5">
                  <a:txBody>
                    <a:bodyPr/>
                    <a:lstStyle/>
                    <a:p>
                      <a:pPr algn="ctr" rtl="0" fontAlgn="ctr"/>
                      <a:r>
                        <a:rPr lang="es-MX" sz="1000" b="1" i="0" u="none" strike="noStrike" dirty="0">
                          <a:solidFill>
                            <a:srgbClr val="203864"/>
                          </a:solidFill>
                          <a:effectLst/>
                          <a:latin typeface="Calibri" panose="020F0502020204030204" pitchFamily="34" charset="0"/>
                        </a:rPr>
                        <a:t>AL 31 DE MARZO DE 2025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6863675"/>
                  </a:ext>
                </a:extLst>
              </a:tr>
              <a:tr h="24787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19298209"/>
                  </a:ext>
                </a:extLst>
              </a:tr>
              <a:tr h="22727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75194"/>
                  </a:ext>
                </a:extLst>
              </a:tr>
              <a:tr h="240369">
                <a:tc rowSpan="23">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95681172"/>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$ 2.618.981.826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21235884"/>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$ 3.175.734.422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19482712"/>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$ 2.754.650.378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6254845"/>
                  </a:ext>
                </a:extLst>
              </a:tr>
              <a:tr h="1577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$ 2.982.091.888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48578026"/>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$ 2.023.924.497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78436264"/>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$ 3.572.688.683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45697205"/>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$ 3.691.701.205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92139374"/>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$ 2.580.741.519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03960305"/>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$ 2.529.002.750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5512665"/>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$ 2.794.510.755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0970032"/>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$ 2.560.631.249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59727663"/>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$ 2.869.811.550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72177628"/>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$ 3.244.877.629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33996418"/>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$ 2.652.393.241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55225961"/>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$ 3.369.321.761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26408763"/>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$ 3.092.051.876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68171531"/>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$ 3.381.262.148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06802269"/>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$ 3.425.396.850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03724629"/>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$ 4.106.550.058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01608787"/>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$ 3.699.989.945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8647388"/>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$ 3.498.970.417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76846131"/>
                  </a:ext>
                </a:extLst>
              </a:tr>
              <a:tr h="1577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$ 3.427.175.903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8314282"/>
                  </a:ext>
                </a:extLst>
              </a:tr>
              <a:tr h="15774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$ 181.620.140.174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2764403"/>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Marzo 2025</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0C37E1F2-3E08-9E6C-12D4-C0B7740B7361}"/>
              </a:ext>
            </a:extLst>
          </p:cNvPr>
          <p:cNvGraphicFramePr>
            <a:graphicFrameLocks/>
          </p:cNvGraphicFramePr>
          <p:nvPr/>
        </p:nvGraphicFramePr>
        <p:xfrm>
          <a:off x="1514764" y="1819565"/>
          <a:ext cx="8558719" cy="3897744"/>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Marzo 2025</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49213" y="6064577"/>
            <a:ext cx="530946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3" name="Tabla 2">
            <a:extLst>
              <a:ext uri="{FF2B5EF4-FFF2-40B4-BE49-F238E27FC236}">
                <a16:creationId xmlns:a16="http://schemas.microsoft.com/office/drawing/2014/main" id="{5F458B3C-5B97-2F8D-0B34-8FD28A21924D}"/>
              </a:ext>
            </a:extLst>
          </p:cNvPr>
          <p:cNvGraphicFramePr>
            <a:graphicFrameLocks noGrp="1"/>
          </p:cNvGraphicFramePr>
          <p:nvPr/>
        </p:nvGraphicFramePr>
        <p:xfrm>
          <a:off x="917388" y="2675170"/>
          <a:ext cx="9651999" cy="2162175"/>
        </p:xfrm>
        <a:graphic>
          <a:graphicData uri="http://schemas.openxmlformats.org/drawingml/2006/table">
            <a:tbl>
              <a:tblPr/>
              <a:tblGrid>
                <a:gridCol w="1699006">
                  <a:extLst>
                    <a:ext uri="{9D8B030D-6E8A-4147-A177-3AD203B41FA5}">
                      <a16:colId xmlns:a16="http://schemas.microsoft.com/office/drawing/2014/main" val="340652120"/>
                    </a:ext>
                  </a:extLst>
                </a:gridCol>
                <a:gridCol w="1207689">
                  <a:extLst>
                    <a:ext uri="{9D8B030D-6E8A-4147-A177-3AD203B41FA5}">
                      <a16:colId xmlns:a16="http://schemas.microsoft.com/office/drawing/2014/main" val="1028496441"/>
                    </a:ext>
                  </a:extLst>
                </a:gridCol>
                <a:gridCol w="1318631">
                  <a:extLst>
                    <a:ext uri="{9D8B030D-6E8A-4147-A177-3AD203B41FA5}">
                      <a16:colId xmlns:a16="http://schemas.microsoft.com/office/drawing/2014/main" val="2314337363"/>
                    </a:ext>
                  </a:extLst>
                </a:gridCol>
                <a:gridCol w="1017501">
                  <a:extLst>
                    <a:ext uri="{9D8B030D-6E8A-4147-A177-3AD203B41FA5}">
                      <a16:colId xmlns:a16="http://schemas.microsoft.com/office/drawing/2014/main" val="3329781560"/>
                    </a:ext>
                  </a:extLst>
                </a:gridCol>
                <a:gridCol w="1017501">
                  <a:extLst>
                    <a:ext uri="{9D8B030D-6E8A-4147-A177-3AD203B41FA5}">
                      <a16:colId xmlns:a16="http://schemas.microsoft.com/office/drawing/2014/main" val="1478319346"/>
                    </a:ext>
                  </a:extLst>
                </a:gridCol>
                <a:gridCol w="1017501">
                  <a:extLst>
                    <a:ext uri="{9D8B030D-6E8A-4147-A177-3AD203B41FA5}">
                      <a16:colId xmlns:a16="http://schemas.microsoft.com/office/drawing/2014/main" val="1693873354"/>
                    </a:ext>
                  </a:extLst>
                </a:gridCol>
                <a:gridCol w="1245726">
                  <a:extLst>
                    <a:ext uri="{9D8B030D-6E8A-4147-A177-3AD203B41FA5}">
                      <a16:colId xmlns:a16="http://schemas.microsoft.com/office/drawing/2014/main" val="3262655846"/>
                    </a:ext>
                  </a:extLst>
                </a:gridCol>
                <a:gridCol w="1128444">
                  <a:extLst>
                    <a:ext uri="{9D8B030D-6E8A-4147-A177-3AD203B41FA5}">
                      <a16:colId xmlns:a16="http://schemas.microsoft.com/office/drawing/2014/main" val="2754931369"/>
                    </a:ext>
                  </a:extLst>
                </a:gridCol>
              </a:tblGrid>
              <a:tr h="962025">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marzo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marzo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marzo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marzo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31 de marzo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31 de marzo de 2025</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31 de marzo de 2025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301996446"/>
                  </a:ext>
                </a:extLst>
              </a:tr>
              <a:tr h="200025">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$ 6.228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$ 6.147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18.372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$ 291.490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$ 288.268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4986023"/>
                  </a:ext>
                </a:extLst>
              </a:tr>
              <a:tr h="200025">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$ 9.870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$ 9.724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17.144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$ 386.383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$ 378.564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98367420"/>
                  </a:ext>
                </a:extLst>
              </a:tr>
              <a:tr h="200025">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$ 4.425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14.446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$ 214.057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$ 211.745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59241358"/>
                  </a:ext>
                </a:extLst>
              </a:tr>
              <a:tr h="200025">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$ 3.305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17.402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$ 158.858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$ 157.065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290965897"/>
                  </a:ext>
                </a:extLst>
              </a:tr>
              <a:tr h="200025">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$ 3.818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14.409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$ 180.705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$ 178.674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51328700"/>
                  </a:ext>
                </a:extLst>
              </a:tr>
              <a:tr h="20002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1378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$ 27.794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$ 27.419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81.773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$ 1.231.493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$ 1.214.316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11344477"/>
                  </a:ext>
                </a:extLst>
              </a:tr>
            </a:tbl>
          </a:graphicData>
        </a:graphic>
      </p:graphicFrame>
    </p:spTree>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marzo de 2025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26BF6C6B-23D0-8FC8-CED8-7538714188EB}"/>
              </a:ext>
            </a:extLst>
          </p:cNvPr>
          <p:cNvGraphicFramePr>
            <a:graphicFrameLocks noGrp="1"/>
          </p:cNvGraphicFramePr>
          <p:nvPr/>
        </p:nvGraphicFramePr>
        <p:xfrm>
          <a:off x="838200" y="2311283"/>
          <a:ext cx="10515600" cy="3380022"/>
        </p:xfrm>
        <a:graphic>
          <a:graphicData uri="http://schemas.openxmlformats.org/drawingml/2006/table">
            <a:tbl>
              <a:tblPr/>
              <a:tblGrid>
                <a:gridCol w="2866340">
                  <a:extLst>
                    <a:ext uri="{9D8B030D-6E8A-4147-A177-3AD203B41FA5}">
                      <a16:colId xmlns:a16="http://schemas.microsoft.com/office/drawing/2014/main" val="1935898544"/>
                    </a:ext>
                  </a:extLst>
                </a:gridCol>
                <a:gridCol w="1854021">
                  <a:extLst>
                    <a:ext uri="{9D8B030D-6E8A-4147-A177-3AD203B41FA5}">
                      <a16:colId xmlns:a16="http://schemas.microsoft.com/office/drawing/2014/main" val="3511113464"/>
                    </a:ext>
                  </a:extLst>
                </a:gridCol>
                <a:gridCol w="912793">
                  <a:extLst>
                    <a:ext uri="{9D8B030D-6E8A-4147-A177-3AD203B41FA5}">
                      <a16:colId xmlns:a16="http://schemas.microsoft.com/office/drawing/2014/main" val="4097245307"/>
                    </a:ext>
                  </a:extLst>
                </a:gridCol>
                <a:gridCol w="807580">
                  <a:extLst>
                    <a:ext uri="{9D8B030D-6E8A-4147-A177-3AD203B41FA5}">
                      <a16:colId xmlns:a16="http://schemas.microsoft.com/office/drawing/2014/main" val="960709268"/>
                    </a:ext>
                  </a:extLst>
                </a:gridCol>
                <a:gridCol w="2448332">
                  <a:extLst>
                    <a:ext uri="{9D8B030D-6E8A-4147-A177-3AD203B41FA5}">
                      <a16:colId xmlns:a16="http://schemas.microsoft.com/office/drawing/2014/main" val="749682625"/>
                    </a:ext>
                  </a:extLst>
                </a:gridCol>
                <a:gridCol w="1626534">
                  <a:extLst>
                    <a:ext uri="{9D8B030D-6E8A-4147-A177-3AD203B41FA5}">
                      <a16:colId xmlns:a16="http://schemas.microsoft.com/office/drawing/2014/main" val="2049912900"/>
                    </a:ext>
                  </a:extLst>
                </a:gridCol>
              </a:tblGrid>
              <a:tr h="187779">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 VALOR A 31-MAR-2025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VALOR A 31-MAR-2025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80612310"/>
                  </a:ext>
                </a:extLst>
              </a:tr>
              <a:tr h="187779">
                <a:tc>
                  <a:txBody>
                    <a:bodyPr/>
                    <a:lstStyle/>
                    <a:p>
                      <a:pPr algn="l" rtl="0" fontAlgn="ctr"/>
                      <a:r>
                        <a:rPr lang="es-CO" sz="11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7.396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83559080"/>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3.318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6919549"/>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1.442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8.140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50106973"/>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2.964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157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07883869"/>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687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MX" sz="11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3.649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91429335"/>
                  </a:ext>
                </a:extLst>
              </a:tr>
              <a:tr h="187779">
                <a:tc>
                  <a:txBody>
                    <a:bodyPr/>
                    <a:lstStyle/>
                    <a:p>
                      <a:pPr algn="l" rtl="0" fontAlgn="ctr"/>
                      <a:r>
                        <a:rPr lang="es-CO" sz="11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1.875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98568606"/>
                  </a:ext>
                </a:extLst>
              </a:tr>
              <a:tr h="187779">
                <a:tc>
                  <a:txBody>
                    <a:bodyPr/>
                    <a:lstStyle/>
                    <a:p>
                      <a:pPr algn="l" rtl="0" fontAlgn="ctr"/>
                      <a:r>
                        <a:rPr lang="es-CO" sz="11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437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25710212"/>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895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586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91213496"/>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258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374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15150931"/>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906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228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39534570"/>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382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282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32241282"/>
                  </a:ext>
                </a:extLst>
              </a:tr>
              <a:tr h="187779">
                <a:tc>
                  <a:txBody>
                    <a:bodyPr/>
                    <a:lstStyle/>
                    <a:p>
                      <a:pPr algn="l" rtl="0" fontAlgn="ctr"/>
                      <a:r>
                        <a:rPr lang="es-CO" sz="11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741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220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85458822"/>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18.310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5076179"/>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3.627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35548741"/>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3.008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06536415"/>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244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w="12700" cap="flat" cmpd="sng" algn="ctr">
                      <a:solidFill>
                        <a:srgbClr val="A9D18E"/>
                      </a:solidFill>
                      <a:prstDash val="solid"/>
                      <a:round/>
                      <a:headEnd type="none" w="med" len="med"/>
                      <a:tailEnd type="none" w="med" len="med"/>
                    </a:lnR>
                    <a:lnT>
                      <a:noFill/>
                    </a:lnT>
                    <a:lnB>
                      <a:noFill/>
                    </a:lnB>
                    <a:noFill/>
                  </a:tcPr>
                </a:tc>
                <a:tc>
                  <a:txBody>
                    <a:bodyPr/>
                    <a:lstStyle/>
                    <a:p>
                      <a:pPr algn="l" rtl="0" fontAlgn="ctr"/>
                      <a:r>
                        <a:rPr lang="es-CO" sz="11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99237804"/>
                  </a:ext>
                </a:extLst>
              </a:tr>
              <a:tr h="187779">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700" b="0" i="0" u="none" strike="noStrike">
                        <a:solidFill>
                          <a:srgbClr val="000000"/>
                        </a:solidFill>
                        <a:effectLst/>
                        <a:latin typeface="Cabin"/>
                      </a:endParaRPr>
                    </a:p>
                  </a:txBody>
                  <a:tcPr marL="0" marR="0" marT="0" marB="0" anchor="b">
                    <a:lnL w="12700" cap="flat" cmpd="sng" algn="ctr">
                      <a:solidFill>
                        <a:srgbClr val="A9D18E"/>
                      </a:solidFill>
                      <a:prstDash val="solid"/>
                      <a:round/>
                      <a:headEnd type="none" w="med" len="med"/>
                      <a:tailEnd type="none" w="med" len="med"/>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a:noFill/>
                    </a:lnT>
                    <a:lnB>
                      <a:noFill/>
                    </a:lnB>
                    <a:noFill/>
                  </a:tcPr>
                </a:tc>
                <a:tc>
                  <a:txBody>
                    <a:bodyPr/>
                    <a:lstStyle/>
                    <a:p>
                      <a:pPr algn="l" fontAlgn="b"/>
                      <a:endParaRPr lang="es-CO" sz="700" b="0" i="0" u="none" strike="noStrike">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tc>
                  <a:txBody>
                    <a:bodyPr/>
                    <a:lstStyle/>
                    <a:p>
                      <a:pPr algn="l" fontAlgn="b"/>
                      <a:endParaRPr lang="es-CO" sz="700" b="0" i="0" u="none" strike="noStrike" dirty="0">
                        <a:solidFill>
                          <a:srgbClr val="000000"/>
                        </a:solidFill>
                        <a:effectLst/>
                        <a:latin typeface="Cabin"/>
                      </a:endParaRPr>
                    </a:p>
                  </a:txBody>
                  <a:tcPr marL="0" marR="0" marT="0" marB="0" anchor="b">
                    <a:lnL>
                      <a:noFill/>
                    </a:lnL>
                    <a:lnR>
                      <a:noFill/>
                    </a:lnR>
                    <a:lnT w="12700" cap="flat" cmpd="sng" algn="ctr">
                      <a:solidFill>
                        <a:srgbClr val="A9D18E"/>
                      </a:solidFill>
                      <a:prstDash val="solid"/>
                      <a:round/>
                      <a:headEnd type="none" w="med" len="med"/>
                      <a:tailEnd type="none" w="med" len="med"/>
                    </a:lnT>
                    <a:lnB>
                      <a:noFill/>
                    </a:lnB>
                    <a:noFill/>
                  </a:tcPr>
                </a:tc>
                <a:extLst>
                  <a:ext uri="{0D108BD9-81ED-4DB2-BD59-A6C34878D82A}">
                    <a16:rowId xmlns:a16="http://schemas.microsoft.com/office/drawing/2014/main" val="3723653443"/>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marzo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7772142" y="1348211"/>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BCD8273A-917F-4563-90FA-AD8F80861682}"/>
              </a:ext>
            </a:extLst>
          </p:cNvPr>
          <p:cNvGraphicFramePr>
            <a:graphicFrameLocks/>
          </p:cNvGraphicFramePr>
          <p:nvPr/>
        </p:nvGraphicFramePr>
        <p:xfrm>
          <a:off x="2223376" y="1651352"/>
          <a:ext cx="7563971" cy="18213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4084ED05-7455-19D6-9E02-C7AACFE12213}"/>
              </a:ext>
            </a:extLst>
          </p:cNvPr>
          <p:cNvGraphicFramePr>
            <a:graphicFrameLocks noGrp="1"/>
          </p:cNvGraphicFramePr>
          <p:nvPr/>
        </p:nvGraphicFramePr>
        <p:xfrm>
          <a:off x="1135856" y="3582987"/>
          <a:ext cx="9969500" cy="2358392"/>
        </p:xfrm>
        <a:graphic>
          <a:graphicData uri="http://schemas.openxmlformats.org/drawingml/2006/table">
            <a:tbl>
              <a:tblPr/>
              <a:tblGrid>
                <a:gridCol w="2542365">
                  <a:extLst>
                    <a:ext uri="{9D8B030D-6E8A-4147-A177-3AD203B41FA5}">
                      <a16:colId xmlns:a16="http://schemas.microsoft.com/office/drawing/2014/main" val="2558989209"/>
                    </a:ext>
                  </a:extLst>
                </a:gridCol>
                <a:gridCol w="2831198">
                  <a:extLst>
                    <a:ext uri="{9D8B030D-6E8A-4147-A177-3AD203B41FA5}">
                      <a16:colId xmlns:a16="http://schemas.microsoft.com/office/drawing/2014/main" val="743267690"/>
                    </a:ext>
                  </a:extLst>
                </a:gridCol>
                <a:gridCol w="3580260">
                  <a:extLst>
                    <a:ext uri="{9D8B030D-6E8A-4147-A177-3AD203B41FA5}">
                      <a16:colId xmlns:a16="http://schemas.microsoft.com/office/drawing/2014/main" val="4063742855"/>
                    </a:ext>
                  </a:extLst>
                </a:gridCol>
                <a:gridCol w="1015677">
                  <a:extLst>
                    <a:ext uri="{9D8B030D-6E8A-4147-A177-3AD203B41FA5}">
                      <a16:colId xmlns:a16="http://schemas.microsoft.com/office/drawing/2014/main" val="1833363835"/>
                    </a:ext>
                  </a:extLst>
                </a:gridCol>
              </a:tblGrid>
              <a:tr h="150597">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MARZO 2025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211853750"/>
                  </a:ext>
                </a:extLst>
              </a:tr>
              <a:tr h="301193">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098920816"/>
                  </a:ext>
                </a:extLst>
              </a:tr>
              <a:tr h="315278">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19.577,13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73,35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19.650,48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34204915"/>
                  </a:ext>
                </a:extLst>
              </a:tr>
              <a:tr h="315278">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27.835,45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100,14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27.935,59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28485122"/>
                  </a:ext>
                </a:extLst>
              </a:tr>
              <a:tr h="315278">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17.626,47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63,43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17.689,90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8956649"/>
                  </a:ext>
                </a:extLst>
              </a:tr>
              <a:tr h="315278">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12.218,67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43,74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12.262,41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0411517"/>
                  </a:ext>
                </a:extLst>
              </a:tr>
              <a:tr h="315278">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12.677,65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44,16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12.721,81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99665840"/>
                  </a:ext>
                </a:extLst>
              </a:tr>
              <a:tr h="150597">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89.935,37</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324,82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90.260,19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09427263"/>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Corte de Césped (m</a:t>
            </a:r>
            <a:r>
              <a:rPr lang="es-CO" sz="1600" b="0" dirty="0">
                <a:solidFill>
                  <a:srgbClr val="4472C4">
                    <a:lumMod val="50000"/>
                  </a:srgbClr>
                </a:solidFill>
                <a:cs typeface="Calibri" panose="020F0502020204030204" pitchFamily="34" charset="0"/>
              </a:rPr>
              <a:t>²) 2025</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51135" y="6262039"/>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62EED40-92CB-3BD3-43CE-4BB4482A83DD}"/>
              </a:ext>
            </a:extLst>
          </p:cNvPr>
          <p:cNvGraphicFramePr>
            <a:graphicFrameLocks noGrp="1"/>
          </p:cNvGraphicFramePr>
          <p:nvPr>
            <p:extLst>
              <p:ext uri="{D42A27DB-BD31-4B8C-83A1-F6EECF244321}">
                <p14:modId xmlns:p14="http://schemas.microsoft.com/office/powerpoint/2010/main" val="3518401670"/>
              </p:ext>
            </p:extLst>
          </p:nvPr>
        </p:nvGraphicFramePr>
        <p:xfrm>
          <a:off x="334414" y="2497181"/>
          <a:ext cx="11445782" cy="1364699"/>
        </p:xfrm>
        <a:graphic>
          <a:graphicData uri="http://schemas.openxmlformats.org/drawingml/2006/table">
            <a:tbl>
              <a:tblPr/>
              <a:tblGrid>
                <a:gridCol w="535140">
                  <a:extLst>
                    <a:ext uri="{9D8B030D-6E8A-4147-A177-3AD203B41FA5}">
                      <a16:colId xmlns:a16="http://schemas.microsoft.com/office/drawing/2014/main" val="3511160840"/>
                    </a:ext>
                  </a:extLst>
                </a:gridCol>
                <a:gridCol w="716705">
                  <a:extLst>
                    <a:ext uri="{9D8B030D-6E8A-4147-A177-3AD203B41FA5}">
                      <a16:colId xmlns:a16="http://schemas.microsoft.com/office/drawing/2014/main" val="3476647869"/>
                    </a:ext>
                  </a:extLst>
                </a:gridCol>
                <a:gridCol w="537529">
                  <a:extLst>
                    <a:ext uri="{9D8B030D-6E8A-4147-A177-3AD203B41FA5}">
                      <a16:colId xmlns:a16="http://schemas.microsoft.com/office/drawing/2014/main" val="2375806768"/>
                    </a:ext>
                  </a:extLst>
                </a:gridCol>
                <a:gridCol w="136174">
                  <a:extLst>
                    <a:ext uri="{9D8B030D-6E8A-4147-A177-3AD203B41FA5}">
                      <a16:colId xmlns:a16="http://schemas.microsoft.com/office/drawing/2014/main" val="2529664423"/>
                    </a:ext>
                  </a:extLst>
                </a:gridCol>
                <a:gridCol w="537529">
                  <a:extLst>
                    <a:ext uri="{9D8B030D-6E8A-4147-A177-3AD203B41FA5}">
                      <a16:colId xmlns:a16="http://schemas.microsoft.com/office/drawing/2014/main" val="2779013102"/>
                    </a:ext>
                  </a:extLst>
                </a:gridCol>
                <a:gridCol w="716705">
                  <a:extLst>
                    <a:ext uri="{9D8B030D-6E8A-4147-A177-3AD203B41FA5}">
                      <a16:colId xmlns:a16="http://schemas.microsoft.com/office/drawing/2014/main" val="3096875130"/>
                    </a:ext>
                  </a:extLst>
                </a:gridCol>
                <a:gridCol w="537529">
                  <a:extLst>
                    <a:ext uri="{9D8B030D-6E8A-4147-A177-3AD203B41FA5}">
                      <a16:colId xmlns:a16="http://schemas.microsoft.com/office/drawing/2014/main" val="2568935041"/>
                    </a:ext>
                  </a:extLst>
                </a:gridCol>
                <a:gridCol w="136174">
                  <a:extLst>
                    <a:ext uri="{9D8B030D-6E8A-4147-A177-3AD203B41FA5}">
                      <a16:colId xmlns:a16="http://schemas.microsoft.com/office/drawing/2014/main" val="1823380262"/>
                    </a:ext>
                  </a:extLst>
                </a:gridCol>
                <a:gridCol w="537529">
                  <a:extLst>
                    <a:ext uri="{9D8B030D-6E8A-4147-A177-3AD203B41FA5}">
                      <a16:colId xmlns:a16="http://schemas.microsoft.com/office/drawing/2014/main" val="3208475092"/>
                    </a:ext>
                  </a:extLst>
                </a:gridCol>
                <a:gridCol w="716705">
                  <a:extLst>
                    <a:ext uri="{9D8B030D-6E8A-4147-A177-3AD203B41FA5}">
                      <a16:colId xmlns:a16="http://schemas.microsoft.com/office/drawing/2014/main" val="2567430625"/>
                    </a:ext>
                  </a:extLst>
                </a:gridCol>
                <a:gridCol w="537529">
                  <a:extLst>
                    <a:ext uri="{9D8B030D-6E8A-4147-A177-3AD203B41FA5}">
                      <a16:colId xmlns:a16="http://schemas.microsoft.com/office/drawing/2014/main" val="3376923241"/>
                    </a:ext>
                  </a:extLst>
                </a:gridCol>
                <a:gridCol w="136174">
                  <a:extLst>
                    <a:ext uri="{9D8B030D-6E8A-4147-A177-3AD203B41FA5}">
                      <a16:colId xmlns:a16="http://schemas.microsoft.com/office/drawing/2014/main" val="2233910729"/>
                    </a:ext>
                  </a:extLst>
                </a:gridCol>
                <a:gridCol w="537529">
                  <a:extLst>
                    <a:ext uri="{9D8B030D-6E8A-4147-A177-3AD203B41FA5}">
                      <a16:colId xmlns:a16="http://schemas.microsoft.com/office/drawing/2014/main" val="1535118965"/>
                    </a:ext>
                  </a:extLst>
                </a:gridCol>
                <a:gridCol w="716705">
                  <a:extLst>
                    <a:ext uri="{9D8B030D-6E8A-4147-A177-3AD203B41FA5}">
                      <a16:colId xmlns:a16="http://schemas.microsoft.com/office/drawing/2014/main" val="611949821"/>
                    </a:ext>
                  </a:extLst>
                </a:gridCol>
                <a:gridCol w="537529">
                  <a:extLst>
                    <a:ext uri="{9D8B030D-6E8A-4147-A177-3AD203B41FA5}">
                      <a16:colId xmlns:a16="http://schemas.microsoft.com/office/drawing/2014/main" val="1038536347"/>
                    </a:ext>
                  </a:extLst>
                </a:gridCol>
                <a:gridCol w="136174">
                  <a:extLst>
                    <a:ext uri="{9D8B030D-6E8A-4147-A177-3AD203B41FA5}">
                      <a16:colId xmlns:a16="http://schemas.microsoft.com/office/drawing/2014/main" val="290455612"/>
                    </a:ext>
                  </a:extLst>
                </a:gridCol>
                <a:gridCol w="537529">
                  <a:extLst>
                    <a:ext uri="{9D8B030D-6E8A-4147-A177-3AD203B41FA5}">
                      <a16:colId xmlns:a16="http://schemas.microsoft.com/office/drawing/2014/main" val="818695394"/>
                    </a:ext>
                  </a:extLst>
                </a:gridCol>
                <a:gridCol w="716705">
                  <a:extLst>
                    <a:ext uri="{9D8B030D-6E8A-4147-A177-3AD203B41FA5}">
                      <a16:colId xmlns:a16="http://schemas.microsoft.com/office/drawing/2014/main" val="3431095109"/>
                    </a:ext>
                  </a:extLst>
                </a:gridCol>
                <a:gridCol w="537529">
                  <a:extLst>
                    <a:ext uri="{9D8B030D-6E8A-4147-A177-3AD203B41FA5}">
                      <a16:colId xmlns:a16="http://schemas.microsoft.com/office/drawing/2014/main" val="3065844931"/>
                    </a:ext>
                  </a:extLst>
                </a:gridCol>
                <a:gridCol w="136174">
                  <a:extLst>
                    <a:ext uri="{9D8B030D-6E8A-4147-A177-3AD203B41FA5}">
                      <a16:colId xmlns:a16="http://schemas.microsoft.com/office/drawing/2014/main" val="52928365"/>
                    </a:ext>
                  </a:extLst>
                </a:gridCol>
                <a:gridCol w="554252">
                  <a:extLst>
                    <a:ext uri="{9D8B030D-6E8A-4147-A177-3AD203B41FA5}">
                      <a16:colId xmlns:a16="http://schemas.microsoft.com/office/drawing/2014/main" val="348742657"/>
                    </a:ext>
                  </a:extLst>
                </a:gridCol>
                <a:gridCol w="716705">
                  <a:extLst>
                    <a:ext uri="{9D8B030D-6E8A-4147-A177-3AD203B41FA5}">
                      <a16:colId xmlns:a16="http://schemas.microsoft.com/office/drawing/2014/main" val="3806352229"/>
                    </a:ext>
                  </a:extLst>
                </a:gridCol>
                <a:gridCol w="537529">
                  <a:extLst>
                    <a:ext uri="{9D8B030D-6E8A-4147-A177-3AD203B41FA5}">
                      <a16:colId xmlns:a16="http://schemas.microsoft.com/office/drawing/2014/main" val="3809547300"/>
                    </a:ext>
                  </a:extLst>
                </a:gridCol>
              </a:tblGrid>
              <a:tr h="194957">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28425814"/>
                  </a:ext>
                </a:extLst>
              </a:tr>
              <a:tr h="389914">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11.080.252,1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10.203.948,4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28.550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8.447.739,7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4.686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5.454.943,6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8.193.365,9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43.380.249,6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45.788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81283511"/>
                  </a:ext>
                </a:extLst>
              </a:tr>
              <a:tr h="389914">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9.931.925,0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2.288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10.893.018,5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9.477.564,9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4.807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5.457.288,6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889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8.429.657,2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44.189.454,3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45.514</a:t>
                      </a:r>
                    </a:p>
                  </a:txBody>
                  <a:tcPr marL="0" marR="0" marT="0" marB="0" anchor="ctr">
                    <a:lnL>
                      <a:noFill/>
                    </a:lnL>
                    <a:lnR>
                      <a:noFill/>
                    </a:lnR>
                    <a:lnT>
                      <a:noFill/>
                    </a:lnT>
                    <a:lnB>
                      <a:noFill/>
                    </a:lnB>
                    <a:noFill/>
                  </a:tcPr>
                </a:tc>
                <a:extLst>
                  <a:ext uri="{0D108BD9-81ED-4DB2-BD59-A6C34878D82A}">
                    <a16:rowId xmlns:a16="http://schemas.microsoft.com/office/drawing/2014/main" val="1592547997"/>
                  </a:ext>
                </a:extLst>
              </a:tr>
              <a:tr h="389914">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21.012.177,1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4.819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21.096.966,9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56.515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17.925.304,5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9.493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10.912.232,2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1.779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16.623.023,1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18.696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87.569.703,9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91.302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32489662"/>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Sólidos (IAT) En marzo de 2025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007A0CF9-66DE-FB09-EA77-1C0E1F47C5E7}"/>
              </a:ext>
            </a:extLst>
          </p:cNvPr>
          <p:cNvGraphicFramePr>
            <a:graphicFrameLocks noGrp="1"/>
          </p:cNvGraphicFramePr>
          <p:nvPr/>
        </p:nvGraphicFramePr>
        <p:xfrm>
          <a:off x="1326355" y="2178606"/>
          <a:ext cx="9323172" cy="3365443"/>
        </p:xfrm>
        <a:graphic>
          <a:graphicData uri="http://schemas.openxmlformats.org/drawingml/2006/table">
            <a:tbl>
              <a:tblPr/>
              <a:tblGrid>
                <a:gridCol w="2258408">
                  <a:extLst>
                    <a:ext uri="{9D8B030D-6E8A-4147-A177-3AD203B41FA5}">
                      <a16:colId xmlns:a16="http://schemas.microsoft.com/office/drawing/2014/main" val="2699285402"/>
                    </a:ext>
                  </a:extLst>
                </a:gridCol>
                <a:gridCol w="3228365">
                  <a:extLst>
                    <a:ext uri="{9D8B030D-6E8A-4147-A177-3AD203B41FA5}">
                      <a16:colId xmlns:a16="http://schemas.microsoft.com/office/drawing/2014/main" val="142422906"/>
                    </a:ext>
                  </a:extLst>
                </a:gridCol>
                <a:gridCol w="1302928">
                  <a:extLst>
                    <a:ext uri="{9D8B030D-6E8A-4147-A177-3AD203B41FA5}">
                      <a16:colId xmlns:a16="http://schemas.microsoft.com/office/drawing/2014/main" val="1849743218"/>
                    </a:ext>
                  </a:extLst>
                </a:gridCol>
                <a:gridCol w="1245020">
                  <a:extLst>
                    <a:ext uri="{9D8B030D-6E8A-4147-A177-3AD203B41FA5}">
                      <a16:colId xmlns:a16="http://schemas.microsoft.com/office/drawing/2014/main" val="3488939002"/>
                    </a:ext>
                  </a:extLst>
                </a:gridCol>
                <a:gridCol w="1288451">
                  <a:extLst>
                    <a:ext uri="{9D8B030D-6E8A-4147-A177-3AD203B41FA5}">
                      <a16:colId xmlns:a16="http://schemas.microsoft.com/office/drawing/2014/main" val="2310016483"/>
                    </a:ext>
                  </a:extLst>
                </a:gridCol>
              </a:tblGrid>
              <a:tr h="550243">
                <a:tc>
                  <a:txBody>
                    <a:bodyPr/>
                    <a:lstStyle/>
                    <a:p>
                      <a:pPr algn="ctr" rtl="0" fontAlgn="ctr"/>
                      <a:r>
                        <a:rPr lang="es-CO" sz="1200" b="1" i="0" u="none" strike="noStrike">
                          <a:solidFill>
                            <a:srgbClr val="002060"/>
                          </a:solidFill>
                          <a:effectLst/>
                          <a:latin typeface="Calibri" panose="020F0502020204030204" pitchFamily="34" charset="0"/>
                        </a:rPr>
                        <a:t>FIDEICOMITENTE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DESCRIPCIÓN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MONTO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FECHA TRASLADO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002060"/>
                          </a:solidFill>
                          <a:effectLst/>
                          <a:latin typeface="Calibri" panose="020F0502020204030204" pitchFamily="34" charset="0"/>
                        </a:rPr>
                        <a:t>VALOR GIRADO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F0D9"/>
                    </a:solidFill>
                  </a:tcPr>
                </a:tc>
                <a:extLst>
                  <a:ext uri="{0D108BD9-81ED-4DB2-BD59-A6C34878D82A}">
                    <a16:rowId xmlns:a16="http://schemas.microsoft.com/office/drawing/2014/main" val="1340345476"/>
                  </a:ext>
                </a:extLst>
              </a:tr>
              <a:tr h="281520">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426,15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rowSpan="10">
                  <a:txBody>
                    <a:bodyPr/>
                    <a:lstStyle/>
                    <a:p>
                      <a:pPr algn="ctr" rtl="0" fontAlgn="ctr"/>
                      <a:r>
                        <a:rPr lang="es-CO" sz="1200" b="0" i="0" u="none" strike="noStrike" dirty="0">
                          <a:solidFill>
                            <a:srgbClr val="002060"/>
                          </a:solidFill>
                          <a:effectLst/>
                          <a:latin typeface="Calibri" panose="020F0502020204030204" pitchFamily="34" charset="0"/>
                        </a:rPr>
                        <a:t>$ 1.824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291967390"/>
                  </a:ext>
                </a:extLst>
              </a:tr>
              <a:tr h="281520">
                <a:tc>
                  <a:txBody>
                    <a:bodyPr/>
                    <a:lstStyle/>
                    <a:p>
                      <a:pPr algn="l" rtl="0" fontAlgn="ctr"/>
                      <a:r>
                        <a:rPr lang="es-CO" sz="1200" b="0" i="0" u="none" strike="noStrike">
                          <a:solidFill>
                            <a:srgbClr val="002060"/>
                          </a:solidFill>
                          <a:effectLst/>
                          <a:latin typeface="Calibri" panose="020F0502020204030204" pitchFamily="34" charset="0"/>
                        </a:rPr>
                        <a:t> PROMOAMBIENTAL DISTRITO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1,01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477040206"/>
                  </a:ext>
                </a:extLst>
              </a:tr>
              <a:tr h="281520">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521,52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00386176"/>
                  </a:ext>
                </a:extLst>
              </a:tr>
              <a:tr h="281520">
                <a:tc>
                  <a:txBody>
                    <a:bodyPr/>
                    <a:lstStyle/>
                    <a:p>
                      <a:pPr algn="l" rtl="0" fontAlgn="ctr"/>
                      <a:r>
                        <a:rPr lang="es-CO" sz="1200" b="0" i="0" u="none" strike="noStrike">
                          <a:solidFill>
                            <a:srgbClr val="002060"/>
                          </a:solidFill>
                          <a:effectLst/>
                          <a:latin typeface="Calibri" panose="020F0502020204030204" pitchFamily="34" charset="0"/>
                        </a:rPr>
                        <a:t> LIMPIEZA METROPOLITANA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1,03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22419734"/>
                  </a:ext>
                </a:extLst>
              </a:tr>
              <a:tr h="281520">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362,92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266638"/>
                  </a:ext>
                </a:extLst>
              </a:tr>
              <a:tr h="281520">
                <a:tc>
                  <a:txBody>
                    <a:bodyPr/>
                    <a:lstStyle/>
                    <a:p>
                      <a:pPr algn="l" rtl="0" fontAlgn="ctr"/>
                      <a:r>
                        <a:rPr lang="es-CO" sz="1200" b="0" i="0" u="none" strike="noStrike">
                          <a:solidFill>
                            <a:srgbClr val="002060"/>
                          </a:solidFill>
                          <a:effectLst/>
                          <a:latin typeface="Calibri" panose="020F0502020204030204" pitchFamily="34" charset="0"/>
                        </a:rPr>
                        <a:t> CIUDAD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0,93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93352180"/>
                  </a:ext>
                </a:extLst>
              </a:tr>
              <a:tr h="281520">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245,83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28371043"/>
                  </a:ext>
                </a:extLst>
              </a:tr>
              <a:tr h="281520">
                <a:tc>
                  <a:txBody>
                    <a:bodyPr/>
                    <a:lstStyle/>
                    <a:p>
                      <a:pPr algn="l" rtl="0" fontAlgn="ctr"/>
                      <a:r>
                        <a:rPr lang="es-CO" sz="1200" b="0" i="0" u="none" strike="noStrike">
                          <a:solidFill>
                            <a:srgbClr val="002060"/>
                          </a:solidFill>
                          <a:effectLst/>
                          <a:latin typeface="Calibri" panose="020F0502020204030204" pitchFamily="34" charset="0"/>
                        </a:rPr>
                        <a:t> BOGOTA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0,45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00547729"/>
                  </a:ext>
                </a:extLst>
              </a:tr>
              <a:tr h="281520">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RECURSOS RECAUDADOS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263,35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12235485"/>
                  </a:ext>
                </a:extLst>
              </a:tr>
              <a:tr h="281520">
                <a:tc>
                  <a:txBody>
                    <a:bodyPr/>
                    <a:lstStyle/>
                    <a:p>
                      <a:pPr algn="l" rtl="0" fontAlgn="ctr"/>
                      <a:r>
                        <a:rPr lang="es-CO" sz="1200" b="0" i="0" u="none" strike="noStrike">
                          <a:solidFill>
                            <a:srgbClr val="002060"/>
                          </a:solidFill>
                          <a:effectLst/>
                          <a:latin typeface="Calibri" panose="020F0502020204030204" pitchFamily="34" charset="0"/>
                        </a:rPr>
                        <a:t> ÁREA LIMPIA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l" rtl="0" fontAlgn="ctr"/>
                      <a:r>
                        <a:rPr lang="es-CO" sz="1200" b="0" i="0" u="none" strike="noStrike">
                          <a:solidFill>
                            <a:srgbClr val="002060"/>
                          </a:solidFill>
                          <a:effectLst/>
                          <a:latin typeface="Calibri" panose="020F0502020204030204" pitchFamily="34" charset="0"/>
                        </a:rPr>
                        <a:t>RENDIMIENTOS ENE 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 $                 0,68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11/03/2025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560200429"/>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marzo 2025</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marzo de 2025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spTree>
    <p:extLst>
      <p:ext uri="{BB962C8B-B14F-4D97-AF65-F5344CB8AC3E}">
        <p14:creationId xmlns:p14="http://schemas.microsoft.com/office/powerpoint/2010/main" val="47150544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marzo 2025</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245394" y="5542423"/>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17689" y="1491456"/>
          <a:ext cx="8451005" cy="4050967"/>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1280">
                <a:tc>
                  <a:txBody>
                    <a:bodyPr/>
                    <a:lstStyle/>
                    <a:p>
                      <a:pPr algn="ctr" rtl="0" fontAlgn="ctr"/>
                      <a:r>
                        <a:rPr lang="es-CO" sz="10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dirty="0">
                          <a:solidFill>
                            <a:srgbClr val="203864"/>
                          </a:solidFill>
                          <a:effectLst/>
                          <a:latin typeface="Calibri" panose="020F0502020204030204" pitchFamily="34" charset="0"/>
                        </a:rPr>
                        <a:t>PRÓRROGA</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86646">
                <a:tc>
                  <a:txBody>
                    <a:bodyPr/>
                    <a:lstStyle/>
                    <a:p>
                      <a:pPr algn="ctr" rtl="0" fontAlgn="ctr"/>
                      <a:r>
                        <a:rPr lang="es-CO" sz="10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92452">
                <a:tc>
                  <a:txBody>
                    <a:bodyPr/>
                    <a:lstStyle/>
                    <a:p>
                      <a:pPr algn="ctr" rtl="0" fontAlgn="ctr"/>
                      <a:r>
                        <a:rPr lang="es-MX" sz="10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88952">
                <a:tc>
                  <a:txBody>
                    <a:bodyPr/>
                    <a:lstStyle/>
                    <a:p>
                      <a:pPr algn="ctr" rtl="0" fontAlgn="ctr"/>
                      <a:r>
                        <a:rPr lang="es-MX" sz="10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76744">
                <a:tc>
                  <a:txBody>
                    <a:bodyPr/>
                    <a:lstStyle/>
                    <a:p>
                      <a:pPr algn="ctr" rtl="0" fontAlgn="ctr"/>
                      <a:r>
                        <a:rPr lang="es-MX" sz="10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64535">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34910">
                <a:tc>
                  <a:txBody>
                    <a:bodyPr/>
                    <a:lstStyle/>
                    <a:p>
                      <a:pPr algn="ctr" rtl="0" fontAlgn="ctr"/>
                      <a:r>
                        <a:rPr lang="es-MX" sz="10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10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1000" b="0" i="0" u="none" strike="noStrike" kern="1200" dirty="0">
                          <a:solidFill>
                            <a:srgbClr val="203864"/>
                          </a:solidFill>
                          <a:effectLst/>
                          <a:latin typeface="Calibri" panose="020F0502020204030204" pitchFamily="34" charset="0"/>
                          <a:ea typeface="+mn-ea"/>
                          <a:cs typeface="+mn-cs"/>
                        </a:rPr>
                        <a:t>12</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8887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10278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7316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9578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10970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106206">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102707">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Jul-24</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16887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864"/>
                          </a:solidFill>
                          <a:effectLst/>
                          <a:latin typeface="Calibri" panose="020F0502020204030204" pitchFamily="34" charset="0"/>
                        </a:rPr>
                        <a:t>Ago-24</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1000" b="0" i="0" u="none" strike="noStrike" dirty="0">
                          <a:solidFill>
                            <a:srgbClr val="203864"/>
                          </a:solidFill>
                          <a:effectLst/>
                          <a:latin typeface="Calibri" panose="020F0502020204030204" pitchFamily="34" charset="0"/>
                        </a:rPr>
                        <a:t>1</a:t>
                      </a:r>
                      <a:endParaRPr lang="es-CO" sz="10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12192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Sep-24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641028"/>
                  </a:ext>
                </a:extLst>
              </a:tr>
              <a:tr h="101004">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Oct-24</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149136"/>
                  </a:ext>
                </a:extLst>
              </a:tr>
              <a:tr h="539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Nov-24</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kern="1200" dirty="0">
                          <a:solidFill>
                            <a:srgbClr val="203864"/>
                          </a:solidFill>
                          <a:effectLst/>
                          <a:latin typeface="Calibri" panose="020F0502020204030204" pitchFamily="34" charset="0"/>
                          <a:ea typeface="+mn-ea"/>
                          <a:cs typeface="+mn-cs"/>
                        </a:rPr>
                        <a:t>1</a:t>
                      </a: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46263361"/>
                  </a:ext>
                </a:extLst>
              </a:tr>
              <a:tr h="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Dic-24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90029457"/>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Ene-25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62943028"/>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Feb-25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0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2011955"/>
                  </a:ext>
                </a:extLst>
              </a:tr>
              <a:tr h="211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0</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76</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1</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000" b="1" i="0" u="none" strike="noStrike" dirty="0">
                          <a:solidFill>
                            <a:srgbClr val="203864"/>
                          </a:solidFill>
                          <a:effectLst/>
                          <a:latin typeface="Calibri" panose="020F0502020204030204" pitchFamily="34" charset="0"/>
                        </a:rPr>
                        <a:t>2</a:t>
                      </a:r>
                      <a:endParaRPr lang="es-CO" sz="10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1" i="0" u="none" strike="noStrike" dirty="0">
                          <a:solidFill>
                            <a:srgbClr val="203864"/>
                          </a:solidFill>
                          <a:effectLst/>
                          <a:latin typeface="Calibri" panose="020F0502020204030204" pitchFamily="34" charset="0"/>
                        </a:rPr>
                        <a:t>79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marzo de 2025</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1CD2952-D720-DF0F-AA8E-75C36C1C87A0}"/>
              </a:ext>
            </a:extLst>
          </p:cNvPr>
          <p:cNvGraphicFramePr>
            <a:graphicFrameLocks noGrp="1"/>
          </p:cNvGraphicFramePr>
          <p:nvPr/>
        </p:nvGraphicFramePr>
        <p:xfrm>
          <a:off x="1201002" y="1484243"/>
          <a:ext cx="10409108" cy="4312816"/>
        </p:xfrm>
        <a:graphic>
          <a:graphicData uri="http://schemas.openxmlformats.org/drawingml/2006/table">
            <a:tbl>
              <a:tblPr/>
              <a:tblGrid>
                <a:gridCol w="1428164">
                  <a:extLst>
                    <a:ext uri="{9D8B030D-6E8A-4147-A177-3AD203B41FA5}">
                      <a16:colId xmlns:a16="http://schemas.microsoft.com/office/drawing/2014/main" val="1521118824"/>
                    </a:ext>
                  </a:extLst>
                </a:gridCol>
                <a:gridCol w="906334">
                  <a:extLst>
                    <a:ext uri="{9D8B030D-6E8A-4147-A177-3AD203B41FA5}">
                      <a16:colId xmlns:a16="http://schemas.microsoft.com/office/drawing/2014/main" val="1250903861"/>
                    </a:ext>
                  </a:extLst>
                </a:gridCol>
                <a:gridCol w="8074610">
                  <a:extLst>
                    <a:ext uri="{9D8B030D-6E8A-4147-A177-3AD203B41FA5}">
                      <a16:colId xmlns:a16="http://schemas.microsoft.com/office/drawing/2014/main" val="1113461374"/>
                    </a:ext>
                  </a:extLst>
                </a:gridCol>
              </a:tblGrid>
              <a:tr h="238844">
                <a:tc>
                  <a:txBody>
                    <a:bodyPr/>
                    <a:lstStyle/>
                    <a:p>
                      <a:pPr algn="ctr" rtl="0" fontAlgn="ctr"/>
                      <a:r>
                        <a:rPr lang="es-CO" sz="1000" b="1" i="0" u="none" strike="noStrike" dirty="0">
                          <a:solidFill>
                            <a:srgbClr val="203764"/>
                          </a:solidFill>
                          <a:effectLst/>
                          <a:latin typeface="+mn-lt"/>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3523064097"/>
                  </a:ext>
                </a:extLst>
              </a:tr>
              <a:tr h="428839">
                <a:tc rowSpan="11">
                  <a:txBody>
                    <a:bodyPr/>
                    <a:lstStyle/>
                    <a:p>
                      <a:pPr algn="ctr" rtl="0" fontAlgn="ctr"/>
                      <a:r>
                        <a:rPr lang="es-CO" sz="1000" b="0" i="0" u="none" strike="noStrike" dirty="0">
                          <a:solidFill>
                            <a:srgbClr val="203764"/>
                          </a:solidFill>
                          <a:effectLst/>
                          <a:latin typeface="+mn-lt"/>
                        </a:rPr>
                        <a:t>Subsidios y Contribuciones </a:t>
                      </a:r>
                    </a:p>
                  </a:txBody>
                  <a:tcPr marL="0" marR="0" marT="0" marB="0" anchor="ctr">
                    <a:lnL>
                      <a:noFill/>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C6E0B4"/>
                    </a:solidFill>
                  </a:tcPr>
                </a:tc>
                <a:tc rowSpan="5">
                  <a:txBody>
                    <a:bodyPr/>
                    <a:lstStyle/>
                    <a:p>
                      <a:pPr algn="ctr" rtl="0" fontAlgn="ctr"/>
                      <a:r>
                        <a:rPr lang="es-CO" sz="1000" b="0" i="0" u="none" strike="noStrike" dirty="0">
                          <a:solidFill>
                            <a:srgbClr val="203764"/>
                          </a:solidFill>
                          <a:effectLst/>
                          <a:latin typeface="+mn-lt"/>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mn-lt"/>
                        </a:rPr>
                        <a:t>BSC SEPTIEMBRE 2024: </a:t>
                      </a:r>
                      <a:r>
                        <a:rPr lang="es-MX" sz="1000" b="0" i="0" u="none" strike="noStrike" dirty="0">
                          <a:solidFill>
                            <a:srgbClr val="203764"/>
                          </a:solidFill>
                          <a:effectLst/>
                          <a:latin typeface="+mn-lt"/>
                        </a:rPr>
                        <a:t>El balance fue aprobado el 31/01/2025 y fue pagado el 19/03/2025, además, se identificó el traslado de los recursos desde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FSRI hacia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RBL el 21/03/2025.</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3862624"/>
                  </a:ext>
                </a:extLst>
              </a:tr>
              <a:tr h="428839">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mn-lt"/>
                        </a:rPr>
                        <a:t>BSC OCTUBRE 2024: </a:t>
                      </a:r>
                      <a:r>
                        <a:rPr lang="es-MX" sz="1000" b="0" i="0" u="none" strike="noStrike" dirty="0">
                          <a:solidFill>
                            <a:srgbClr val="203764"/>
                          </a:solidFill>
                          <a:effectLst/>
                          <a:latin typeface="+mn-lt"/>
                        </a:rPr>
                        <a:t>El balance fue aprobado el 31/01/2025 y fue pagado el 19/03/2025, además, se identificó el traslado de los recursos desde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FSRI hacia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RBL el 21/03/2025.</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32565703"/>
                  </a:ext>
                </a:extLst>
              </a:tr>
              <a:tr h="428839">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mn-lt"/>
                        </a:rPr>
                        <a:t>BSC NOVIEMBRE 2024: </a:t>
                      </a:r>
                      <a:r>
                        <a:rPr lang="es-MX" sz="1000" b="0" i="0" u="none" strike="noStrike" dirty="0">
                          <a:solidFill>
                            <a:srgbClr val="203764"/>
                          </a:solidFill>
                          <a:effectLst/>
                          <a:latin typeface="+mn-lt"/>
                        </a:rPr>
                        <a:t>El balance fue aprobado el 31/01/2025 y fue pagado el 19/03/2025, además, se identificó el traslado de los recursos desde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FSRI hacia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RBL el 21/03/2025.</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02387036"/>
                  </a:ext>
                </a:extLst>
              </a:tr>
              <a:tr h="428839">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mn-lt"/>
                        </a:rPr>
                        <a:t>BSC DICIEMBRE 2024: </a:t>
                      </a:r>
                      <a:r>
                        <a:rPr lang="es-MX" sz="1000" b="0" i="0" u="none" strike="noStrike" dirty="0">
                          <a:solidFill>
                            <a:srgbClr val="203764"/>
                          </a:solidFill>
                          <a:effectLst/>
                          <a:latin typeface="+mn-lt"/>
                        </a:rPr>
                        <a:t>El balance fue aprobado y fue pagado el 09/01/2025, además, se identificó el traslado de los recursos desde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FSRI hacia la </a:t>
                      </a:r>
                      <a:r>
                        <a:rPr lang="es-MX" sz="1000" b="0" i="0" u="none" strike="noStrike" dirty="0" err="1">
                          <a:solidFill>
                            <a:srgbClr val="203764"/>
                          </a:solidFill>
                          <a:effectLst/>
                          <a:latin typeface="+mn-lt"/>
                        </a:rPr>
                        <a:t>subbolsa</a:t>
                      </a:r>
                      <a:r>
                        <a:rPr lang="es-MX" sz="1000" b="0" i="0" u="none" strike="noStrike" dirty="0">
                          <a:solidFill>
                            <a:srgbClr val="203764"/>
                          </a:solidFill>
                          <a:effectLst/>
                          <a:latin typeface="+mn-lt"/>
                        </a:rPr>
                        <a:t> RBL el 14/02/2025.</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94265218"/>
                  </a:ext>
                </a:extLst>
              </a:tr>
              <a:tr h="214420">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mn-lt"/>
                        </a:rPr>
                        <a:t>BSC ENERO 2025: </a:t>
                      </a:r>
                      <a:r>
                        <a:rPr lang="es-MX" sz="1000" b="0" i="0" u="none" strike="noStrike" dirty="0">
                          <a:solidFill>
                            <a:srgbClr val="203764"/>
                          </a:solidFill>
                          <a:effectLst/>
                          <a:latin typeface="+mn-lt"/>
                        </a:rPr>
                        <a:t>El balance fue aprobado el 14/03/2025 y se encuentra pendiente su pago por parte de la SDHT.</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0363321"/>
                  </a:ext>
                </a:extLst>
              </a:tr>
              <a:tr h="214420">
                <a:tc vMerge="1">
                  <a:txBody>
                    <a:bodyPr/>
                    <a:lstStyle/>
                    <a:p>
                      <a:endParaRPr lang="es-CO"/>
                    </a:p>
                  </a:txBody>
                  <a:tcPr/>
                </a:tc>
                <a:tc>
                  <a:txBody>
                    <a:bodyPr/>
                    <a:lstStyle/>
                    <a:p>
                      <a:pPr algn="ctr" rtl="0" fontAlgn="ctr"/>
                      <a:r>
                        <a:rPr lang="es-CO" sz="1000" b="0" i="0" u="none" strike="noStrike">
                          <a:solidFill>
                            <a:srgbClr val="203764"/>
                          </a:solidFill>
                          <a:effectLst/>
                          <a:latin typeface="+mn-lt"/>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0" i="0" u="none" strike="noStrike" dirty="0">
                          <a:solidFill>
                            <a:srgbClr val="203764"/>
                          </a:solidFill>
                          <a:effectLst/>
                          <a:latin typeface="+mn-lt"/>
                        </a:rPr>
                        <a:t>El Concesionario en marzo de 2025 no tuvo cuentas pendientes de aprobación y pago por parte de la SDHT.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19288806"/>
                  </a:ext>
                </a:extLst>
              </a:tr>
              <a:tr h="428839">
                <a:tc vMerge="1">
                  <a:txBody>
                    <a:bodyPr/>
                    <a:lstStyle/>
                    <a:p>
                      <a:endParaRPr lang="es-CO"/>
                    </a:p>
                  </a:txBody>
                  <a:tcPr/>
                </a:tc>
                <a:tc>
                  <a:txBody>
                    <a:bodyPr/>
                    <a:lstStyle/>
                    <a:p>
                      <a:pPr algn="ctr" rtl="0" fontAlgn="ctr"/>
                      <a:r>
                        <a:rPr lang="es-CO" sz="1000" b="0" i="0" u="none" strike="noStrike">
                          <a:solidFill>
                            <a:srgbClr val="203764"/>
                          </a:solidFill>
                          <a:effectLst/>
                          <a:latin typeface="+mn-lt"/>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mn-lt"/>
                        </a:rPr>
                        <a:t>BSC DICIEMBRE 2024 (</a:t>
                      </a:r>
                      <a:r>
                        <a:rPr lang="es-MX" sz="1000" b="0" i="0" u="none" strike="noStrike" dirty="0">
                          <a:solidFill>
                            <a:srgbClr val="203764"/>
                          </a:solidFill>
                          <a:effectLst/>
                          <a:latin typeface="+mn-lt"/>
                        </a:rPr>
                        <a:t>Ajuste </a:t>
                      </a:r>
                      <a:r>
                        <a:rPr lang="es-MX" sz="1000" b="0" i="0" u="none" strike="noStrike" dirty="0" err="1">
                          <a:solidFill>
                            <a:srgbClr val="203764"/>
                          </a:solidFill>
                          <a:effectLst/>
                          <a:latin typeface="+mn-lt"/>
                        </a:rPr>
                        <a:t>Dif</a:t>
                      </a:r>
                      <a:r>
                        <a:rPr lang="es-MX" sz="1000" b="0" i="0" u="none" strike="noStrike" dirty="0">
                          <a:solidFill>
                            <a:srgbClr val="203764"/>
                          </a:solidFill>
                          <a:effectLst/>
                          <a:latin typeface="+mn-lt"/>
                        </a:rPr>
                        <a:t>. Proyección vs Ejecutado</a:t>
                      </a:r>
                      <a:r>
                        <a:rPr lang="es-MX" sz="1000" b="1" i="0" u="none" strike="noStrike" dirty="0">
                          <a:solidFill>
                            <a:srgbClr val="203764"/>
                          </a:solidFill>
                          <a:effectLst/>
                          <a:latin typeface="+mn-lt"/>
                        </a:rPr>
                        <a:t>) y ENERO 2025: </a:t>
                      </a:r>
                      <a:r>
                        <a:rPr lang="es-MX" sz="1000" b="0" i="0" u="none" strike="noStrike" dirty="0">
                          <a:solidFill>
                            <a:srgbClr val="203764"/>
                          </a:solidFill>
                          <a:effectLst/>
                          <a:latin typeface="+mn-lt"/>
                        </a:rPr>
                        <a:t>El balance fue aprobado el 20/03/2025 y se encuentra pendiente de  pago por parte de la SDHT.</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03652314"/>
                  </a:ext>
                </a:extLst>
              </a:tr>
              <a:tr h="428839">
                <a:tc vMerge="1">
                  <a:txBody>
                    <a:bodyPr/>
                    <a:lstStyle/>
                    <a:p>
                      <a:endParaRPr lang="es-CO"/>
                    </a:p>
                  </a:txBody>
                  <a:tcPr/>
                </a:tc>
                <a:tc rowSpan="2">
                  <a:txBody>
                    <a:bodyPr/>
                    <a:lstStyle/>
                    <a:p>
                      <a:pPr algn="ctr" rtl="0" fontAlgn="ctr"/>
                      <a:r>
                        <a:rPr lang="es-CO" sz="1000" b="0" i="0" u="none" strike="noStrike">
                          <a:solidFill>
                            <a:srgbClr val="203764"/>
                          </a:solidFill>
                          <a:effectLst/>
                          <a:latin typeface="+mn-lt"/>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mn-lt"/>
                        </a:rPr>
                        <a:t>BSC V BIMESTRE 2024: </a:t>
                      </a:r>
                      <a:r>
                        <a:rPr lang="es-MX" sz="1000" b="0" i="0" u="none" strike="noStrike" dirty="0">
                          <a:solidFill>
                            <a:srgbClr val="203764"/>
                          </a:solidFill>
                          <a:effectLst/>
                          <a:latin typeface="+mn-lt"/>
                        </a:rPr>
                        <a:t> El Concesionario radicó cuentas por el valor remanente que no cobró por falta de presupuesto dado que superó el valor del BSC proyectado para la vigencia 2024; y  se encuentra pendiente de aprobación y pago por parte de la SDHT.</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61959606"/>
                  </a:ext>
                </a:extLst>
              </a:tr>
              <a:tr h="428839">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mn-lt"/>
                        </a:rPr>
                        <a:t>BSC VI BIMESTRE 2024: </a:t>
                      </a:r>
                      <a:r>
                        <a:rPr lang="es-MX" sz="1000" b="0" i="0" u="none" strike="noStrike" dirty="0">
                          <a:solidFill>
                            <a:srgbClr val="203764"/>
                          </a:solidFill>
                          <a:effectLst/>
                          <a:latin typeface="+mn-lt"/>
                        </a:rPr>
                        <a:t> El balance fue devuelto por la SDHT por falta de presupuesto dado que superó el valor del BSC proyectado para la vigencia 2024 y dicha entidad solicitó tramitarla nuevamente en la vigencia 2025; y se encuentra pendiente de aprobación y pago por parte de la SDHT.</a:t>
                      </a:r>
                      <a:endParaRPr lang="es-MX" sz="1000" b="1" i="0" u="none" strike="noStrike" dirty="0">
                        <a:solidFill>
                          <a:srgbClr val="203764"/>
                        </a:solidFill>
                        <a:effectLst/>
                        <a:latin typeface="+mn-lt"/>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69295669"/>
                  </a:ext>
                </a:extLst>
              </a:tr>
              <a:tr h="428839">
                <a:tc vMerge="1">
                  <a:txBody>
                    <a:bodyPr/>
                    <a:lstStyle/>
                    <a:p>
                      <a:endParaRPr lang="es-CO"/>
                    </a:p>
                  </a:txBody>
                  <a:tcPr/>
                </a:tc>
                <a:tc rowSpan="2">
                  <a:txBody>
                    <a:bodyPr/>
                    <a:lstStyle/>
                    <a:p>
                      <a:pPr algn="ctr" rtl="0" fontAlgn="ctr"/>
                      <a:r>
                        <a:rPr lang="es-CO" sz="1000" b="0" i="0" u="none" strike="noStrike">
                          <a:solidFill>
                            <a:srgbClr val="203764"/>
                          </a:solidFill>
                          <a:effectLst/>
                          <a:latin typeface="+mn-lt"/>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5E0B4"/>
                      </a:solidFill>
                      <a:prstDash val="solid"/>
                      <a:round/>
                      <a:headEnd type="none" w="med" len="med"/>
                      <a:tailEnd type="none" w="med" len="med"/>
                    </a:lnB>
                    <a:noFill/>
                  </a:tcPr>
                </a:tc>
                <a:tc>
                  <a:txBody>
                    <a:bodyPr/>
                    <a:lstStyle/>
                    <a:p>
                      <a:pPr algn="l" rtl="0" fontAlgn="ctr"/>
                      <a:r>
                        <a:rPr lang="es-MX" sz="1000" b="1" i="0" u="none" strike="noStrike" dirty="0">
                          <a:solidFill>
                            <a:srgbClr val="203764"/>
                          </a:solidFill>
                          <a:effectLst/>
                          <a:latin typeface="+mn-lt"/>
                        </a:rPr>
                        <a:t>BSC DICIEMBRE 2024 (</a:t>
                      </a:r>
                      <a:r>
                        <a:rPr lang="es-MX" sz="1000" b="0" i="0" u="none" strike="noStrike" dirty="0">
                          <a:solidFill>
                            <a:srgbClr val="203764"/>
                          </a:solidFill>
                          <a:effectLst/>
                          <a:latin typeface="+mn-lt"/>
                        </a:rPr>
                        <a:t>Ajuste </a:t>
                      </a:r>
                      <a:r>
                        <a:rPr lang="es-MX" sz="1000" b="0" i="0" u="none" strike="noStrike" dirty="0" err="1">
                          <a:solidFill>
                            <a:srgbClr val="203764"/>
                          </a:solidFill>
                          <a:effectLst/>
                          <a:latin typeface="+mn-lt"/>
                        </a:rPr>
                        <a:t>Dif</a:t>
                      </a:r>
                      <a:r>
                        <a:rPr lang="es-MX" sz="1000" b="0" i="0" u="none" strike="noStrike" dirty="0">
                          <a:solidFill>
                            <a:srgbClr val="203764"/>
                          </a:solidFill>
                          <a:effectLst/>
                          <a:latin typeface="+mn-lt"/>
                        </a:rPr>
                        <a:t>. Proyección vs Ejecutado</a:t>
                      </a:r>
                      <a:r>
                        <a:rPr lang="es-MX" sz="1000" b="1" i="0" u="none" strike="noStrike" dirty="0">
                          <a:solidFill>
                            <a:srgbClr val="203764"/>
                          </a:solidFill>
                          <a:effectLst/>
                          <a:latin typeface="+mn-lt"/>
                        </a:rPr>
                        <a:t>) y  ENERO 2025: </a:t>
                      </a:r>
                      <a:r>
                        <a:rPr lang="es-MX" sz="1000" b="0" i="0" u="none" strike="noStrike" dirty="0">
                          <a:solidFill>
                            <a:srgbClr val="203764"/>
                          </a:solidFill>
                          <a:effectLst/>
                          <a:latin typeface="+mn-lt"/>
                        </a:rPr>
                        <a:t>El balance fue aprobado el 14/03/2025 y se encuentra pendiente de pago por parte de la SDHT.</a:t>
                      </a:r>
                      <a:endParaRPr lang="es-MX" sz="1000" b="1" i="0" u="none" strike="noStrike" dirty="0">
                        <a:solidFill>
                          <a:srgbClr val="203764"/>
                        </a:solidFill>
                        <a:effectLst/>
                        <a:latin typeface="+mn-lt"/>
                      </a:endParaRPr>
                    </a:p>
                  </a:txBody>
                  <a:tcPr marL="0" marR="0" marT="0"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86279703"/>
                  </a:ext>
                </a:extLst>
              </a:tr>
              <a:tr h="214420">
                <a:tc vMerge="1">
                  <a:txBody>
                    <a:bodyPr/>
                    <a:lstStyle/>
                    <a:p>
                      <a:endParaRPr lang="es-CO"/>
                    </a:p>
                  </a:txBody>
                  <a:tcPr/>
                </a:tc>
                <a:tc vMerge="1">
                  <a:txBody>
                    <a:bodyPr/>
                    <a:lstStyle/>
                    <a:p>
                      <a:endParaRPr lang="es-CO"/>
                    </a:p>
                  </a:txBody>
                  <a:tcPr/>
                </a:tc>
                <a:tc>
                  <a:txBody>
                    <a:bodyPr/>
                    <a:lstStyle/>
                    <a:p>
                      <a:pPr algn="l" rtl="0" fontAlgn="ctr"/>
                      <a:r>
                        <a:rPr lang="es-MX" sz="1000" b="1" i="0" u="none" strike="noStrike" dirty="0">
                          <a:solidFill>
                            <a:srgbClr val="203764"/>
                          </a:solidFill>
                          <a:effectLst/>
                          <a:latin typeface="+mn-lt"/>
                        </a:rPr>
                        <a:t>BSC FEBRERO 2025  </a:t>
                      </a:r>
                      <a:r>
                        <a:rPr lang="es-MX" sz="1000" b="0" i="0" u="none" strike="noStrike" dirty="0">
                          <a:solidFill>
                            <a:srgbClr val="203764"/>
                          </a:solidFill>
                          <a:effectLst/>
                          <a:latin typeface="+mn-lt"/>
                        </a:rPr>
                        <a:t>El balance fue aprobado EL 26/03/2025 y se encuentra pendiente su pago por parte de la SDHT.</a:t>
                      </a:r>
                      <a:endParaRPr lang="es-MX" sz="1000" b="1" i="0" u="none" strike="noStrike" dirty="0">
                        <a:solidFill>
                          <a:srgbClr val="203764"/>
                        </a:solidFill>
                        <a:effectLst/>
                        <a:latin typeface="+mn-lt"/>
                      </a:endParaRPr>
                    </a:p>
                  </a:txBody>
                  <a:tcPr marL="0" marR="0" marT="0"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60220352"/>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marzo de 2025</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479802" y="1491456"/>
          <a:ext cx="10797798" cy="3552420"/>
        </p:xfrm>
        <a:graphic>
          <a:graphicData uri="http://schemas.openxmlformats.org/drawingml/2006/table">
            <a:tbl>
              <a:tblPr/>
              <a:tblGrid>
                <a:gridCol w="1620417">
                  <a:extLst>
                    <a:ext uri="{9D8B030D-6E8A-4147-A177-3AD203B41FA5}">
                      <a16:colId xmlns:a16="http://schemas.microsoft.com/office/drawing/2014/main" val="3389405581"/>
                    </a:ext>
                  </a:extLst>
                </a:gridCol>
                <a:gridCol w="1363842">
                  <a:extLst>
                    <a:ext uri="{9D8B030D-6E8A-4147-A177-3AD203B41FA5}">
                      <a16:colId xmlns:a16="http://schemas.microsoft.com/office/drawing/2014/main" val="2882434122"/>
                    </a:ext>
                  </a:extLst>
                </a:gridCol>
                <a:gridCol w="7813539">
                  <a:extLst>
                    <a:ext uri="{9D8B030D-6E8A-4147-A177-3AD203B41FA5}">
                      <a16:colId xmlns:a16="http://schemas.microsoft.com/office/drawing/2014/main" val="2657212240"/>
                    </a:ext>
                  </a:extLst>
                </a:gridCol>
              </a:tblGrid>
              <a:tr h="206059">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819348">
                <a:tc>
                  <a:txBody>
                    <a:bodyPr/>
                    <a:lstStyle/>
                    <a:p>
                      <a:pPr algn="ctr" rtl="0" fontAlgn="ctr"/>
                      <a:r>
                        <a:rPr lang="es-CO" sz="11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febrero 2025 correspondiente al recaudo de enero de 2025</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el reporte de remuneración informado por Proceraseo S.A.S. para dicho periodo. </a:t>
                      </a:r>
                    </a:p>
                    <a:p>
                      <a:pPr algn="just" rtl="0" fontAlgn="ctr"/>
                      <a:endParaRPr lang="es-MX" sz="1100" b="0" i="0" u="none" strike="noStrike" dirty="0">
                        <a:solidFill>
                          <a:srgbClr val="203764"/>
                        </a:solidFill>
                        <a:effectLst/>
                        <a:latin typeface="Calibri" panose="020F0502020204030204" pitchFamily="34" charset="0"/>
                      </a:endParaRPr>
                    </a:p>
                    <a:p>
                      <a:pPr algn="just" rtl="0" fontAlgn="ctr"/>
                      <a:r>
                        <a:rPr lang="es-MX" sz="1100" b="0" i="0" u="none" strike="noStrike" dirty="0">
                          <a:solidFill>
                            <a:srgbClr val="203764"/>
                          </a:solidFill>
                          <a:effectLst/>
                          <a:latin typeface="Calibri" panose="020F0502020204030204" pitchFamily="34" charset="0"/>
                        </a:rPr>
                        <a:t>A corte 31 de marzo de 2025 quedó en revisión de la Interventoría el giro realizado por al Fiduciaria en marzo de 2025 correspondiente al recaudo de febrero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403808">
                <a:tc>
                  <a:txBody>
                    <a:bodyPr/>
                    <a:lstStyle/>
                    <a:p>
                      <a:pPr algn="ctr" rtl="0" fontAlgn="ctr"/>
                      <a:r>
                        <a:rPr lang="es-MX" sz="1100" b="1" i="0" u="none" strike="noStrike" dirty="0">
                          <a:solidFill>
                            <a:srgbClr val="203764"/>
                          </a:solidFill>
                          <a:effectLst/>
                          <a:latin typeface="Calibri" panose="020F0502020204030204" pitchFamily="34" charset="0"/>
                        </a:rPr>
                        <a:t>Disposición Final</a:t>
                      </a:r>
                      <a:endParaRPr lang="es-CO" sz="11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31 de marzo de 2025 los recursos eran insuficientes para el pago de las facturas del servicio de febrero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89580565"/>
                  </a:ext>
                </a:extLst>
              </a:tr>
              <a:tr h="403808">
                <a:tc>
                  <a:txBody>
                    <a:bodyPr/>
                    <a:lstStyle/>
                    <a:p>
                      <a:pPr algn="ctr" rtl="0" fontAlgn="ctr"/>
                      <a:r>
                        <a:rPr lang="es-MX" sz="1100" b="1" i="0" u="none" strike="noStrike" dirty="0">
                          <a:solidFill>
                            <a:srgbClr val="203764"/>
                          </a:solidFill>
                          <a:effectLst/>
                          <a:latin typeface="Calibri" panose="020F0502020204030204" pitchFamily="34" charset="0"/>
                        </a:rPr>
                        <a:t>Lixiviados</a:t>
                      </a:r>
                      <a:endParaRPr lang="es-CO" sz="11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ASE 1, ASE2,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31 de marzo de 2025 los recursos eran insuficientes para el pago de las facturas del servicio de febrero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96405048"/>
                  </a:ext>
                </a:extLst>
              </a:tr>
              <a:tr h="398948">
                <a:tc rowSpan="2">
                  <a:txBody>
                    <a:bodyPr/>
                    <a:lstStyle/>
                    <a:p>
                      <a:pPr algn="ctr" rtl="0" fontAlgn="ctr"/>
                      <a:r>
                        <a:rPr lang="es-CO" sz="11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A corte 31 de marzo de 2025 quedó en revisión de la Interventoría la información de los comités de aprovechamiento realizados en enero, febrero y marzo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480167">
                <a:tc vMerge="1">
                  <a:txBody>
                    <a:bodyPr/>
                    <a:lstStyle/>
                    <a:p>
                      <a:pPr algn="ctr" rtl="0" fontAlgn="ct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2</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203764"/>
                          </a:solidFill>
                          <a:effectLst/>
                          <a:latin typeface="Calibri" panose="020F0502020204030204" pitchFamily="34" charset="0"/>
                        </a:rPr>
                        <a:t>A corte 31 de marzo de 2025 quedó en revisión de la Interventoría la información de los comités de aprovechamiento realizados en diciembre de 2024, enero, febrero y marzo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913295862"/>
                  </a:ext>
                </a:extLst>
              </a:tr>
              <a:tr h="470780">
                <a:tc>
                  <a:txBody>
                    <a:bodyPr/>
                    <a:lstStyle/>
                    <a:p>
                      <a:pPr algn="ctr" rtl="0" fontAlgn="ctr"/>
                      <a:r>
                        <a:rPr lang="es-CO" sz="11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31 de marzo de 2025 los recursos eran insuficientes para el pago de las facturas del servicio de febrero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261721">
                <a:tc>
                  <a:txBody>
                    <a:bodyPr/>
                    <a:lstStyle/>
                    <a:p>
                      <a:pPr algn="ctr" rtl="0" fontAlgn="ctr"/>
                      <a:r>
                        <a:rPr lang="es-CO" sz="11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identificó que al corte 31 de marzo de 2025 los recursos eran insuficientes para el pago de las facturas del servicio de febrero de 2025.</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dirty="0">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ESP – corte a 31 de MARZO de 2025</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3940E387-0EC4-4385-1F40-9F2BCBA29C83}"/>
              </a:ext>
            </a:extLst>
          </p:cNvPr>
          <p:cNvGraphicFramePr>
            <a:graphicFrameLocks noGrp="1"/>
          </p:cNvGraphicFramePr>
          <p:nvPr/>
        </p:nvGraphicFramePr>
        <p:xfrm>
          <a:off x="2628078" y="1338560"/>
          <a:ext cx="8896983" cy="4799685"/>
        </p:xfrm>
        <a:graphic>
          <a:graphicData uri="http://schemas.openxmlformats.org/drawingml/2006/table">
            <a:tbl>
              <a:tblPr/>
              <a:tblGrid>
                <a:gridCol w="1374935">
                  <a:extLst>
                    <a:ext uri="{9D8B030D-6E8A-4147-A177-3AD203B41FA5}">
                      <a16:colId xmlns:a16="http://schemas.microsoft.com/office/drawing/2014/main" val="912992853"/>
                    </a:ext>
                  </a:extLst>
                </a:gridCol>
                <a:gridCol w="1260358">
                  <a:extLst>
                    <a:ext uri="{9D8B030D-6E8A-4147-A177-3AD203B41FA5}">
                      <a16:colId xmlns:a16="http://schemas.microsoft.com/office/drawing/2014/main" val="360845383"/>
                    </a:ext>
                  </a:extLst>
                </a:gridCol>
                <a:gridCol w="1111407">
                  <a:extLst>
                    <a:ext uri="{9D8B030D-6E8A-4147-A177-3AD203B41FA5}">
                      <a16:colId xmlns:a16="http://schemas.microsoft.com/office/drawing/2014/main" val="930034647"/>
                    </a:ext>
                  </a:extLst>
                </a:gridCol>
                <a:gridCol w="893709">
                  <a:extLst>
                    <a:ext uri="{9D8B030D-6E8A-4147-A177-3AD203B41FA5}">
                      <a16:colId xmlns:a16="http://schemas.microsoft.com/office/drawing/2014/main" val="3724820551"/>
                    </a:ext>
                  </a:extLst>
                </a:gridCol>
                <a:gridCol w="1160102">
                  <a:extLst>
                    <a:ext uri="{9D8B030D-6E8A-4147-A177-3AD203B41FA5}">
                      <a16:colId xmlns:a16="http://schemas.microsoft.com/office/drawing/2014/main" val="3020618031"/>
                    </a:ext>
                  </a:extLst>
                </a:gridCol>
                <a:gridCol w="610128">
                  <a:extLst>
                    <a:ext uri="{9D8B030D-6E8A-4147-A177-3AD203B41FA5}">
                      <a16:colId xmlns:a16="http://schemas.microsoft.com/office/drawing/2014/main" val="842655724"/>
                    </a:ext>
                  </a:extLst>
                </a:gridCol>
                <a:gridCol w="985372">
                  <a:extLst>
                    <a:ext uri="{9D8B030D-6E8A-4147-A177-3AD203B41FA5}">
                      <a16:colId xmlns:a16="http://schemas.microsoft.com/office/drawing/2014/main" val="347739127"/>
                    </a:ext>
                  </a:extLst>
                </a:gridCol>
                <a:gridCol w="676011">
                  <a:extLst>
                    <a:ext uri="{9D8B030D-6E8A-4147-A177-3AD203B41FA5}">
                      <a16:colId xmlns:a16="http://schemas.microsoft.com/office/drawing/2014/main" val="3228415495"/>
                    </a:ext>
                  </a:extLst>
                </a:gridCol>
                <a:gridCol w="824961">
                  <a:extLst>
                    <a:ext uri="{9D8B030D-6E8A-4147-A177-3AD203B41FA5}">
                      <a16:colId xmlns:a16="http://schemas.microsoft.com/office/drawing/2014/main" val="1086620908"/>
                    </a:ext>
                  </a:extLst>
                </a:gridCol>
              </a:tblGrid>
              <a:tr h="145445">
                <a:tc gridSpan="9">
                  <a:txBody>
                    <a:bodyPr/>
                    <a:lstStyle/>
                    <a:p>
                      <a:pPr algn="ctr" fontAlgn="ctr"/>
                      <a:r>
                        <a:rPr lang="es-MX" sz="900" b="1" i="0" u="none" strike="noStrike" dirty="0">
                          <a:solidFill>
                            <a:srgbClr val="203764"/>
                          </a:solidFill>
                          <a:effectLst/>
                          <a:latin typeface="+mn-lt"/>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82468329"/>
                  </a:ext>
                </a:extLst>
              </a:tr>
              <a:tr h="436335">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382298093"/>
                  </a:ext>
                </a:extLst>
              </a:tr>
              <a:tr h="145445">
                <a:tc>
                  <a:txBody>
                    <a:bodyPr/>
                    <a:lstStyle/>
                    <a:p>
                      <a:pPr algn="ctr" rtl="0" fontAlgn="ctr"/>
                      <a:r>
                        <a:rPr lang="es-CO" sz="900" b="1" i="0" u="none" strike="noStrike" dirty="0">
                          <a:solidFill>
                            <a:srgbClr val="203764"/>
                          </a:solidFill>
                          <a:effectLst/>
                          <a:latin typeface="+mn-lt"/>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$ 71.337,87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28965101"/>
                  </a:ext>
                </a:extLst>
              </a:tr>
              <a:tr h="145445">
                <a:tc>
                  <a:txBody>
                    <a:bodyPr/>
                    <a:lstStyle/>
                    <a:p>
                      <a:pPr algn="l" rtl="0" fontAlgn="ctr"/>
                      <a:r>
                        <a:rPr lang="es-CO" sz="900" b="1" i="0" u="none" strike="noStrike">
                          <a:solidFill>
                            <a:srgbClr val="203764"/>
                          </a:solidFill>
                          <a:effectLst/>
                          <a:latin typeface="+mn-lt"/>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$ 29.871,16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90307856"/>
                  </a:ext>
                </a:extLst>
              </a:tr>
              <a:tr h="145445">
                <a:tc>
                  <a:txBody>
                    <a:bodyPr/>
                    <a:lstStyle/>
                    <a:p>
                      <a:pPr algn="l" rtl="0" fontAlgn="ctr"/>
                      <a:r>
                        <a:rPr lang="es-CO" sz="900" b="0" i="0" u="none" strike="noStrike" dirty="0">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43958931"/>
                  </a:ext>
                </a:extLst>
              </a:tr>
              <a:tr h="145445">
                <a:tc>
                  <a:txBody>
                    <a:bodyPr/>
                    <a:lstStyle/>
                    <a:p>
                      <a:pPr algn="l" rtl="0" fontAlgn="ctr"/>
                      <a:r>
                        <a:rPr lang="es-CO" sz="900" b="0" i="0" u="none" strike="noStrike">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8899933"/>
                  </a:ext>
                </a:extLst>
              </a:tr>
              <a:tr h="145445">
                <a:tc>
                  <a:txBody>
                    <a:bodyPr/>
                    <a:lstStyle/>
                    <a:p>
                      <a:pPr algn="l" rtl="0" fontAlgn="ctr"/>
                      <a:r>
                        <a:rPr lang="es-CO" sz="900" b="0" i="0" u="none" strike="noStrike" dirty="0">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9008911"/>
                  </a:ext>
                </a:extLst>
              </a:tr>
              <a:tr h="145445">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1574968"/>
                  </a:ext>
                </a:extLst>
              </a:tr>
              <a:tr h="145445">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03442011"/>
                  </a:ext>
                </a:extLst>
              </a:tr>
              <a:tr h="145445">
                <a:tc>
                  <a:txBody>
                    <a:bodyPr/>
                    <a:lstStyle/>
                    <a:p>
                      <a:pPr algn="l" rtl="0" fontAlgn="ctr"/>
                      <a:r>
                        <a:rPr lang="es-CO" sz="900" b="0" i="0" u="none" strike="noStrike" dirty="0">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5158554"/>
                  </a:ext>
                </a:extLst>
              </a:tr>
              <a:tr h="145445">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1669550"/>
                  </a:ext>
                </a:extLst>
              </a:tr>
              <a:tr h="145445">
                <a:tc>
                  <a:txBody>
                    <a:bodyPr/>
                    <a:lstStyle/>
                    <a:p>
                      <a:pPr algn="l" rtl="0" fontAlgn="ctr"/>
                      <a:r>
                        <a:rPr lang="es-CO" sz="900" b="0" i="0" u="none" strike="noStrike" dirty="0">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6083261"/>
                  </a:ext>
                </a:extLst>
              </a:tr>
              <a:tr h="145445">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7861831"/>
                  </a:ext>
                </a:extLst>
              </a:tr>
              <a:tr h="145445">
                <a:tc>
                  <a:txBody>
                    <a:bodyPr/>
                    <a:lstStyle/>
                    <a:p>
                      <a:pPr algn="l" rtl="0" fontAlgn="ctr"/>
                      <a:r>
                        <a:rPr lang="es-CO" sz="900" b="0" i="0" u="none" strike="noStrike" dirty="0">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6910560"/>
                  </a:ext>
                </a:extLst>
              </a:tr>
              <a:tr h="145445">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59954360"/>
                  </a:ext>
                </a:extLst>
              </a:tr>
              <a:tr h="145445">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338978"/>
                  </a:ext>
                </a:extLst>
              </a:tr>
              <a:tr h="145445">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0333856"/>
                  </a:ext>
                </a:extLst>
              </a:tr>
              <a:tr h="145445">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1643486"/>
                  </a:ext>
                </a:extLst>
              </a:tr>
              <a:tr h="145445">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24912699"/>
                  </a:ext>
                </a:extLst>
              </a:tr>
              <a:tr h="145445">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0182690"/>
                  </a:ext>
                </a:extLst>
              </a:tr>
              <a:tr h="145445">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0102525"/>
                  </a:ext>
                </a:extLst>
              </a:tr>
              <a:tr h="145445">
                <a:tc>
                  <a:txBody>
                    <a:bodyPr/>
                    <a:lstStyle/>
                    <a:p>
                      <a:pPr algn="l" rtl="0" fontAlgn="ctr"/>
                      <a:r>
                        <a:rPr lang="es-CO" sz="900" b="0" i="0" u="none" strike="noStrike">
                          <a:solidFill>
                            <a:srgbClr val="203764"/>
                          </a:solidFill>
                          <a:effectLst/>
                          <a:latin typeface="+mn-lt"/>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$ 2.219,01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$ 543,77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0745277"/>
                  </a:ext>
                </a:extLst>
              </a:tr>
              <a:tr h="145445">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95366809"/>
                  </a:ext>
                </a:extLst>
              </a:tr>
              <a:tr h="145445">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1908436"/>
                  </a:ext>
                </a:extLst>
              </a:tr>
              <a:tr h="145445">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6354723"/>
                  </a:ext>
                </a:extLst>
              </a:tr>
              <a:tr h="145445">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87835924"/>
                  </a:ext>
                </a:extLst>
              </a:tr>
              <a:tr h="145445">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31191757"/>
                  </a:ext>
                </a:extLst>
              </a:tr>
              <a:tr h="145445">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9255514"/>
                  </a:ext>
                </a:extLst>
              </a:tr>
              <a:tr h="145445">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8944652"/>
                  </a:ext>
                </a:extLst>
              </a:tr>
              <a:tr h="145445">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1663450"/>
                  </a:ext>
                </a:extLst>
              </a:tr>
              <a:tr h="145445">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7630618"/>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ESP – corte a 31 de MARZO de 2025</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80FA10-1AD3-677A-E7B9-CD6B634C2D4F}"/>
              </a:ext>
            </a:extLst>
          </p:cNvPr>
          <p:cNvGraphicFramePr>
            <a:graphicFrameLocks noGrp="1"/>
          </p:cNvGraphicFramePr>
          <p:nvPr/>
        </p:nvGraphicFramePr>
        <p:xfrm>
          <a:off x="2815240" y="2026066"/>
          <a:ext cx="8813199" cy="3667125"/>
        </p:xfrm>
        <a:graphic>
          <a:graphicData uri="http://schemas.openxmlformats.org/drawingml/2006/table">
            <a:tbl>
              <a:tblPr/>
              <a:tblGrid>
                <a:gridCol w="1361988">
                  <a:extLst>
                    <a:ext uri="{9D8B030D-6E8A-4147-A177-3AD203B41FA5}">
                      <a16:colId xmlns:a16="http://schemas.microsoft.com/office/drawing/2014/main" val="3571475951"/>
                    </a:ext>
                  </a:extLst>
                </a:gridCol>
                <a:gridCol w="1248489">
                  <a:extLst>
                    <a:ext uri="{9D8B030D-6E8A-4147-A177-3AD203B41FA5}">
                      <a16:colId xmlns:a16="http://schemas.microsoft.com/office/drawing/2014/main" val="314278170"/>
                    </a:ext>
                  </a:extLst>
                </a:gridCol>
                <a:gridCol w="1100941">
                  <a:extLst>
                    <a:ext uri="{9D8B030D-6E8A-4147-A177-3AD203B41FA5}">
                      <a16:colId xmlns:a16="http://schemas.microsoft.com/office/drawing/2014/main" val="3971764065"/>
                    </a:ext>
                  </a:extLst>
                </a:gridCol>
                <a:gridCol w="885293">
                  <a:extLst>
                    <a:ext uri="{9D8B030D-6E8A-4147-A177-3AD203B41FA5}">
                      <a16:colId xmlns:a16="http://schemas.microsoft.com/office/drawing/2014/main" val="3259608553"/>
                    </a:ext>
                  </a:extLst>
                </a:gridCol>
                <a:gridCol w="1149177">
                  <a:extLst>
                    <a:ext uri="{9D8B030D-6E8A-4147-A177-3AD203B41FA5}">
                      <a16:colId xmlns:a16="http://schemas.microsoft.com/office/drawing/2014/main" val="3061955676"/>
                    </a:ext>
                  </a:extLst>
                </a:gridCol>
                <a:gridCol w="604382">
                  <a:extLst>
                    <a:ext uri="{9D8B030D-6E8A-4147-A177-3AD203B41FA5}">
                      <a16:colId xmlns:a16="http://schemas.microsoft.com/office/drawing/2014/main" val="1690308369"/>
                    </a:ext>
                  </a:extLst>
                </a:gridCol>
                <a:gridCol w="976092">
                  <a:extLst>
                    <a:ext uri="{9D8B030D-6E8A-4147-A177-3AD203B41FA5}">
                      <a16:colId xmlns:a16="http://schemas.microsoft.com/office/drawing/2014/main" val="1376689506"/>
                    </a:ext>
                  </a:extLst>
                </a:gridCol>
                <a:gridCol w="669645">
                  <a:extLst>
                    <a:ext uri="{9D8B030D-6E8A-4147-A177-3AD203B41FA5}">
                      <a16:colId xmlns:a16="http://schemas.microsoft.com/office/drawing/2014/main" val="800207928"/>
                    </a:ext>
                  </a:extLst>
                </a:gridCol>
                <a:gridCol w="817192">
                  <a:extLst>
                    <a:ext uri="{9D8B030D-6E8A-4147-A177-3AD203B41FA5}">
                      <a16:colId xmlns:a16="http://schemas.microsoft.com/office/drawing/2014/main" val="1595444907"/>
                    </a:ext>
                  </a:extLst>
                </a:gridCol>
              </a:tblGrid>
              <a:tr h="485775">
                <a:tc>
                  <a:txBody>
                    <a:bodyPr/>
                    <a:lstStyle/>
                    <a:p>
                      <a:pPr algn="ctr" rtl="0" fontAlgn="ctr"/>
                      <a:r>
                        <a:rPr lang="es-CO" sz="10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24980313"/>
                  </a:ext>
                </a:extLst>
              </a:tr>
              <a:tr h="161925">
                <a:tc>
                  <a:txBody>
                    <a:bodyPr/>
                    <a:lstStyle/>
                    <a:p>
                      <a:pPr algn="l" rtl="0" fontAlgn="ctr"/>
                      <a:r>
                        <a:rPr lang="es-CO" sz="10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80281077"/>
                  </a:ext>
                </a:extLst>
              </a:tr>
              <a:tr h="161925">
                <a:tc>
                  <a:txBody>
                    <a:bodyPr/>
                    <a:lstStyle/>
                    <a:p>
                      <a:pPr algn="l" rtl="0" fontAlgn="ctr"/>
                      <a:r>
                        <a:rPr lang="es-CO" sz="1000" b="0" i="0" u="none" strike="noStrike" dirty="0">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223475"/>
                  </a:ext>
                </a:extLst>
              </a:tr>
              <a:tr h="161925">
                <a:tc>
                  <a:txBody>
                    <a:bodyPr/>
                    <a:lstStyle/>
                    <a:p>
                      <a:pPr algn="l" rtl="0" fontAlgn="ctr"/>
                      <a:r>
                        <a:rPr lang="es-CO" sz="1000" b="1" i="0" u="none" strike="noStrike" dirty="0">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5860489"/>
                  </a:ext>
                </a:extLst>
              </a:tr>
              <a:tr h="161925">
                <a:tc>
                  <a:txBody>
                    <a:bodyPr/>
                    <a:lstStyle/>
                    <a:p>
                      <a:pPr algn="l" rtl="0" fontAlgn="ctr"/>
                      <a:r>
                        <a:rPr lang="es-CO" sz="1000" b="0" i="0" u="none" strike="noStrike" dirty="0">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025042"/>
                  </a:ext>
                </a:extLst>
              </a:tr>
              <a:tr h="161925">
                <a:tc>
                  <a:txBody>
                    <a:bodyPr/>
                    <a:lstStyle/>
                    <a:p>
                      <a:pPr algn="l" rtl="0" fontAlgn="ctr"/>
                      <a:r>
                        <a:rPr lang="es-CO" sz="10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39839"/>
                  </a:ext>
                </a:extLst>
              </a:tr>
              <a:tr h="161925">
                <a:tc>
                  <a:txBody>
                    <a:bodyPr/>
                    <a:lstStyle/>
                    <a:p>
                      <a:pPr algn="l" rtl="0" fontAlgn="ctr"/>
                      <a:r>
                        <a:rPr lang="es-CO" sz="1000" b="1" i="0" u="none" strike="noStrike" dirty="0">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14242212"/>
                  </a:ext>
                </a:extLst>
              </a:tr>
              <a:tr h="161925">
                <a:tc>
                  <a:txBody>
                    <a:bodyPr/>
                    <a:lstStyle/>
                    <a:p>
                      <a:pPr algn="l" rtl="0" fontAlgn="ctr"/>
                      <a:r>
                        <a:rPr lang="es-CO" sz="1000" b="0" i="0" u="none" strike="noStrike" dirty="0">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8269008"/>
                  </a:ext>
                </a:extLst>
              </a:tr>
              <a:tr h="161925">
                <a:tc>
                  <a:txBody>
                    <a:bodyPr/>
                    <a:lstStyle/>
                    <a:p>
                      <a:pPr algn="l" rtl="0" fontAlgn="ctr"/>
                      <a:r>
                        <a:rPr lang="es-CO" sz="1000" b="1" i="0" u="none" strike="noStrike" dirty="0">
                          <a:solidFill>
                            <a:srgbClr val="203764"/>
                          </a:solidFill>
                          <a:effectLst/>
                          <a:latin typeface="+mn-lt"/>
                        </a:rPr>
                        <a:t>6.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676159"/>
                  </a:ext>
                </a:extLst>
              </a:tr>
              <a:tr h="161925">
                <a:tc>
                  <a:txBody>
                    <a:bodyPr/>
                    <a:lstStyle/>
                    <a:p>
                      <a:pPr algn="l" rtl="0" fontAlgn="ctr"/>
                      <a:r>
                        <a:rPr lang="es-CO" sz="1000" b="0" i="0" u="none" strike="noStrike" dirty="0">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5221448"/>
                  </a:ext>
                </a:extLst>
              </a:tr>
              <a:tr h="161925">
                <a:tc>
                  <a:txBody>
                    <a:bodyPr/>
                    <a:lstStyle/>
                    <a:p>
                      <a:pPr algn="l" rtl="0" fontAlgn="ctr"/>
                      <a:r>
                        <a:rPr lang="es-CO" sz="1000" b="1" i="0" u="none" strike="noStrike" dirty="0">
                          <a:solidFill>
                            <a:srgbClr val="203764"/>
                          </a:solidFill>
                          <a:effectLst/>
                          <a:latin typeface="+mn-lt"/>
                        </a:rPr>
                        <a:t>7.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405812"/>
                  </a:ext>
                </a:extLst>
              </a:tr>
              <a:tr h="161925">
                <a:tc>
                  <a:txBody>
                    <a:bodyPr/>
                    <a:lstStyle/>
                    <a:p>
                      <a:pPr algn="l" rtl="0" fontAlgn="ctr"/>
                      <a:r>
                        <a:rPr lang="es-CO" sz="1000" b="0" i="0" u="none" strike="noStrike" dirty="0">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031213"/>
                  </a:ext>
                </a:extLst>
              </a:tr>
              <a:tr h="161925">
                <a:tc>
                  <a:txBody>
                    <a:bodyPr/>
                    <a:lstStyle/>
                    <a:p>
                      <a:pPr algn="l" rtl="0" fontAlgn="ctr"/>
                      <a:r>
                        <a:rPr lang="es-CO" sz="1000" b="1" i="0" u="none" strike="noStrike" dirty="0">
                          <a:solidFill>
                            <a:srgbClr val="203764"/>
                          </a:solidFill>
                          <a:effectLst/>
                          <a:latin typeface="+mn-lt"/>
                        </a:rPr>
                        <a:t>8.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81318281"/>
                  </a:ext>
                </a:extLst>
              </a:tr>
              <a:tr h="161925">
                <a:tc>
                  <a:txBody>
                    <a:bodyPr/>
                    <a:lstStyle/>
                    <a:p>
                      <a:pPr algn="l" rtl="0" fontAlgn="ctr"/>
                      <a:r>
                        <a:rPr lang="es-CO" sz="1000" b="0" i="0" u="none" strike="noStrike" dirty="0">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5148977"/>
                  </a:ext>
                </a:extLst>
              </a:tr>
              <a:tr h="323850">
                <a:tc>
                  <a:txBody>
                    <a:bodyPr/>
                    <a:lstStyle/>
                    <a:p>
                      <a:pPr algn="l" rtl="0" fontAlgn="ctr"/>
                      <a:r>
                        <a:rPr lang="es-CO" sz="1000" b="1" i="0" u="none" strike="noStrike" dirty="0">
                          <a:solidFill>
                            <a:srgbClr val="203764"/>
                          </a:solidFill>
                          <a:effectLst/>
                          <a:latin typeface="+mn-lt"/>
                        </a:rPr>
                        <a:t>9.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5895704"/>
                  </a:ext>
                </a:extLst>
              </a:tr>
              <a:tr h="0">
                <a:tc>
                  <a:txBody>
                    <a:bodyPr/>
                    <a:lstStyle/>
                    <a:p>
                      <a:pPr algn="l" rtl="0" fontAlgn="ctr"/>
                      <a:r>
                        <a:rPr lang="es-CO" sz="1000" b="0" i="0" u="none" strike="noStrike" dirty="0">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385147"/>
                  </a:ext>
                </a:extLst>
              </a:tr>
              <a:tr h="161925">
                <a:tc>
                  <a:txBody>
                    <a:bodyPr/>
                    <a:lstStyle/>
                    <a:p>
                      <a:pPr algn="l" rtl="0" fontAlgn="ctr"/>
                      <a:r>
                        <a:rPr lang="es-CO" sz="1000" b="1" i="0" u="none" strike="noStrike" dirty="0">
                          <a:solidFill>
                            <a:srgbClr val="203764"/>
                          </a:solidFill>
                          <a:effectLst/>
                          <a:latin typeface="+mn-lt"/>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5107299"/>
                  </a:ext>
                </a:extLst>
              </a:tr>
              <a:tr h="161925">
                <a:tc>
                  <a:txBody>
                    <a:bodyPr/>
                    <a:lstStyle/>
                    <a:p>
                      <a:pPr algn="l" rtl="0" fontAlgn="ctr"/>
                      <a:r>
                        <a:rPr lang="es-CO" sz="1000" b="0" i="0" u="none" strike="noStrike">
                          <a:solidFill>
                            <a:srgbClr val="203764"/>
                          </a:solidFill>
                          <a:effectLst/>
                          <a:latin typeface="+mn-lt"/>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446124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SA ESP - corte a 31 de MARZO de 2025</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89E6194-FC67-1C0B-8067-0980B578CEA3}"/>
              </a:ext>
            </a:extLst>
          </p:cNvPr>
          <p:cNvGraphicFramePr>
            <a:graphicFrameLocks noGrp="1"/>
          </p:cNvGraphicFramePr>
          <p:nvPr/>
        </p:nvGraphicFramePr>
        <p:xfrm>
          <a:off x="2901752" y="1249355"/>
          <a:ext cx="8541827" cy="5275284"/>
        </p:xfrm>
        <a:graphic>
          <a:graphicData uri="http://schemas.openxmlformats.org/drawingml/2006/table">
            <a:tbl>
              <a:tblPr/>
              <a:tblGrid>
                <a:gridCol w="1664840">
                  <a:extLst>
                    <a:ext uri="{9D8B030D-6E8A-4147-A177-3AD203B41FA5}">
                      <a16:colId xmlns:a16="http://schemas.microsoft.com/office/drawing/2014/main" val="835566656"/>
                    </a:ext>
                  </a:extLst>
                </a:gridCol>
                <a:gridCol w="1069089">
                  <a:extLst>
                    <a:ext uri="{9D8B030D-6E8A-4147-A177-3AD203B41FA5}">
                      <a16:colId xmlns:a16="http://schemas.microsoft.com/office/drawing/2014/main" val="337465257"/>
                    </a:ext>
                  </a:extLst>
                </a:gridCol>
                <a:gridCol w="775293">
                  <a:extLst>
                    <a:ext uri="{9D8B030D-6E8A-4147-A177-3AD203B41FA5}">
                      <a16:colId xmlns:a16="http://schemas.microsoft.com/office/drawing/2014/main" val="2767772150"/>
                    </a:ext>
                  </a:extLst>
                </a:gridCol>
                <a:gridCol w="750810">
                  <a:extLst>
                    <a:ext uri="{9D8B030D-6E8A-4147-A177-3AD203B41FA5}">
                      <a16:colId xmlns:a16="http://schemas.microsoft.com/office/drawing/2014/main" val="2642384146"/>
                    </a:ext>
                  </a:extLst>
                </a:gridCol>
                <a:gridCol w="1101732">
                  <a:extLst>
                    <a:ext uri="{9D8B030D-6E8A-4147-A177-3AD203B41FA5}">
                      <a16:colId xmlns:a16="http://schemas.microsoft.com/office/drawing/2014/main" val="2583363518"/>
                    </a:ext>
                  </a:extLst>
                </a:gridCol>
                <a:gridCol w="677361">
                  <a:extLst>
                    <a:ext uri="{9D8B030D-6E8A-4147-A177-3AD203B41FA5}">
                      <a16:colId xmlns:a16="http://schemas.microsoft.com/office/drawing/2014/main" val="3036865156"/>
                    </a:ext>
                  </a:extLst>
                </a:gridCol>
                <a:gridCol w="935793">
                  <a:extLst>
                    <a:ext uri="{9D8B030D-6E8A-4147-A177-3AD203B41FA5}">
                      <a16:colId xmlns:a16="http://schemas.microsoft.com/office/drawing/2014/main" val="3661146798"/>
                    </a:ext>
                  </a:extLst>
                </a:gridCol>
                <a:gridCol w="729048">
                  <a:extLst>
                    <a:ext uri="{9D8B030D-6E8A-4147-A177-3AD203B41FA5}">
                      <a16:colId xmlns:a16="http://schemas.microsoft.com/office/drawing/2014/main" val="1953746488"/>
                    </a:ext>
                  </a:extLst>
                </a:gridCol>
                <a:gridCol w="837861">
                  <a:extLst>
                    <a:ext uri="{9D8B030D-6E8A-4147-A177-3AD203B41FA5}">
                      <a16:colId xmlns:a16="http://schemas.microsoft.com/office/drawing/2014/main" val="473209697"/>
                    </a:ext>
                  </a:extLst>
                </a:gridCol>
              </a:tblGrid>
              <a:tr h="137469">
                <a:tc gridSpan="9">
                  <a:txBody>
                    <a:bodyPr/>
                    <a:lstStyle/>
                    <a:p>
                      <a:pPr algn="ctr" fontAlgn="ctr"/>
                      <a:r>
                        <a:rPr lang="es-ES" sz="800" b="1" i="0" u="none" strike="noStrike" dirty="0">
                          <a:solidFill>
                            <a:srgbClr val="203764"/>
                          </a:solidFill>
                          <a:effectLst/>
                          <a:latin typeface="Arial" panose="020B060402020202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52413769"/>
                  </a:ext>
                </a:extLst>
              </a:tr>
              <a:tr h="687345">
                <a:tc>
                  <a:txBody>
                    <a:bodyPr/>
                    <a:lstStyle/>
                    <a:p>
                      <a:pPr algn="ctr" rtl="0" fontAlgn="ctr"/>
                      <a:r>
                        <a:rPr lang="es-CO" sz="900" b="1" i="0" u="none" strike="noStrike" dirty="0">
                          <a:solidFill>
                            <a:srgbClr val="203764"/>
                          </a:solidFill>
                          <a:effectLst/>
                          <a:latin typeface="+mn-lt"/>
                          <a:cs typeface="Arial" panose="020B060402020202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cs typeface="Arial" panose="020B060402020202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cs typeface="Arial" panose="020B060402020202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767078919"/>
                  </a:ext>
                </a:extLst>
              </a:tr>
              <a:tr h="148349">
                <a:tc>
                  <a:txBody>
                    <a:bodyPr/>
                    <a:lstStyle/>
                    <a:p>
                      <a:pPr algn="ctr" rtl="0" fontAlgn="ctr"/>
                      <a:r>
                        <a:rPr lang="es-CO" sz="900" b="1" i="0" u="none" strike="noStrike">
                          <a:solidFill>
                            <a:srgbClr val="203764"/>
                          </a:solidFill>
                          <a:effectLst/>
                          <a:latin typeface="+mn-lt"/>
                          <a:cs typeface="Arial" panose="020B060402020202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$ 83.857,75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cs typeface="Arial" panose="020B0604020202020204" pitchFamily="34" charset="0"/>
                        </a:rPr>
                        <a:t>$ 31.901,24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$ 115.758,99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$ 31.901,24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00060800"/>
                  </a:ext>
                </a:extLst>
              </a:tr>
              <a:tr h="148349">
                <a:tc>
                  <a:txBody>
                    <a:bodyPr/>
                    <a:lstStyle/>
                    <a:p>
                      <a:pPr algn="l" rtl="0" fontAlgn="ctr"/>
                      <a:r>
                        <a:rPr lang="es-CO" sz="900" b="1" i="0" u="none" strike="noStrike">
                          <a:solidFill>
                            <a:srgbClr val="203764"/>
                          </a:solidFill>
                          <a:effectLst/>
                          <a:latin typeface="+mn-lt"/>
                          <a:cs typeface="Arial" panose="020B060402020202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cs typeface="Arial" panose="020B0604020202020204" pitchFamily="34" charset="0"/>
                        </a:rPr>
                        <a:t>$ 83.857,75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cs typeface="Arial" panose="020B060402020202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$ 92.431,58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61084640"/>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98332607"/>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126647"/>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2114123"/>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78363970"/>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8257405"/>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5568217"/>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1533144"/>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3710756"/>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76752867"/>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0213183"/>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79188621"/>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10269581"/>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77710112"/>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87610598"/>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23509089"/>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70564928"/>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4813488"/>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$ 1.582,98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$ 1.279,46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$ 303,52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84959610"/>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$ 10.721,16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$ 10.721,16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$ 10.721,16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096265"/>
                  </a:ext>
                </a:extLst>
              </a:tr>
              <a:tr h="148349">
                <a:tc>
                  <a:txBody>
                    <a:bodyPr/>
                    <a:lstStyle/>
                    <a:p>
                      <a:pPr algn="l" rtl="0" fontAlgn="ctr"/>
                      <a:r>
                        <a:rPr lang="es-CO" sz="900" b="1" i="0" u="none" strike="noStrike">
                          <a:solidFill>
                            <a:srgbClr val="203764"/>
                          </a:solidFill>
                          <a:effectLst/>
                          <a:latin typeface="+mn-lt"/>
                          <a:cs typeface="Arial" panose="020B060402020202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03356690"/>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7467326"/>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6589012"/>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1319780"/>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4194986"/>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2753734"/>
                  </a:ext>
                </a:extLst>
              </a:tr>
              <a:tr h="148349">
                <a:tc>
                  <a:txBody>
                    <a:bodyPr/>
                    <a:lstStyle/>
                    <a:p>
                      <a:pPr algn="l" rtl="0" fontAlgn="ctr"/>
                      <a:r>
                        <a:rPr lang="es-CO" sz="900" b="0" i="0" u="none" strike="noStrike" dirty="0">
                          <a:solidFill>
                            <a:srgbClr val="203764"/>
                          </a:solidFill>
                          <a:effectLst/>
                          <a:latin typeface="+mn-lt"/>
                          <a:cs typeface="Arial" panose="020B060402020202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1408879"/>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cs typeface="Arial" panose="020B060402020202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34184072"/>
                  </a:ext>
                </a:extLst>
              </a:tr>
              <a:tr h="148349">
                <a:tc>
                  <a:txBody>
                    <a:bodyPr/>
                    <a:lstStyle/>
                    <a:p>
                      <a:pPr algn="l" rtl="0" fontAlgn="ctr"/>
                      <a:r>
                        <a:rPr lang="es-CO" sz="900" b="0" i="0" u="none" strike="noStrike">
                          <a:solidFill>
                            <a:srgbClr val="203764"/>
                          </a:solidFill>
                          <a:effectLst/>
                          <a:latin typeface="+mn-lt"/>
                          <a:cs typeface="Arial" panose="020B060402020202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cs typeface="Arial" panose="020B060402020202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cs typeface="Arial" panose="020B060402020202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cs typeface="Arial" panose="020B060402020202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9134890"/>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SA ESP - corte a 31 de MARZO de 2025</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5E7A3D96-DAD8-FC3C-BF79-DDEB0E880427}"/>
              </a:ext>
            </a:extLst>
          </p:cNvPr>
          <p:cNvGraphicFramePr>
            <a:graphicFrameLocks noGrp="1"/>
          </p:cNvGraphicFramePr>
          <p:nvPr/>
        </p:nvGraphicFramePr>
        <p:xfrm>
          <a:off x="2725736" y="2026066"/>
          <a:ext cx="8726898" cy="2382836"/>
        </p:xfrm>
        <a:graphic>
          <a:graphicData uri="http://schemas.openxmlformats.org/drawingml/2006/table">
            <a:tbl>
              <a:tblPr/>
              <a:tblGrid>
                <a:gridCol w="1348652">
                  <a:extLst>
                    <a:ext uri="{9D8B030D-6E8A-4147-A177-3AD203B41FA5}">
                      <a16:colId xmlns:a16="http://schemas.microsoft.com/office/drawing/2014/main" val="1019824071"/>
                    </a:ext>
                  </a:extLst>
                </a:gridCol>
                <a:gridCol w="1236263">
                  <a:extLst>
                    <a:ext uri="{9D8B030D-6E8A-4147-A177-3AD203B41FA5}">
                      <a16:colId xmlns:a16="http://schemas.microsoft.com/office/drawing/2014/main" val="2211037722"/>
                    </a:ext>
                  </a:extLst>
                </a:gridCol>
                <a:gridCol w="1090160">
                  <a:extLst>
                    <a:ext uri="{9D8B030D-6E8A-4147-A177-3AD203B41FA5}">
                      <a16:colId xmlns:a16="http://schemas.microsoft.com/office/drawing/2014/main" val="4053073459"/>
                    </a:ext>
                  </a:extLst>
                </a:gridCol>
                <a:gridCol w="876623">
                  <a:extLst>
                    <a:ext uri="{9D8B030D-6E8A-4147-A177-3AD203B41FA5}">
                      <a16:colId xmlns:a16="http://schemas.microsoft.com/office/drawing/2014/main" val="2979296982"/>
                    </a:ext>
                  </a:extLst>
                </a:gridCol>
                <a:gridCol w="1137924">
                  <a:extLst>
                    <a:ext uri="{9D8B030D-6E8A-4147-A177-3AD203B41FA5}">
                      <a16:colId xmlns:a16="http://schemas.microsoft.com/office/drawing/2014/main" val="1327998988"/>
                    </a:ext>
                  </a:extLst>
                </a:gridCol>
                <a:gridCol w="598465">
                  <a:extLst>
                    <a:ext uri="{9D8B030D-6E8A-4147-A177-3AD203B41FA5}">
                      <a16:colId xmlns:a16="http://schemas.microsoft.com/office/drawing/2014/main" val="1935176563"/>
                    </a:ext>
                  </a:extLst>
                </a:gridCol>
                <a:gridCol w="966533">
                  <a:extLst>
                    <a:ext uri="{9D8B030D-6E8A-4147-A177-3AD203B41FA5}">
                      <a16:colId xmlns:a16="http://schemas.microsoft.com/office/drawing/2014/main" val="2749015223"/>
                    </a:ext>
                  </a:extLst>
                </a:gridCol>
                <a:gridCol w="663088">
                  <a:extLst>
                    <a:ext uri="{9D8B030D-6E8A-4147-A177-3AD203B41FA5}">
                      <a16:colId xmlns:a16="http://schemas.microsoft.com/office/drawing/2014/main" val="1988211044"/>
                    </a:ext>
                  </a:extLst>
                </a:gridCol>
                <a:gridCol w="809190">
                  <a:extLst>
                    <a:ext uri="{9D8B030D-6E8A-4147-A177-3AD203B41FA5}">
                      <a16:colId xmlns:a16="http://schemas.microsoft.com/office/drawing/2014/main" val="3267956441"/>
                    </a:ext>
                  </a:extLst>
                </a:gridCol>
              </a:tblGrid>
              <a:tr h="708081">
                <a:tc>
                  <a:txBody>
                    <a:bodyPr/>
                    <a:lstStyle/>
                    <a:p>
                      <a:pPr algn="ctr" rtl="0" fontAlgn="ctr"/>
                      <a:r>
                        <a:rPr lang="es-CO" sz="10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38340539"/>
                  </a:ext>
                </a:extLst>
              </a:tr>
              <a:tr h="165935">
                <a:tc>
                  <a:txBody>
                    <a:bodyPr/>
                    <a:lstStyle/>
                    <a:p>
                      <a:pPr algn="l" rtl="0" fontAlgn="ctr"/>
                      <a:r>
                        <a:rPr lang="es-CO" sz="10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07382375"/>
                  </a:ext>
                </a:extLst>
              </a:tr>
              <a:tr h="165935">
                <a:tc>
                  <a:txBody>
                    <a:bodyPr/>
                    <a:lstStyle/>
                    <a:p>
                      <a:pPr algn="l" rtl="0" fontAlgn="ctr"/>
                      <a:r>
                        <a:rPr lang="es-CO" sz="1000" b="0" i="0" u="none" strike="noStrike" dirty="0">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2461246"/>
                  </a:ext>
                </a:extLst>
              </a:tr>
              <a:tr h="165935">
                <a:tc>
                  <a:txBody>
                    <a:bodyPr/>
                    <a:lstStyle/>
                    <a:p>
                      <a:pPr algn="l" rtl="0" fontAlgn="ctr"/>
                      <a:r>
                        <a:rPr lang="es-CO" sz="1000" b="1" i="0" u="none" strike="noStrike" dirty="0">
                          <a:solidFill>
                            <a:srgbClr val="203764"/>
                          </a:solidFill>
                          <a:effectLst/>
                          <a:latin typeface="+mn-lt"/>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35011925"/>
                  </a:ext>
                </a:extLst>
              </a:tr>
              <a:tr h="165935">
                <a:tc>
                  <a:txBody>
                    <a:bodyPr/>
                    <a:lstStyle/>
                    <a:p>
                      <a:pPr algn="l" rtl="0" fontAlgn="ctr"/>
                      <a:r>
                        <a:rPr lang="es-CO" sz="1000" b="0" i="0" u="none" strike="noStrike" dirty="0">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71371652"/>
                  </a:ext>
                </a:extLst>
              </a:tr>
              <a:tr h="165935">
                <a:tc>
                  <a:txBody>
                    <a:bodyPr/>
                    <a:lstStyle/>
                    <a:p>
                      <a:pPr algn="l" rtl="0" fontAlgn="ctr"/>
                      <a:r>
                        <a:rPr lang="es-CO" sz="1000" b="1" i="0" u="none" strike="noStrike" dirty="0">
                          <a:solidFill>
                            <a:srgbClr val="203764"/>
                          </a:solidFill>
                          <a:effectLst/>
                          <a:latin typeface="+mn-lt"/>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41813504"/>
                  </a:ext>
                </a:extLst>
              </a:tr>
              <a:tr h="165935">
                <a:tc>
                  <a:txBody>
                    <a:bodyPr/>
                    <a:lstStyle/>
                    <a:p>
                      <a:pPr algn="l" rtl="0" fontAlgn="ctr"/>
                      <a:r>
                        <a:rPr lang="es-CO" sz="1000" b="0" i="0" u="none" strike="noStrike" dirty="0">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0892449"/>
                  </a:ext>
                </a:extLst>
              </a:tr>
              <a:tr h="181340">
                <a:tc>
                  <a:txBody>
                    <a:bodyPr/>
                    <a:lstStyle/>
                    <a:p>
                      <a:pPr algn="l" rtl="0" fontAlgn="ctr"/>
                      <a:r>
                        <a:rPr lang="es-CO" sz="1000" b="1" i="0" u="none" strike="noStrike" dirty="0">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50883818"/>
                  </a:ext>
                </a:extLst>
              </a:tr>
              <a:tr h="165935">
                <a:tc>
                  <a:txBody>
                    <a:bodyPr/>
                    <a:lstStyle/>
                    <a:p>
                      <a:pPr algn="l" rtl="0" fontAlgn="ctr"/>
                      <a:r>
                        <a:rPr lang="es-CO" sz="10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8048975"/>
                  </a:ext>
                </a:extLst>
              </a:tr>
              <a:tr h="165935">
                <a:tc>
                  <a:txBody>
                    <a:bodyPr/>
                    <a:lstStyle/>
                    <a:p>
                      <a:pPr algn="l" rtl="0" fontAlgn="ctr"/>
                      <a:r>
                        <a:rPr lang="es-CO" sz="1000" b="1" i="0" u="none" strike="noStrike">
                          <a:solidFill>
                            <a:srgbClr val="203764"/>
                          </a:solidFill>
                          <a:effectLst/>
                          <a:latin typeface="+mn-lt"/>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395933758"/>
                  </a:ext>
                </a:extLst>
              </a:tr>
              <a:tr h="165935">
                <a:tc>
                  <a:txBody>
                    <a:bodyPr/>
                    <a:lstStyle/>
                    <a:p>
                      <a:pPr algn="l" rtl="0" fontAlgn="ctr"/>
                      <a:r>
                        <a:rPr lang="es-CO" sz="10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$ 154,43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$ 1.376,79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8570920"/>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2018 a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febrero de 2018 al </a:t>
            </a:r>
            <a:r>
              <a:rPr lang="es-MX" sz="900" dirty="0">
                <a:solidFill>
                  <a:schemeClr val="accent1">
                    <a:lumMod val="50000"/>
                  </a:schemeClr>
                </a:solidFill>
              </a:rPr>
              <a:t>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D76C75D-AB29-08C1-9C27-BF3387CED333}"/>
              </a:ext>
            </a:extLst>
          </p:cNvPr>
          <p:cNvGraphicFramePr>
            <a:graphicFrameLocks noGrp="1"/>
          </p:cNvGraphicFramePr>
          <p:nvPr>
            <p:extLst>
              <p:ext uri="{D42A27DB-BD31-4B8C-83A1-F6EECF244321}">
                <p14:modId xmlns:p14="http://schemas.microsoft.com/office/powerpoint/2010/main" val="3062933538"/>
              </p:ext>
            </p:extLst>
          </p:nvPr>
        </p:nvGraphicFramePr>
        <p:xfrm>
          <a:off x="398563" y="2550611"/>
          <a:ext cx="11469179" cy="3523284"/>
        </p:xfrm>
        <a:graphic>
          <a:graphicData uri="http://schemas.openxmlformats.org/drawingml/2006/table">
            <a:tbl>
              <a:tblPr/>
              <a:tblGrid>
                <a:gridCol w="797856">
                  <a:extLst>
                    <a:ext uri="{9D8B030D-6E8A-4147-A177-3AD203B41FA5}">
                      <a16:colId xmlns:a16="http://schemas.microsoft.com/office/drawing/2014/main" val="1587826945"/>
                    </a:ext>
                  </a:extLst>
                </a:gridCol>
                <a:gridCol w="930832">
                  <a:extLst>
                    <a:ext uri="{9D8B030D-6E8A-4147-A177-3AD203B41FA5}">
                      <a16:colId xmlns:a16="http://schemas.microsoft.com/office/drawing/2014/main" val="1086091544"/>
                    </a:ext>
                  </a:extLst>
                </a:gridCol>
                <a:gridCol w="186166">
                  <a:extLst>
                    <a:ext uri="{9D8B030D-6E8A-4147-A177-3AD203B41FA5}">
                      <a16:colId xmlns:a16="http://schemas.microsoft.com/office/drawing/2014/main" val="3302253145"/>
                    </a:ext>
                  </a:extLst>
                </a:gridCol>
                <a:gridCol w="797856">
                  <a:extLst>
                    <a:ext uri="{9D8B030D-6E8A-4147-A177-3AD203B41FA5}">
                      <a16:colId xmlns:a16="http://schemas.microsoft.com/office/drawing/2014/main" val="1454436617"/>
                    </a:ext>
                  </a:extLst>
                </a:gridCol>
                <a:gridCol w="1050510">
                  <a:extLst>
                    <a:ext uri="{9D8B030D-6E8A-4147-A177-3AD203B41FA5}">
                      <a16:colId xmlns:a16="http://schemas.microsoft.com/office/drawing/2014/main" val="1006138396"/>
                    </a:ext>
                  </a:extLst>
                </a:gridCol>
                <a:gridCol w="186166">
                  <a:extLst>
                    <a:ext uri="{9D8B030D-6E8A-4147-A177-3AD203B41FA5}">
                      <a16:colId xmlns:a16="http://schemas.microsoft.com/office/drawing/2014/main" val="2929535838"/>
                    </a:ext>
                  </a:extLst>
                </a:gridCol>
                <a:gridCol w="797856">
                  <a:extLst>
                    <a:ext uri="{9D8B030D-6E8A-4147-A177-3AD203B41FA5}">
                      <a16:colId xmlns:a16="http://schemas.microsoft.com/office/drawing/2014/main" val="3062872512"/>
                    </a:ext>
                  </a:extLst>
                </a:gridCol>
                <a:gridCol w="930832">
                  <a:extLst>
                    <a:ext uri="{9D8B030D-6E8A-4147-A177-3AD203B41FA5}">
                      <a16:colId xmlns:a16="http://schemas.microsoft.com/office/drawing/2014/main" val="1029750746"/>
                    </a:ext>
                  </a:extLst>
                </a:gridCol>
                <a:gridCol w="186166">
                  <a:extLst>
                    <a:ext uri="{9D8B030D-6E8A-4147-A177-3AD203B41FA5}">
                      <a16:colId xmlns:a16="http://schemas.microsoft.com/office/drawing/2014/main" val="1920788111"/>
                    </a:ext>
                  </a:extLst>
                </a:gridCol>
                <a:gridCol w="797856">
                  <a:extLst>
                    <a:ext uri="{9D8B030D-6E8A-4147-A177-3AD203B41FA5}">
                      <a16:colId xmlns:a16="http://schemas.microsoft.com/office/drawing/2014/main" val="1333392814"/>
                    </a:ext>
                  </a:extLst>
                </a:gridCol>
                <a:gridCol w="907562">
                  <a:extLst>
                    <a:ext uri="{9D8B030D-6E8A-4147-A177-3AD203B41FA5}">
                      <a16:colId xmlns:a16="http://schemas.microsoft.com/office/drawing/2014/main" val="1076121696"/>
                    </a:ext>
                  </a:extLst>
                </a:gridCol>
                <a:gridCol w="186166">
                  <a:extLst>
                    <a:ext uri="{9D8B030D-6E8A-4147-A177-3AD203B41FA5}">
                      <a16:colId xmlns:a16="http://schemas.microsoft.com/office/drawing/2014/main" val="1859825675"/>
                    </a:ext>
                  </a:extLst>
                </a:gridCol>
                <a:gridCol w="797856">
                  <a:extLst>
                    <a:ext uri="{9D8B030D-6E8A-4147-A177-3AD203B41FA5}">
                      <a16:colId xmlns:a16="http://schemas.microsoft.com/office/drawing/2014/main" val="3766433682"/>
                    </a:ext>
                  </a:extLst>
                </a:gridCol>
                <a:gridCol w="944130">
                  <a:extLst>
                    <a:ext uri="{9D8B030D-6E8A-4147-A177-3AD203B41FA5}">
                      <a16:colId xmlns:a16="http://schemas.microsoft.com/office/drawing/2014/main" val="1712862836"/>
                    </a:ext>
                  </a:extLst>
                </a:gridCol>
                <a:gridCol w="186166">
                  <a:extLst>
                    <a:ext uri="{9D8B030D-6E8A-4147-A177-3AD203B41FA5}">
                      <a16:colId xmlns:a16="http://schemas.microsoft.com/office/drawing/2014/main" val="1144137190"/>
                    </a:ext>
                  </a:extLst>
                </a:gridCol>
                <a:gridCol w="797856">
                  <a:extLst>
                    <a:ext uri="{9D8B030D-6E8A-4147-A177-3AD203B41FA5}">
                      <a16:colId xmlns:a16="http://schemas.microsoft.com/office/drawing/2014/main" val="635760455"/>
                    </a:ext>
                  </a:extLst>
                </a:gridCol>
                <a:gridCol w="987347">
                  <a:extLst>
                    <a:ext uri="{9D8B030D-6E8A-4147-A177-3AD203B41FA5}">
                      <a16:colId xmlns:a16="http://schemas.microsoft.com/office/drawing/2014/main" val="2429662960"/>
                    </a:ext>
                  </a:extLst>
                </a:gridCol>
              </a:tblGrid>
              <a:tr h="422382">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24022346"/>
                  </a:ext>
                </a:extLst>
              </a:tr>
              <a:tr h="206040">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03188256"/>
                  </a:ext>
                </a:extLst>
              </a:tr>
              <a:tr h="206040">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2964529536"/>
                  </a:ext>
                </a:extLst>
              </a:tr>
              <a:tr h="206040">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67231954"/>
                  </a:ext>
                </a:extLst>
              </a:tr>
              <a:tr h="206040">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3634735793"/>
                  </a:ext>
                </a:extLst>
              </a:tr>
              <a:tr h="206040">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59686943"/>
                  </a:ext>
                </a:extLst>
              </a:tr>
              <a:tr h="206040">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2247214404"/>
                  </a:ext>
                </a:extLst>
              </a:tr>
              <a:tr h="206040">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59156798"/>
                  </a:ext>
                </a:extLst>
              </a:tr>
              <a:tr h="206040">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2463952677"/>
                  </a:ext>
                </a:extLst>
              </a:tr>
              <a:tr h="206040">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45144175"/>
                  </a:ext>
                </a:extLst>
              </a:tr>
              <a:tr h="206040">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2181360284"/>
                  </a:ext>
                </a:extLst>
              </a:tr>
              <a:tr h="206040">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54385051"/>
                  </a:ext>
                </a:extLst>
              </a:tr>
              <a:tr h="206040">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076502274"/>
                  </a:ext>
                </a:extLst>
              </a:tr>
              <a:tr h="206040">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29.236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30.785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10.258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10.874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92.178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3474309"/>
                  </a:ext>
                </a:extLst>
              </a:tr>
              <a:tr h="206040">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29.400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33.384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10.290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11.084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95.408</a:t>
                      </a:r>
                    </a:p>
                  </a:txBody>
                  <a:tcPr marL="0" marR="0" marT="0" marB="0" anchor="ctr">
                    <a:lnL>
                      <a:noFill/>
                    </a:lnL>
                    <a:lnR>
                      <a:noFill/>
                    </a:lnR>
                    <a:lnT>
                      <a:noFill/>
                    </a:lnT>
                    <a:lnB>
                      <a:noFill/>
                    </a:lnB>
                    <a:noFill/>
                  </a:tcPr>
                </a:tc>
                <a:extLst>
                  <a:ext uri="{0D108BD9-81ED-4DB2-BD59-A6C34878D82A}">
                    <a16:rowId xmlns:a16="http://schemas.microsoft.com/office/drawing/2014/main" val="3106133100"/>
                  </a:ext>
                </a:extLst>
              </a:tr>
              <a:tr h="216342">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324.195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332.031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147.999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125.815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1.075.242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54339382"/>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ESP - corte a 31 de MARZO de 2025</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8F3E127E-1C0E-1823-21CE-7A8CB1F1B876}"/>
              </a:ext>
            </a:extLst>
          </p:cNvPr>
          <p:cNvGraphicFramePr>
            <a:graphicFrameLocks noGrp="1"/>
          </p:cNvGraphicFramePr>
          <p:nvPr/>
        </p:nvGraphicFramePr>
        <p:xfrm>
          <a:off x="2777785" y="1244254"/>
          <a:ext cx="8692955" cy="4966419"/>
        </p:xfrm>
        <a:graphic>
          <a:graphicData uri="http://schemas.openxmlformats.org/drawingml/2006/table">
            <a:tbl>
              <a:tblPr/>
              <a:tblGrid>
                <a:gridCol w="1343405">
                  <a:extLst>
                    <a:ext uri="{9D8B030D-6E8A-4147-A177-3AD203B41FA5}">
                      <a16:colId xmlns:a16="http://schemas.microsoft.com/office/drawing/2014/main" val="1423993758"/>
                    </a:ext>
                  </a:extLst>
                </a:gridCol>
                <a:gridCol w="1231456">
                  <a:extLst>
                    <a:ext uri="{9D8B030D-6E8A-4147-A177-3AD203B41FA5}">
                      <a16:colId xmlns:a16="http://schemas.microsoft.com/office/drawing/2014/main" val="1150583822"/>
                    </a:ext>
                  </a:extLst>
                </a:gridCol>
                <a:gridCol w="1085919">
                  <a:extLst>
                    <a:ext uri="{9D8B030D-6E8A-4147-A177-3AD203B41FA5}">
                      <a16:colId xmlns:a16="http://schemas.microsoft.com/office/drawing/2014/main" val="3804496062"/>
                    </a:ext>
                  </a:extLst>
                </a:gridCol>
                <a:gridCol w="873213">
                  <a:extLst>
                    <a:ext uri="{9D8B030D-6E8A-4147-A177-3AD203B41FA5}">
                      <a16:colId xmlns:a16="http://schemas.microsoft.com/office/drawing/2014/main" val="140605911"/>
                    </a:ext>
                  </a:extLst>
                </a:gridCol>
                <a:gridCol w="1133498">
                  <a:extLst>
                    <a:ext uri="{9D8B030D-6E8A-4147-A177-3AD203B41FA5}">
                      <a16:colId xmlns:a16="http://schemas.microsoft.com/office/drawing/2014/main" val="3658812666"/>
                    </a:ext>
                  </a:extLst>
                </a:gridCol>
                <a:gridCol w="596137">
                  <a:extLst>
                    <a:ext uri="{9D8B030D-6E8A-4147-A177-3AD203B41FA5}">
                      <a16:colId xmlns:a16="http://schemas.microsoft.com/office/drawing/2014/main" val="2604155122"/>
                    </a:ext>
                  </a:extLst>
                </a:gridCol>
                <a:gridCol w="962775">
                  <a:extLst>
                    <a:ext uri="{9D8B030D-6E8A-4147-A177-3AD203B41FA5}">
                      <a16:colId xmlns:a16="http://schemas.microsoft.com/office/drawing/2014/main" val="121985729"/>
                    </a:ext>
                  </a:extLst>
                </a:gridCol>
                <a:gridCol w="660509">
                  <a:extLst>
                    <a:ext uri="{9D8B030D-6E8A-4147-A177-3AD203B41FA5}">
                      <a16:colId xmlns:a16="http://schemas.microsoft.com/office/drawing/2014/main" val="4019787160"/>
                    </a:ext>
                  </a:extLst>
                </a:gridCol>
                <a:gridCol w="806043">
                  <a:extLst>
                    <a:ext uri="{9D8B030D-6E8A-4147-A177-3AD203B41FA5}">
                      <a16:colId xmlns:a16="http://schemas.microsoft.com/office/drawing/2014/main" val="1950798504"/>
                    </a:ext>
                  </a:extLst>
                </a:gridCol>
              </a:tblGrid>
              <a:tr h="145754">
                <a:tc gridSpan="9">
                  <a:txBody>
                    <a:bodyPr/>
                    <a:lstStyle/>
                    <a:p>
                      <a:pPr algn="ctr" fontAlgn="ctr"/>
                      <a:r>
                        <a:rPr lang="es-MX" sz="900" b="1" i="0" u="none" strike="noStrike" dirty="0">
                          <a:solidFill>
                            <a:srgbClr val="203764"/>
                          </a:solidFill>
                          <a:effectLst/>
                          <a:latin typeface="+mn-lt"/>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67094574"/>
                  </a:ext>
                </a:extLst>
              </a:tr>
              <a:tr h="437262">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dirty="0">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6194408"/>
                  </a:ext>
                </a:extLst>
              </a:tr>
              <a:tr h="145754">
                <a:tc>
                  <a:txBody>
                    <a:bodyPr/>
                    <a:lstStyle/>
                    <a:p>
                      <a:pPr algn="ctr" rtl="0" fontAlgn="ctr"/>
                      <a:r>
                        <a:rPr lang="es-CO" sz="900" b="1" i="0" u="none" strike="noStrike" dirty="0">
                          <a:solidFill>
                            <a:srgbClr val="203764"/>
                          </a:solidFill>
                          <a:effectLst/>
                          <a:latin typeface="+mn-lt"/>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$ 29.958,75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$ 53.829,50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4536494"/>
                  </a:ext>
                </a:extLst>
              </a:tr>
              <a:tr h="145754">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$ 29.958,75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$ 32.719,62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49602931"/>
                  </a:ext>
                </a:extLst>
              </a:tr>
              <a:tr h="145754">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1977703"/>
                  </a:ext>
                </a:extLst>
              </a:tr>
              <a:tr h="145754">
                <a:tc>
                  <a:txBody>
                    <a:bodyPr/>
                    <a:lstStyle/>
                    <a:p>
                      <a:pPr algn="l" rtl="0" fontAlgn="ctr"/>
                      <a:r>
                        <a:rPr lang="es-CO" sz="900" b="0" i="0" u="none" strike="noStrike">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57462"/>
                  </a:ext>
                </a:extLst>
              </a:tr>
              <a:tr h="145754">
                <a:tc>
                  <a:txBody>
                    <a:bodyPr/>
                    <a:lstStyle/>
                    <a:p>
                      <a:pPr algn="l" rtl="0" fontAlgn="ctr"/>
                      <a:r>
                        <a:rPr lang="es-CO" sz="900" b="0" i="0" u="none" strike="noStrike">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4687441"/>
                  </a:ext>
                </a:extLst>
              </a:tr>
              <a:tr h="145754">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86565102"/>
                  </a:ext>
                </a:extLst>
              </a:tr>
              <a:tr h="145754">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7418381"/>
                  </a:ext>
                </a:extLst>
              </a:tr>
              <a:tr h="145754">
                <a:tc>
                  <a:txBody>
                    <a:bodyPr/>
                    <a:lstStyle/>
                    <a:p>
                      <a:pPr algn="l" rtl="0" fontAlgn="ctr"/>
                      <a:r>
                        <a:rPr lang="es-CO" sz="9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24811976"/>
                  </a:ext>
                </a:extLst>
              </a:tr>
              <a:tr h="145754">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9779254"/>
                  </a:ext>
                </a:extLst>
              </a:tr>
              <a:tr h="145754">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0178816"/>
                  </a:ext>
                </a:extLst>
              </a:tr>
              <a:tr h="145754">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9499062"/>
                  </a:ext>
                </a:extLst>
              </a:tr>
              <a:tr h="145754">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88811693"/>
                  </a:ext>
                </a:extLst>
              </a:tr>
              <a:tr h="163147">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78956351"/>
                  </a:ext>
                </a:extLst>
              </a:tr>
              <a:tr h="163147">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5570537"/>
                  </a:ext>
                </a:extLst>
              </a:tr>
              <a:tr h="163147">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3762559"/>
                  </a:ext>
                </a:extLst>
              </a:tr>
              <a:tr h="163147">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098185"/>
                  </a:ext>
                </a:extLst>
              </a:tr>
              <a:tr h="163147">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9684340"/>
                  </a:ext>
                </a:extLst>
              </a:tr>
              <a:tr h="163147">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5329568"/>
                  </a:ext>
                </a:extLst>
              </a:tr>
              <a:tr h="145754">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$ 2.627,34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6208111"/>
                  </a:ext>
                </a:extLst>
              </a:tr>
              <a:tr h="145754">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$ 944,15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$ 554,22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$ 389,93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9734859"/>
                  </a:ext>
                </a:extLst>
              </a:tr>
              <a:tr h="145754">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47509226"/>
                  </a:ext>
                </a:extLst>
              </a:tr>
              <a:tr h="145754">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42705610"/>
                  </a:ext>
                </a:extLst>
              </a:tr>
              <a:tr h="145754">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37954434"/>
                  </a:ext>
                </a:extLst>
              </a:tr>
              <a:tr h="145754">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2862756"/>
                  </a:ext>
                </a:extLst>
              </a:tr>
              <a:tr h="145754">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5674889"/>
                  </a:ext>
                </a:extLst>
              </a:tr>
              <a:tr h="163147">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9727937"/>
                  </a:ext>
                </a:extLst>
              </a:tr>
              <a:tr h="163147">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476693"/>
                  </a:ext>
                </a:extLst>
              </a:tr>
              <a:tr h="163147">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3613191"/>
                  </a:ext>
                </a:extLst>
              </a:tr>
              <a:tr h="145754">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2133302"/>
                  </a:ext>
                </a:extLst>
              </a:tr>
            </a:tbl>
          </a:graphicData>
        </a:graphic>
      </p:graphicFrame>
    </p:spTree>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ESP - corte a 31 de MARZO de 2025</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3DA5A96-4D93-0305-EBF2-1316AE8577B6}"/>
              </a:ext>
            </a:extLst>
          </p:cNvPr>
          <p:cNvGraphicFramePr>
            <a:graphicFrameLocks noGrp="1"/>
          </p:cNvGraphicFramePr>
          <p:nvPr/>
        </p:nvGraphicFramePr>
        <p:xfrm>
          <a:off x="2571750" y="1844853"/>
          <a:ext cx="8947148" cy="2441963"/>
        </p:xfrm>
        <a:graphic>
          <a:graphicData uri="http://schemas.openxmlformats.org/drawingml/2006/table">
            <a:tbl>
              <a:tblPr/>
              <a:tblGrid>
                <a:gridCol w="1382689">
                  <a:extLst>
                    <a:ext uri="{9D8B030D-6E8A-4147-A177-3AD203B41FA5}">
                      <a16:colId xmlns:a16="http://schemas.microsoft.com/office/drawing/2014/main" val="2451088645"/>
                    </a:ext>
                  </a:extLst>
                </a:gridCol>
                <a:gridCol w="1267465">
                  <a:extLst>
                    <a:ext uri="{9D8B030D-6E8A-4147-A177-3AD203B41FA5}">
                      <a16:colId xmlns:a16="http://schemas.microsoft.com/office/drawing/2014/main" val="774052725"/>
                    </a:ext>
                  </a:extLst>
                </a:gridCol>
                <a:gridCol w="1117673">
                  <a:extLst>
                    <a:ext uri="{9D8B030D-6E8A-4147-A177-3AD203B41FA5}">
                      <a16:colId xmlns:a16="http://schemas.microsoft.com/office/drawing/2014/main" val="2982242590"/>
                    </a:ext>
                  </a:extLst>
                </a:gridCol>
                <a:gridCol w="898747">
                  <a:extLst>
                    <a:ext uri="{9D8B030D-6E8A-4147-A177-3AD203B41FA5}">
                      <a16:colId xmlns:a16="http://schemas.microsoft.com/office/drawing/2014/main" val="1915531305"/>
                    </a:ext>
                  </a:extLst>
                </a:gridCol>
                <a:gridCol w="1166643">
                  <a:extLst>
                    <a:ext uri="{9D8B030D-6E8A-4147-A177-3AD203B41FA5}">
                      <a16:colId xmlns:a16="http://schemas.microsoft.com/office/drawing/2014/main" val="277587898"/>
                    </a:ext>
                  </a:extLst>
                </a:gridCol>
                <a:gridCol w="613569">
                  <a:extLst>
                    <a:ext uri="{9D8B030D-6E8A-4147-A177-3AD203B41FA5}">
                      <a16:colId xmlns:a16="http://schemas.microsoft.com/office/drawing/2014/main" val="3888755563"/>
                    </a:ext>
                  </a:extLst>
                </a:gridCol>
                <a:gridCol w="990927">
                  <a:extLst>
                    <a:ext uri="{9D8B030D-6E8A-4147-A177-3AD203B41FA5}">
                      <a16:colId xmlns:a16="http://schemas.microsoft.com/office/drawing/2014/main" val="4194930758"/>
                    </a:ext>
                  </a:extLst>
                </a:gridCol>
                <a:gridCol w="679822">
                  <a:extLst>
                    <a:ext uri="{9D8B030D-6E8A-4147-A177-3AD203B41FA5}">
                      <a16:colId xmlns:a16="http://schemas.microsoft.com/office/drawing/2014/main" val="4105408908"/>
                    </a:ext>
                  </a:extLst>
                </a:gridCol>
                <a:gridCol w="829613">
                  <a:extLst>
                    <a:ext uri="{9D8B030D-6E8A-4147-A177-3AD203B41FA5}">
                      <a16:colId xmlns:a16="http://schemas.microsoft.com/office/drawing/2014/main" val="4053814740"/>
                    </a:ext>
                  </a:extLst>
                </a:gridCol>
              </a:tblGrid>
              <a:tr h="759432">
                <a:tc>
                  <a:txBody>
                    <a:bodyPr/>
                    <a:lstStyle/>
                    <a:p>
                      <a:pPr algn="ctr" rtl="0" fontAlgn="ctr"/>
                      <a:r>
                        <a:rPr lang="es-CO" sz="10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5556730"/>
                  </a:ext>
                </a:extLst>
              </a:tr>
              <a:tr h="151886">
                <a:tc>
                  <a:txBody>
                    <a:bodyPr/>
                    <a:lstStyle/>
                    <a:p>
                      <a:pPr algn="l" rtl="0" fontAlgn="ctr"/>
                      <a:r>
                        <a:rPr lang="es-CO" sz="10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95279778"/>
                  </a:ext>
                </a:extLst>
              </a:tr>
              <a:tr h="151886">
                <a:tc>
                  <a:txBody>
                    <a:bodyPr/>
                    <a:lstStyle/>
                    <a:p>
                      <a:pPr algn="l" rtl="0" fontAlgn="ctr"/>
                      <a:r>
                        <a:rPr lang="es-CO" sz="1000" b="0" i="0" u="none" strike="noStrike" dirty="0">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23401755"/>
                  </a:ext>
                </a:extLst>
              </a:tr>
              <a:tr h="151886">
                <a:tc>
                  <a:txBody>
                    <a:bodyPr/>
                    <a:lstStyle/>
                    <a:p>
                      <a:pPr algn="l" rtl="0" fontAlgn="ctr"/>
                      <a:r>
                        <a:rPr lang="es-CO" sz="1000" b="1" i="0" u="none" strike="noStrike" dirty="0">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05541363"/>
                  </a:ext>
                </a:extLst>
              </a:tr>
              <a:tr h="151886">
                <a:tc>
                  <a:txBody>
                    <a:bodyPr/>
                    <a:lstStyle/>
                    <a:p>
                      <a:pPr algn="l" rtl="0" fontAlgn="ctr"/>
                      <a:r>
                        <a:rPr lang="es-CO" sz="1000" b="0" i="0" u="none" strike="noStrike" dirty="0">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38101278"/>
                  </a:ext>
                </a:extLst>
              </a:tr>
              <a:tr h="151886">
                <a:tc>
                  <a:txBody>
                    <a:bodyPr/>
                    <a:lstStyle/>
                    <a:p>
                      <a:pPr algn="l" rtl="0" fontAlgn="ctr"/>
                      <a:r>
                        <a:rPr lang="es-CO" sz="10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7449384"/>
                  </a:ext>
                </a:extLst>
              </a:tr>
              <a:tr h="151886">
                <a:tc>
                  <a:txBody>
                    <a:bodyPr/>
                    <a:lstStyle/>
                    <a:p>
                      <a:pPr algn="l" rtl="0" fontAlgn="ctr"/>
                      <a:r>
                        <a:rPr lang="es-CO" sz="1000" b="1" i="0" u="none" strike="noStrike" dirty="0">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23862837"/>
                  </a:ext>
                </a:extLst>
              </a:tr>
              <a:tr h="151886">
                <a:tc>
                  <a:txBody>
                    <a:bodyPr/>
                    <a:lstStyle/>
                    <a:p>
                      <a:pPr algn="l" rtl="0" fontAlgn="ctr"/>
                      <a:r>
                        <a:rPr lang="es-CO" sz="1000" b="0" i="0" u="none" strike="noStrike" dirty="0">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1453558"/>
                  </a:ext>
                </a:extLst>
              </a:tr>
              <a:tr h="158531">
                <a:tc>
                  <a:txBody>
                    <a:bodyPr/>
                    <a:lstStyle/>
                    <a:p>
                      <a:pPr algn="l" rtl="0" fontAlgn="ctr"/>
                      <a:r>
                        <a:rPr lang="es-CO" sz="1000" b="1" i="0" u="none" strike="noStrike" dirty="0">
                          <a:solidFill>
                            <a:srgbClr val="203764"/>
                          </a:solidFill>
                          <a:effectLst/>
                          <a:latin typeface="+mn-lt"/>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42535995"/>
                  </a:ext>
                </a:extLst>
              </a:tr>
              <a:tr h="151886">
                <a:tc>
                  <a:txBody>
                    <a:bodyPr/>
                    <a:lstStyle/>
                    <a:p>
                      <a:pPr algn="l" rtl="0" fontAlgn="ctr"/>
                      <a:r>
                        <a:rPr lang="es-CO" sz="1000" b="0" i="0" u="none" strike="noStrike">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9202319"/>
                  </a:ext>
                </a:extLst>
              </a:tr>
              <a:tr h="151886">
                <a:tc>
                  <a:txBody>
                    <a:bodyPr/>
                    <a:lstStyle/>
                    <a:p>
                      <a:pPr algn="l" rtl="0" fontAlgn="ctr"/>
                      <a:r>
                        <a:rPr lang="es-CO" sz="1000" b="1" i="0" u="none" strike="noStrike">
                          <a:solidFill>
                            <a:srgbClr val="203764"/>
                          </a:solidFill>
                          <a:effectLst/>
                          <a:latin typeface="+mn-lt"/>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91697392"/>
                  </a:ext>
                </a:extLst>
              </a:tr>
              <a:tr h="151886">
                <a:tc>
                  <a:txBody>
                    <a:bodyPr/>
                    <a:lstStyle/>
                    <a:p>
                      <a:pPr algn="l" rtl="0" fontAlgn="ctr"/>
                      <a:r>
                        <a:rPr lang="es-CO" sz="10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$ 152,67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$ 1.378,55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72189021"/>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ESP - corte a 31 de MARZO de 2025</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1BB94C31-5D71-40F9-CFB0-556651928845}"/>
              </a:ext>
            </a:extLst>
          </p:cNvPr>
          <p:cNvGraphicFramePr>
            <a:graphicFrameLocks noGrp="1"/>
          </p:cNvGraphicFramePr>
          <p:nvPr/>
        </p:nvGraphicFramePr>
        <p:xfrm>
          <a:off x="2571750" y="1422617"/>
          <a:ext cx="8917098" cy="4878603"/>
        </p:xfrm>
        <a:graphic>
          <a:graphicData uri="http://schemas.openxmlformats.org/drawingml/2006/table">
            <a:tbl>
              <a:tblPr/>
              <a:tblGrid>
                <a:gridCol w="1737982">
                  <a:extLst>
                    <a:ext uri="{9D8B030D-6E8A-4147-A177-3AD203B41FA5}">
                      <a16:colId xmlns:a16="http://schemas.microsoft.com/office/drawing/2014/main" val="2199901823"/>
                    </a:ext>
                  </a:extLst>
                </a:gridCol>
                <a:gridCol w="1116057">
                  <a:extLst>
                    <a:ext uri="{9D8B030D-6E8A-4147-A177-3AD203B41FA5}">
                      <a16:colId xmlns:a16="http://schemas.microsoft.com/office/drawing/2014/main" val="1438561959"/>
                    </a:ext>
                  </a:extLst>
                </a:gridCol>
                <a:gridCol w="809354">
                  <a:extLst>
                    <a:ext uri="{9D8B030D-6E8A-4147-A177-3AD203B41FA5}">
                      <a16:colId xmlns:a16="http://schemas.microsoft.com/office/drawing/2014/main" val="934662061"/>
                    </a:ext>
                  </a:extLst>
                </a:gridCol>
                <a:gridCol w="783796">
                  <a:extLst>
                    <a:ext uri="{9D8B030D-6E8A-4147-A177-3AD203B41FA5}">
                      <a16:colId xmlns:a16="http://schemas.microsoft.com/office/drawing/2014/main" val="3512125222"/>
                    </a:ext>
                  </a:extLst>
                </a:gridCol>
                <a:gridCol w="1150135">
                  <a:extLst>
                    <a:ext uri="{9D8B030D-6E8A-4147-A177-3AD203B41FA5}">
                      <a16:colId xmlns:a16="http://schemas.microsoft.com/office/drawing/2014/main" val="479133850"/>
                    </a:ext>
                  </a:extLst>
                </a:gridCol>
                <a:gridCol w="707120">
                  <a:extLst>
                    <a:ext uri="{9D8B030D-6E8A-4147-A177-3AD203B41FA5}">
                      <a16:colId xmlns:a16="http://schemas.microsoft.com/office/drawing/2014/main" val="793711802"/>
                    </a:ext>
                  </a:extLst>
                </a:gridCol>
                <a:gridCol w="976906">
                  <a:extLst>
                    <a:ext uri="{9D8B030D-6E8A-4147-A177-3AD203B41FA5}">
                      <a16:colId xmlns:a16="http://schemas.microsoft.com/office/drawing/2014/main" val="1051354696"/>
                    </a:ext>
                  </a:extLst>
                </a:gridCol>
                <a:gridCol w="761077">
                  <a:extLst>
                    <a:ext uri="{9D8B030D-6E8A-4147-A177-3AD203B41FA5}">
                      <a16:colId xmlns:a16="http://schemas.microsoft.com/office/drawing/2014/main" val="2139741428"/>
                    </a:ext>
                  </a:extLst>
                </a:gridCol>
                <a:gridCol w="874671">
                  <a:extLst>
                    <a:ext uri="{9D8B030D-6E8A-4147-A177-3AD203B41FA5}">
                      <a16:colId xmlns:a16="http://schemas.microsoft.com/office/drawing/2014/main" val="2199970758"/>
                    </a:ext>
                  </a:extLst>
                </a:gridCol>
              </a:tblGrid>
              <a:tr h="150793">
                <a:tc gridSpan="9">
                  <a:txBody>
                    <a:bodyPr/>
                    <a:lstStyle/>
                    <a:p>
                      <a:pPr algn="ctr" fontAlgn="ctr"/>
                      <a:r>
                        <a:rPr lang="es-ES" sz="800" b="1" i="0" u="none" strike="noStrike">
                          <a:solidFill>
                            <a:srgbClr val="203764"/>
                          </a:solidFill>
                          <a:effectLst/>
                          <a:latin typeface="Arial" panose="020B060402020202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94008339"/>
                  </a:ext>
                </a:extLst>
              </a:tr>
              <a:tr h="753966">
                <a:tc>
                  <a:txBody>
                    <a:bodyPr/>
                    <a:lstStyle/>
                    <a:p>
                      <a:pPr algn="ctr" rtl="0" fontAlgn="ctr"/>
                      <a:r>
                        <a:rPr lang="es-CO" sz="9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ES"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69938026"/>
                  </a:ext>
                </a:extLst>
              </a:tr>
              <a:tr h="141923">
                <a:tc>
                  <a:txBody>
                    <a:bodyPr/>
                    <a:lstStyle/>
                    <a:p>
                      <a:pPr algn="ctr" rtl="0" fontAlgn="ctr"/>
                      <a:r>
                        <a:rPr lang="es-CO" sz="900" b="1" i="0" u="none" strike="noStrike" dirty="0">
                          <a:solidFill>
                            <a:srgbClr val="203764"/>
                          </a:solidFill>
                          <a:effectLst/>
                          <a:latin typeface="+mn-lt"/>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$ 45.117,06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$ 21.111,02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53057808"/>
                  </a:ext>
                </a:extLst>
              </a:tr>
              <a:tr h="141923">
                <a:tc>
                  <a:txBody>
                    <a:bodyPr/>
                    <a:lstStyle/>
                    <a:p>
                      <a:pPr algn="l" rtl="0" fontAlgn="ctr"/>
                      <a:r>
                        <a:rPr lang="es-CO" sz="900" b="1" i="0" u="none" strike="noStrike">
                          <a:solidFill>
                            <a:srgbClr val="203764"/>
                          </a:solidFill>
                          <a:effectLst/>
                          <a:latin typeface="+mn-lt"/>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$ 24.006,04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38812384"/>
                  </a:ext>
                </a:extLst>
              </a:tr>
              <a:tr h="141923">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68623541"/>
                  </a:ext>
                </a:extLst>
              </a:tr>
              <a:tr h="141923">
                <a:tc>
                  <a:txBody>
                    <a:bodyPr/>
                    <a:lstStyle/>
                    <a:p>
                      <a:pPr algn="l" rtl="0" fontAlgn="ctr"/>
                      <a:r>
                        <a:rPr lang="es-CO" sz="900" b="0" i="0" u="none" strike="noStrike" dirty="0">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90130760"/>
                  </a:ext>
                </a:extLst>
              </a:tr>
              <a:tr h="141923">
                <a:tc>
                  <a:txBody>
                    <a:bodyPr/>
                    <a:lstStyle/>
                    <a:p>
                      <a:pPr algn="l" rtl="0" fontAlgn="ctr"/>
                      <a:r>
                        <a:rPr lang="es-CO" sz="900" b="0" i="0" u="none" strike="noStrike">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702787"/>
                  </a:ext>
                </a:extLst>
              </a:tr>
              <a:tr h="141923">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8313645"/>
                  </a:ext>
                </a:extLst>
              </a:tr>
              <a:tr h="141923">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77138700"/>
                  </a:ext>
                </a:extLst>
              </a:tr>
              <a:tr h="141923">
                <a:tc>
                  <a:txBody>
                    <a:bodyPr/>
                    <a:lstStyle/>
                    <a:p>
                      <a:pPr algn="l" rtl="0" fontAlgn="ctr"/>
                      <a:r>
                        <a:rPr lang="es-CO" sz="900" b="0" i="0" u="none" strike="noStrike" dirty="0">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09663841"/>
                  </a:ext>
                </a:extLst>
              </a:tr>
              <a:tr h="141923">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29127110"/>
                  </a:ext>
                </a:extLst>
              </a:tr>
              <a:tr h="141923">
                <a:tc>
                  <a:txBody>
                    <a:bodyPr/>
                    <a:lstStyle/>
                    <a:p>
                      <a:pPr algn="l" rtl="0" fontAlgn="ctr"/>
                      <a:r>
                        <a:rPr lang="es-CO" sz="900" b="0" i="0" u="none" strike="noStrike" dirty="0">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81632385"/>
                  </a:ext>
                </a:extLst>
              </a:tr>
              <a:tr h="141923">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10222939"/>
                  </a:ext>
                </a:extLst>
              </a:tr>
              <a:tr h="141923">
                <a:tc>
                  <a:txBody>
                    <a:bodyPr/>
                    <a:lstStyle/>
                    <a:p>
                      <a:pPr algn="l" rtl="0" fontAlgn="ctr"/>
                      <a:r>
                        <a:rPr lang="es-CO" sz="900" b="0" i="0" u="none" strike="noStrike">
                          <a:solidFill>
                            <a:srgbClr val="203764"/>
                          </a:solidFill>
                          <a:effectLst/>
                          <a:latin typeface="+mn-lt"/>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1382364"/>
                  </a:ext>
                </a:extLst>
              </a:tr>
              <a:tr h="141923">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98735744"/>
                  </a:ext>
                </a:extLst>
              </a:tr>
              <a:tr h="141923">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7857460"/>
                  </a:ext>
                </a:extLst>
              </a:tr>
              <a:tr h="141923">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5820931"/>
                  </a:ext>
                </a:extLst>
              </a:tr>
              <a:tr h="141923">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9965909"/>
                  </a:ext>
                </a:extLst>
              </a:tr>
              <a:tr h="141923">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9115166"/>
                  </a:ext>
                </a:extLst>
              </a:tr>
              <a:tr h="141923">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$ 446,29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$ 446,29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$ 446,29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8834477"/>
                  </a:ext>
                </a:extLst>
              </a:tr>
              <a:tr h="141923">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78980145"/>
                  </a:ext>
                </a:extLst>
              </a:tr>
              <a:tr h="141923">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40802380"/>
                  </a:ext>
                </a:extLst>
              </a:tr>
              <a:tr h="141923">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0298376"/>
                  </a:ext>
                </a:extLst>
              </a:tr>
              <a:tr h="141923">
                <a:tc>
                  <a:txBody>
                    <a:bodyPr/>
                    <a:lstStyle/>
                    <a:p>
                      <a:pPr algn="l" rtl="0" fontAlgn="ctr"/>
                      <a:r>
                        <a:rPr lang="es-CO" sz="900" b="0" i="0" u="none" strike="noStrike">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9274635"/>
                  </a:ext>
                </a:extLst>
              </a:tr>
              <a:tr h="141923">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6603904"/>
                  </a:ext>
                </a:extLst>
              </a:tr>
              <a:tr h="141923">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1010329"/>
                  </a:ext>
                </a:extLst>
              </a:tr>
              <a:tr h="141923">
                <a:tc>
                  <a:txBody>
                    <a:bodyPr/>
                    <a:lstStyle/>
                    <a:p>
                      <a:pPr algn="l" rtl="0" fontAlgn="ctr"/>
                      <a:r>
                        <a:rPr lang="es-CO" sz="900" b="0" i="0" u="none" strike="noStrike">
                          <a:solidFill>
                            <a:srgbClr val="203764"/>
                          </a:solidFill>
                          <a:effectLst/>
                          <a:latin typeface="+mn-lt"/>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58157215"/>
                  </a:ext>
                </a:extLst>
              </a:tr>
              <a:tr h="141923">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90483407"/>
                  </a:ext>
                </a:extLst>
              </a:tr>
              <a:tr h="141923">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4613791"/>
                  </a:ext>
                </a:extLst>
              </a:tr>
              <a:tr h="141923">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90847940"/>
                  </a:ext>
                </a:extLst>
              </a:tr>
            </a:tbl>
          </a:graphicData>
        </a:graphic>
      </p:graphicFrame>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ESP - corte a 31 de MARZO de 2025</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EB674A1-56E1-8692-9253-F08F850DD585}"/>
              </a:ext>
            </a:extLst>
          </p:cNvPr>
          <p:cNvGraphicFramePr>
            <a:graphicFrameLocks noGrp="1"/>
          </p:cNvGraphicFramePr>
          <p:nvPr/>
        </p:nvGraphicFramePr>
        <p:xfrm>
          <a:off x="2567781" y="1849527"/>
          <a:ext cx="9080501" cy="3200400"/>
        </p:xfrm>
        <a:graphic>
          <a:graphicData uri="http://schemas.openxmlformats.org/drawingml/2006/table">
            <a:tbl>
              <a:tblPr/>
              <a:tblGrid>
                <a:gridCol w="1403297">
                  <a:extLst>
                    <a:ext uri="{9D8B030D-6E8A-4147-A177-3AD203B41FA5}">
                      <a16:colId xmlns:a16="http://schemas.microsoft.com/office/drawing/2014/main" val="625445491"/>
                    </a:ext>
                  </a:extLst>
                </a:gridCol>
                <a:gridCol w="1286355">
                  <a:extLst>
                    <a:ext uri="{9D8B030D-6E8A-4147-A177-3AD203B41FA5}">
                      <a16:colId xmlns:a16="http://schemas.microsoft.com/office/drawing/2014/main" val="1785718985"/>
                    </a:ext>
                  </a:extLst>
                </a:gridCol>
                <a:gridCol w="1134332">
                  <a:extLst>
                    <a:ext uri="{9D8B030D-6E8A-4147-A177-3AD203B41FA5}">
                      <a16:colId xmlns:a16="http://schemas.microsoft.com/office/drawing/2014/main" val="3309050952"/>
                    </a:ext>
                  </a:extLst>
                </a:gridCol>
                <a:gridCol w="912143">
                  <a:extLst>
                    <a:ext uri="{9D8B030D-6E8A-4147-A177-3AD203B41FA5}">
                      <a16:colId xmlns:a16="http://schemas.microsoft.com/office/drawing/2014/main" val="1869722124"/>
                    </a:ext>
                  </a:extLst>
                </a:gridCol>
                <a:gridCol w="1184032">
                  <a:extLst>
                    <a:ext uri="{9D8B030D-6E8A-4147-A177-3AD203B41FA5}">
                      <a16:colId xmlns:a16="http://schemas.microsoft.com/office/drawing/2014/main" val="3670146542"/>
                    </a:ext>
                  </a:extLst>
                </a:gridCol>
                <a:gridCol w="622713">
                  <a:extLst>
                    <a:ext uri="{9D8B030D-6E8A-4147-A177-3AD203B41FA5}">
                      <a16:colId xmlns:a16="http://schemas.microsoft.com/office/drawing/2014/main" val="2953107650"/>
                    </a:ext>
                  </a:extLst>
                </a:gridCol>
                <a:gridCol w="1005696">
                  <a:extLst>
                    <a:ext uri="{9D8B030D-6E8A-4147-A177-3AD203B41FA5}">
                      <a16:colId xmlns:a16="http://schemas.microsoft.com/office/drawing/2014/main" val="2538689"/>
                    </a:ext>
                  </a:extLst>
                </a:gridCol>
                <a:gridCol w="689955">
                  <a:extLst>
                    <a:ext uri="{9D8B030D-6E8A-4147-A177-3AD203B41FA5}">
                      <a16:colId xmlns:a16="http://schemas.microsoft.com/office/drawing/2014/main" val="2700834712"/>
                    </a:ext>
                  </a:extLst>
                </a:gridCol>
                <a:gridCol w="841978">
                  <a:extLst>
                    <a:ext uri="{9D8B030D-6E8A-4147-A177-3AD203B41FA5}">
                      <a16:colId xmlns:a16="http://schemas.microsoft.com/office/drawing/2014/main" val="2019514496"/>
                    </a:ext>
                  </a:extLst>
                </a:gridCol>
              </a:tblGrid>
              <a:tr h="513427">
                <a:tc>
                  <a:txBody>
                    <a:bodyPr/>
                    <a:lstStyle/>
                    <a:p>
                      <a:pPr algn="ctr" rtl="0" fontAlgn="ctr"/>
                      <a:r>
                        <a:rPr lang="es-CO" sz="10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2990217"/>
                  </a:ext>
                </a:extLst>
              </a:tr>
              <a:tr h="151606">
                <a:tc>
                  <a:txBody>
                    <a:bodyPr/>
                    <a:lstStyle/>
                    <a:p>
                      <a:pPr algn="l" rtl="0" fontAlgn="ctr"/>
                      <a:r>
                        <a:rPr lang="es-CO" sz="10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5593947"/>
                  </a:ext>
                </a:extLst>
              </a:tr>
              <a:tr h="151606">
                <a:tc>
                  <a:txBody>
                    <a:bodyPr/>
                    <a:lstStyle/>
                    <a:p>
                      <a:pPr algn="l" rtl="0" fontAlgn="ctr"/>
                      <a:r>
                        <a:rPr lang="es-CO" sz="1000" b="0" i="0" u="none" strike="noStrike" dirty="0">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9486972"/>
                  </a:ext>
                </a:extLst>
              </a:tr>
              <a:tr h="151606">
                <a:tc>
                  <a:txBody>
                    <a:bodyPr/>
                    <a:lstStyle/>
                    <a:p>
                      <a:pPr algn="l" rtl="0" fontAlgn="ctr"/>
                      <a:r>
                        <a:rPr lang="es-CO" sz="1000" b="1" i="0" u="none" strike="noStrike" dirty="0">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23866303"/>
                  </a:ext>
                </a:extLst>
              </a:tr>
              <a:tr h="151606">
                <a:tc>
                  <a:txBody>
                    <a:bodyPr/>
                    <a:lstStyle/>
                    <a:p>
                      <a:pPr algn="l" rtl="0" fontAlgn="ctr"/>
                      <a:r>
                        <a:rPr lang="es-CO" sz="1000" b="0" i="0" u="none" strike="noStrike" dirty="0">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1458083"/>
                  </a:ext>
                </a:extLst>
              </a:tr>
              <a:tr h="151606">
                <a:tc>
                  <a:txBody>
                    <a:bodyPr/>
                    <a:lstStyle/>
                    <a:p>
                      <a:pPr algn="l" rtl="0" fontAlgn="ctr"/>
                      <a:r>
                        <a:rPr lang="es-CO" sz="10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51452024"/>
                  </a:ext>
                </a:extLst>
              </a:tr>
              <a:tr h="151606">
                <a:tc>
                  <a:txBody>
                    <a:bodyPr/>
                    <a:lstStyle/>
                    <a:p>
                      <a:pPr algn="l" rtl="0" fontAlgn="ctr"/>
                      <a:r>
                        <a:rPr lang="es-CO" sz="1000" b="1" i="0" u="none" strike="noStrike" dirty="0">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05821969"/>
                  </a:ext>
                </a:extLst>
              </a:tr>
              <a:tr h="151606">
                <a:tc>
                  <a:txBody>
                    <a:bodyPr/>
                    <a:lstStyle/>
                    <a:p>
                      <a:pPr algn="l" rtl="0" fontAlgn="ctr"/>
                      <a:r>
                        <a:rPr lang="es-CO" sz="1000" b="0" i="0" u="none" strike="noStrike" dirty="0">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3481009"/>
                  </a:ext>
                </a:extLst>
              </a:tr>
              <a:tr h="151606">
                <a:tc>
                  <a:txBody>
                    <a:bodyPr/>
                    <a:lstStyle/>
                    <a:p>
                      <a:pPr algn="l" rtl="0" fontAlgn="ctr"/>
                      <a:r>
                        <a:rPr lang="es-CO" sz="1000" b="1" i="0" u="none" strike="noStrike" dirty="0">
                          <a:solidFill>
                            <a:srgbClr val="203764"/>
                          </a:solidFill>
                          <a:effectLst/>
                          <a:latin typeface="+mn-lt"/>
                        </a:rPr>
                        <a:t>6.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95186735"/>
                  </a:ext>
                </a:extLst>
              </a:tr>
              <a:tr h="151606">
                <a:tc>
                  <a:txBody>
                    <a:bodyPr/>
                    <a:lstStyle/>
                    <a:p>
                      <a:pPr algn="l" rtl="0" fontAlgn="ctr"/>
                      <a:r>
                        <a:rPr lang="es-CO" sz="1000" b="0" i="0" u="none" strike="noStrike" dirty="0">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5201370"/>
                  </a:ext>
                </a:extLst>
              </a:tr>
              <a:tr h="98477">
                <a:tc>
                  <a:txBody>
                    <a:bodyPr/>
                    <a:lstStyle/>
                    <a:p>
                      <a:pPr algn="l" rtl="0" fontAlgn="ctr"/>
                      <a:r>
                        <a:rPr lang="es-CO" sz="1000" b="1" i="0" u="none" strike="noStrike" dirty="0">
                          <a:solidFill>
                            <a:srgbClr val="203764"/>
                          </a:solidFill>
                          <a:effectLst/>
                          <a:latin typeface="+mn-lt"/>
                        </a:rPr>
                        <a:t>7.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90449355"/>
                  </a:ext>
                </a:extLst>
              </a:tr>
              <a:tr h="151606">
                <a:tc>
                  <a:txBody>
                    <a:bodyPr/>
                    <a:lstStyle/>
                    <a:p>
                      <a:pPr algn="l" rtl="0" fontAlgn="ctr"/>
                      <a:r>
                        <a:rPr lang="es-CO" sz="1000" b="0" i="0" u="none" strike="noStrike" dirty="0">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8126242"/>
                  </a:ext>
                </a:extLst>
              </a:tr>
              <a:tr h="303213">
                <a:tc>
                  <a:txBody>
                    <a:bodyPr/>
                    <a:lstStyle/>
                    <a:p>
                      <a:pPr algn="l" rtl="0" fontAlgn="ctr"/>
                      <a:r>
                        <a:rPr lang="es-CO" sz="1000" b="1" i="0" u="none" strike="noStrike" dirty="0">
                          <a:solidFill>
                            <a:srgbClr val="203764"/>
                          </a:solidFill>
                          <a:effectLst/>
                          <a:latin typeface="+mn-lt"/>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53452546"/>
                  </a:ext>
                </a:extLst>
              </a:tr>
              <a:tr h="38440">
                <a:tc>
                  <a:txBody>
                    <a:bodyPr/>
                    <a:lstStyle/>
                    <a:p>
                      <a:pPr algn="l" rtl="0" fontAlgn="ctr"/>
                      <a:r>
                        <a:rPr lang="es-CO" sz="1000" b="0" i="0" u="none" strike="noStrike">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533240"/>
                  </a:ext>
                </a:extLst>
              </a:tr>
              <a:tr h="151606">
                <a:tc>
                  <a:txBody>
                    <a:bodyPr/>
                    <a:lstStyle/>
                    <a:p>
                      <a:pPr algn="l" rtl="0" fontAlgn="ctr"/>
                      <a:r>
                        <a:rPr lang="es-CO" sz="1000" b="1" i="0" u="none" strike="noStrike">
                          <a:solidFill>
                            <a:srgbClr val="203764"/>
                          </a:solidFill>
                          <a:effectLst/>
                          <a:latin typeface="+mn-lt"/>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endParaRPr lang="es-CO" sz="1000" b="1" i="0" u="none" strike="noStrike" dirty="0">
                        <a:solidFill>
                          <a:srgbClr val="203764"/>
                        </a:solidFill>
                        <a:effectLst/>
                        <a:latin typeface="+mn-lt"/>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6451217"/>
                  </a:ext>
                </a:extLst>
              </a:tr>
              <a:tr h="151606">
                <a:tc>
                  <a:txBody>
                    <a:bodyPr/>
                    <a:lstStyle/>
                    <a:p>
                      <a:pPr algn="l" rtl="0" fontAlgn="ctr"/>
                      <a:r>
                        <a:rPr lang="es-CO" sz="10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$ 1.531,22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$ 50,01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$ 1.481,21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92489233"/>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ESP - corte a 31 de MARZO de 2025</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E90CC6F-1AA5-4C1D-539B-16C2BA78C8DA}"/>
              </a:ext>
            </a:extLst>
          </p:cNvPr>
          <p:cNvGraphicFramePr>
            <a:graphicFrameLocks noGrp="1"/>
          </p:cNvGraphicFramePr>
          <p:nvPr/>
        </p:nvGraphicFramePr>
        <p:xfrm>
          <a:off x="2550082" y="1281112"/>
          <a:ext cx="8613216" cy="4941882"/>
        </p:xfrm>
        <a:graphic>
          <a:graphicData uri="http://schemas.openxmlformats.org/drawingml/2006/table">
            <a:tbl>
              <a:tblPr/>
              <a:tblGrid>
                <a:gridCol w="1331083">
                  <a:extLst>
                    <a:ext uri="{9D8B030D-6E8A-4147-A177-3AD203B41FA5}">
                      <a16:colId xmlns:a16="http://schemas.microsoft.com/office/drawing/2014/main" val="2827499580"/>
                    </a:ext>
                  </a:extLst>
                </a:gridCol>
                <a:gridCol w="1220159">
                  <a:extLst>
                    <a:ext uri="{9D8B030D-6E8A-4147-A177-3AD203B41FA5}">
                      <a16:colId xmlns:a16="http://schemas.microsoft.com/office/drawing/2014/main" val="299526099"/>
                    </a:ext>
                  </a:extLst>
                </a:gridCol>
                <a:gridCol w="1075959">
                  <a:extLst>
                    <a:ext uri="{9D8B030D-6E8A-4147-A177-3AD203B41FA5}">
                      <a16:colId xmlns:a16="http://schemas.microsoft.com/office/drawing/2014/main" val="2960142409"/>
                    </a:ext>
                  </a:extLst>
                </a:gridCol>
                <a:gridCol w="865204">
                  <a:extLst>
                    <a:ext uri="{9D8B030D-6E8A-4147-A177-3AD203B41FA5}">
                      <a16:colId xmlns:a16="http://schemas.microsoft.com/office/drawing/2014/main" val="352673044"/>
                    </a:ext>
                  </a:extLst>
                </a:gridCol>
                <a:gridCol w="1123101">
                  <a:extLst>
                    <a:ext uri="{9D8B030D-6E8A-4147-A177-3AD203B41FA5}">
                      <a16:colId xmlns:a16="http://schemas.microsoft.com/office/drawing/2014/main" val="282593743"/>
                    </a:ext>
                  </a:extLst>
                </a:gridCol>
                <a:gridCol w="590669">
                  <a:extLst>
                    <a:ext uri="{9D8B030D-6E8A-4147-A177-3AD203B41FA5}">
                      <a16:colId xmlns:a16="http://schemas.microsoft.com/office/drawing/2014/main" val="1834299086"/>
                    </a:ext>
                  </a:extLst>
                </a:gridCol>
                <a:gridCol w="953943">
                  <a:extLst>
                    <a:ext uri="{9D8B030D-6E8A-4147-A177-3AD203B41FA5}">
                      <a16:colId xmlns:a16="http://schemas.microsoft.com/office/drawing/2014/main" val="1901151899"/>
                    </a:ext>
                  </a:extLst>
                </a:gridCol>
                <a:gridCol w="654449">
                  <a:extLst>
                    <a:ext uri="{9D8B030D-6E8A-4147-A177-3AD203B41FA5}">
                      <a16:colId xmlns:a16="http://schemas.microsoft.com/office/drawing/2014/main" val="2281476642"/>
                    </a:ext>
                  </a:extLst>
                </a:gridCol>
                <a:gridCol w="798649">
                  <a:extLst>
                    <a:ext uri="{9D8B030D-6E8A-4147-A177-3AD203B41FA5}">
                      <a16:colId xmlns:a16="http://schemas.microsoft.com/office/drawing/2014/main" val="865393094"/>
                    </a:ext>
                  </a:extLst>
                </a:gridCol>
              </a:tblGrid>
              <a:tr h="149754">
                <a:tc gridSpan="9">
                  <a:txBody>
                    <a:bodyPr/>
                    <a:lstStyle/>
                    <a:p>
                      <a:pPr algn="ctr" fontAlgn="ctr"/>
                      <a:r>
                        <a:rPr lang="es-MX" sz="900" b="1" i="0" u="none" strike="noStrike" dirty="0">
                          <a:solidFill>
                            <a:srgbClr val="203764"/>
                          </a:solidFill>
                          <a:effectLst/>
                          <a:latin typeface="+mn-lt"/>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6229340"/>
                  </a:ext>
                </a:extLst>
              </a:tr>
              <a:tr h="748770">
                <a:tc>
                  <a:txBody>
                    <a:bodyPr/>
                    <a:lstStyle/>
                    <a:p>
                      <a:pPr algn="ctr" rtl="0" fontAlgn="ctr"/>
                      <a:r>
                        <a:rPr lang="es-CO" sz="900" b="1" i="0" u="none" strike="noStrike">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1729490"/>
                  </a:ext>
                </a:extLst>
              </a:tr>
              <a:tr h="149754">
                <a:tc>
                  <a:txBody>
                    <a:bodyPr/>
                    <a:lstStyle/>
                    <a:p>
                      <a:pPr algn="ctr" rtl="0" fontAlgn="ctr"/>
                      <a:r>
                        <a:rPr lang="es-CO" sz="900" b="1" i="0" u="none" strike="noStrike">
                          <a:solidFill>
                            <a:srgbClr val="203764"/>
                          </a:solidFill>
                          <a:effectLst/>
                          <a:latin typeface="+mn-lt"/>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$ 27.591,82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$ 52.414,56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mn-lt"/>
                        </a:rPr>
                        <a:t>$ 24.822,74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556217996"/>
                  </a:ext>
                </a:extLst>
              </a:tr>
              <a:tr h="149754">
                <a:tc>
                  <a:txBody>
                    <a:bodyPr/>
                    <a:lstStyle/>
                    <a:p>
                      <a:pPr algn="l" rtl="0" fontAlgn="ctr"/>
                      <a:r>
                        <a:rPr lang="es-CO" sz="900" b="1" i="0" u="none" strike="noStrike">
                          <a:solidFill>
                            <a:srgbClr val="203764"/>
                          </a:solidFill>
                          <a:effectLst/>
                          <a:latin typeface="+mn-lt"/>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$ 27.591,82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$ 30.374,29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35014993"/>
                  </a:ext>
                </a:extLst>
              </a:tr>
              <a:tr h="149754">
                <a:tc>
                  <a:txBody>
                    <a:bodyPr/>
                    <a:lstStyle/>
                    <a:p>
                      <a:pPr algn="l" rtl="0" fontAlgn="ctr"/>
                      <a:r>
                        <a:rPr lang="es-CO" sz="900" b="0" i="0" u="none" strike="noStrike">
                          <a:solidFill>
                            <a:srgbClr val="203764"/>
                          </a:solidFill>
                          <a:effectLst/>
                          <a:latin typeface="+mn-lt"/>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6506830"/>
                  </a:ext>
                </a:extLst>
              </a:tr>
              <a:tr h="149754">
                <a:tc>
                  <a:txBody>
                    <a:bodyPr/>
                    <a:lstStyle/>
                    <a:p>
                      <a:pPr algn="l" rtl="0" fontAlgn="ctr"/>
                      <a:r>
                        <a:rPr lang="es-CO" sz="900" b="0" i="0" u="none" strike="noStrike">
                          <a:solidFill>
                            <a:srgbClr val="203764"/>
                          </a:solidFill>
                          <a:effectLst/>
                          <a:latin typeface="+mn-lt"/>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24862137"/>
                  </a:ext>
                </a:extLst>
              </a:tr>
              <a:tr h="149754">
                <a:tc>
                  <a:txBody>
                    <a:bodyPr/>
                    <a:lstStyle/>
                    <a:p>
                      <a:pPr algn="l" rtl="0" fontAlgn="ctr"/>
                      <a:r>
                        <a:rPr lang="es-CO" sz="900" b="0" i="0" u="none" strike="noStrike">
                          <a:solidFill>
                            <a:srgbClr val="203764"/>
                          </a:solidFill>
                          <a:effectLst/>
                          <a:latin typeface="+mn-lt"/>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20710381"/>
                  </a:ext>
                </a:extLst>
              </a:tr>
              <a:tr h="149754">
                <a:tc>
                  <a:txBody>
                    <a:bodyPr/>
                    <a:lstStyle/>
                    <a:p>
                      <a:pPr algn="l" rtl="0" fontAlgn="ctr"/>
                      <a:r>
                        <a:rPr lang="es-CO" sz="900" b="0" i="0" u="none" strike="noStrike">
                          <a:solidFill>
                            <a:srgbClr val="203764"/>
                          </a:solidFill>
                          <a:effectLst/>
                          <a:latin typeface="+mn-lt"/>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2783903"/>
                  </a:ext>
                </a:extLst>
              </a:tr>
              <a:tr h="149754">
                <a:tc>
                  <a:txBody>
                    <a:bodyPr/>
                    <a:lstStyle/>
                    <a:p>
                      <a:pPr algn="l" rtl="0" fontAlgn="ctr"/>
                      <a:r>
                        <a:rPr lang="es-CO" sz="900" b="0" i="0" u="none" strike="noStrike">
                          <a:solidFill>
                            <a:srgbClr val="203764"/>
                          </a:solidFill>
                          <a:effectLst/>
                          <a:latin typeface="+mn-lt"/>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0903175"/>
                  </a:ext>
                </a:extLst>
              </a:tr>
              <a:tr h="149754">
                <a:tc>
                  <a:txBody>
                    <a:bodyPr/>
                    <a:lstStyle/>
                    <a:p>
                      <a:pPr algn="l" rtl="0" fontAlgn="ctr"/>
                      <a:r>
                        <a:rPr lang="es-CO" sz="900" b="0" i="0" u="none" strike="noStrike">
                          <a:solidFill>
                            <a:srgbClr val="203764"/>
                          </a:solidFill>
                          <a:effectLst/>
                          <a:latin typeface="+mn-lt"/>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7444011"/>
                  </a:ext>
                </a:extLst>
              </a:tr>
              <a:tr h="149754">
                <a:tc>
                  <a:txBody>
                    <a:bodyPr/>
                    <a:lstStyle/>
                    <a:p>
                      <a:pPr algn="l" rtl="0" fontAlgn="ctr"/>
                      <a:r>
                        <a:rPr lang="es-CO" sz="900" b="0" i="0" u="none" strike="noStrike">
                          <a:solidFill>
                            <a:srgbClr val="203764"/>
                          </a:solidFill>
                          <a:effectLst/>
                          <a:latin typeface="+mn-lt"/>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6918237"/>
                  </a:ext>
                </a:extLst>
              </a:tr>
              <a:tr h="149754">
                <a:tc>
                  <a:txBody>
                    <a:bodyPr/>
                    <a:lstStyle/>
                    <a:p>
                      <a:pPr algn="l" rtl="0" fontAlgn="ctr"/>
                      <a:r>
                        <a:rPr lang="es-CO" sz="900" b="0" i="0" u="none" strike="noStrike">
                          <a:solidFill>
                            <a:srgbClr val="203764"/>
                          </a:solidFill>
                          <a:effectLst/>
                          <a:latin typeface="+mn-lt"/>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8073665"/>
                  </a:ext>
                </a:extLst>
              </a:tr>
              <a:tr h="149754">
                <a:tc>
                  <a:txBody>
                    <a:bodyPr/>
                    <a:lstStyle/>
                    <a:p>
                      <a:pPr algn="l" rtl="0" fontAlgn="ctr"/>
                      <a:r>
                        <a:rPr lang="es-CO" sz="900" b="0" i="0" u="none" strike="noStrike">
                          <a:solidFill>
                            <a:srgbClr val="203764"/>
                          </a:solidFill>
                          <a:effectLst/>
                          <a:latin typeface="+mn-lt"/>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4650002"/>
                  </a:ext>
                </a:extLst>
              </a:tr>
              <a:tr h="149754">
                <a:tc>
                  <a:txBody>
                    <a:bodyPr/>
                    <a:lstStyle/>
                    <a:p>
                      <a:pPr algn="l" rtl="0" fontAlgn="ctr"/>
                      <a:r>
                        <a:rPr lang="es-CO" sz="900" b="0" i="0" u="none" strike="noStrike">
                          <a:solidFill>
                            <a:srgbClr val="203764"/>
                          </a:solidFill>
                          <a:effectLst/>
                          <a:latin typeface="+mn-lt"/>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95001394"/>
                  </a:ext>
                </a:extLst>
              </a:tr>
              <a:tr h="149754">
                <a:tc>
                  <a:txBody>
                    <a:bodyPr/>
                    <a:lstStyle/>
                    <a:p>
                      <a:pPr algn="l" rtl="0" fontAlgn="ctr"/>
                      <a:r>
                        <a:rPr lang="es-CO" sz="900" b="0" i="0" u="none" strike="noStrike">
                          <a:solidFill>
                            <a:srgbClr val="203764"/>
                          </a:solidFill>
                          <a:effectLst/>
                          <a:latin typeface="+mn-lt"/>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1379422"/>
                  </a:ext>
                </a:extLst>
              </a:tr>
              <a:tr h="149754">
                <a:tc>
                  <a:txBody>
                    <a:bodyPr/>
                    <a:lstStyle/>
                    <a:p>
                      <a:pPr algn="l" rtl="0" fontAlgn="ctr"/>
                      <a:r>
                        <a:rPr lang="es-CO" sz="900" b="0" i="0" u="none" strike="noStrike">
                          <a:solidFill>
                            <a:srgbClr val="203764"/>
                          </a:solidFill>
                          <a:effectLst/>
                          <a:latin typeface="+mn-lt"/>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33564492"/>
                  </a:ext>
                </a:extLst>
              </a:tr>
              <a:tr h="149754">
                <a:tc>
                  <a:txBody>
                    <a:bodyPr/>
                    <a:lstStyle/>
                    <a:p>
                      <a:pPr algn="l" rtl="0" fontAlgn="ctr"/>
                      <a:r>
                        <a:rPr lang="es-CO" sz="900" b="0" i="0" u="none" strike="noStrike">
                          <a:solidFill>
                            <a:srgbClr val="203764"/>
                          </a:solidFill>
                          <a:effectLst/>
                          <a:latin typeface="+mn-lt"/>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8036202"/>
                  </a:ext>
                </a:extLst>
              </a:tr>
              <a:tr h="149754">
                <a:tc>
                  <a:txBody>
                    <a:bodyPr/>
                    <a:lstStyle/>
                    <a:p>
                      <a:pPr algn="l" rtl="0" fontAlgn="ctr"/>
                      <a:r>
                        <a:rPr lang="es-CO" sz="900" b="0" i="0" u="none" strike="noStrike">
                          <a:solidFill>
                            <a:srgbClr val="203764"/>
                          </a:solidFill>
                          <a:effectLst/>
                          <a:latin typeface="+mn-lt"/>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30649444"/>
                  </a:ext>
                </a:extLst>
              </a:tr>
              <a:tr h="149754">
                <a:tc>
                  <a:txBody>
                    <a:bodyPr/>
                    <a:lstStyle/>
                    <a:p>
                      <a:pPr algn="l" rtl="0" fontAlgn="ctr"/>
                      <a:r>
                        <a:rPr lang="es-CO" sz="900" b="0" i="0" u="none" strike="noStrike">
                          <a:solidFill>
                            <a:srgbClr val="203764"/>
                          </a:solidFill>
                          <a:effectLst/>
                          <a:latin typeface="+mn-lt"/>
                        </a:rPr>
                        <a:t>ADICIÓN N°36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$ 1.165,92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0875732"/>
                  </a:ext>
                </a:extLst>
              </a:tr>
              <a:tr h="149754">
                <a:tc>
                  <a:txBody>
                    <a:bodyPr/>
                    <a:lstStyle/>
                    <a:p>
                      <a:pPr algn="l" rtl="0" fontAlgn="ctr"/>
                      <a:r>
                        <a:rPr lang="es-CO" sz="900" b="1" i="0" u="none" strike="noStrike">
                          <a:solidFill>
                            <a:srgbClr val="203764"/>
                          </a:solidFill>
                          <a:effectLst/>
                          <a:latin typeface="+mn-lt"/>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67884442"/>
                  </a:ext>
                </a:extLst>
              </a:tr>
              <a:tr h="149754">
                <a:tc>
                  <a:txBody>
                    <a:bodyPr/>
                    <a:lstStyle/>
                    <a:p>
                      <a:pPr algn="l" rtl="0" fontAlgn="ctr"/>
                      <a:r>
                        <a:rPr lang="es-CO" sz="900" b="0" i="0" u="none" strike="noStrike">
                          <a:solidFill>
                            <a:srgbClr val="203764"/>
                          </a:solidFill>
                          <a:effectLst/>
                          <a:latin typeface="+mn-lt"/>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0648133"/>
                  </a:ext>
                </a:extLst>
              </a:tr>
              <a:tr h="149754">
                <a:tc>
                  <a:txBody>
                    <a:bodyPr/>
                    <a:lstStyle/>
                    <a:p>
                      <a:pPr algn="l" rtl="0" fontAlgn="ctr"/>
                      <a:r>
                        <a:rPr lang="es-CO" sz="900" b="0" i="0" u="none" strike="noStrike">
                          <a:solidFill>
                            <a:srgbClr val="203764"/>
                          </a:solidFill>
                          <a:effectLst/>
                          <a:latin typeface="+mn-lt"/>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7836391"/>
                  </a:ext>
                </a:extLst>
              </a:tr>
              <a:tr h="149754">
                <a:tc>
                  <a:txBody>
                    <a:bodyPr/>
                    <a:lstStyle/>
                    <a:p>
                      <a:pPr algn="l" rtl="0" fontAlgn="ctr"/>
                      <a:r>
                        <a:rPr lang="es-CO" sz="900" b="0" i="0" u="none" strike="noStrike">
                          <a:solidFill>
                            <a:srgbClr val="203764"/>
                          </a:solidFill>
                          <a:effectLst/>
                          <a:latin typeface="+mn-lt"/>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3064278"/>
                  </a:ext>
                </a:extLst>
              </a:tr>
              <a:tr h="149754">
                <a:tc>
                  <a:txBody>
                    <a:bodyPr/>
                    <a:lstStyle/>
                    <a:p>
                      <a:pPr algn="l" rtl="0" fontAlgn="ctr"/>
                      <a:r>
                        <a:rPr lang="es-CO" sz="900" b="0" i="0" u="none" strike="noStrike">
                          <a:solidFill>
                            <a:srgbClr val="203764"/>
                          </a:solidFill>
                          <a:effectLst/>
                          <a:latin typeface="+mn-lt"/>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6421270"/>
                  </a:ext>
                </a:extLst>
              </a:tr>
              <a:tr h="149754">
                <a:tc>
                  <a:txBody>
                    <a:bodyPr/>
                    <a:lstStyle/>
                    <a:p>
                      <a:pPr algn="l" rtl="0" fontAlgn="ctr"/>
                      <a:r>
                        <a:rPr lang="es-CO" sz="900" b="0" i="0" u="none" strike="noStrike">
                          <a:solidFill>
                            <a:srgbClr val="203764"/>
                          </a:solidFill>
                          <a:effectLst/>
                          <a:latin typeface="+mn-lt"/>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8213107"/>
                  </a:ext>
                </a:extLst>
              </a:tr>
              <a:tr h="149754">
                <a:tc>
                  <a:txBody>
                    <a:bodyPr/>
                    <a:lstStyle/>
                    <a:p>
                      <a:pPr algn="l" rtl="0" fontAlgn="ctr"/>
                      <a:r>
                        <a:rPr lang="es-CO" sz="900" b="0" i="0" u="none" strike="noStrike">
                          <a:solidFill>
                            <a:srgbClr val="203764"/>
                          </a:solidFill>
                          <a:effectLst/>
                          <a:latin typeface="+mn-lt"/>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1432806"/>
                  </a:ext>
                </a:extLst>
              </a:tr>
              <a:tr h="149754">
                <a:tc>
                  <a:txBody>
                    <a:bodyPr/>
                    <a:lstStyle/>
                    <a:p>
                      <a:pPr algn="l" rtl="0" fontAlgn="ctr"/>
                      <a:r>
                        <a:rPr lang="es-CO" sz="900" b="0" i="0" u="none" strike="noStrike">
                          <a:solidFill>
                            <a:srgbClr val="203764"/>
                          </a:solidFill>
                          <a:effectLst/>
                          <a:latin typeface="+mn-lt"/>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67241384"/>
                  </a:ext>
                </a:extLst>
              </a:tr>
              <a:tr h="149754">
                <a:tc>
                  <a:txBody>
                    <a:bodyPr/>
                    <a:lstStyle/>
                    <a:p>
                      <a:pPr algn="l" rtl="0" fontAlgn="ctr"/>
                      <a:r>
                        <a:rPr lang="es-CO" sz="900" b="0" i="0" u="none" strike="noStrike">
                          <a:solidFill>
                            <a:srgbClr val="203764"/>
                          </a:solidFill>
                          <a:effectLst/>
                          <a:latin typeface="+mn-lt"/>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90628314"/>
                  </a:ext>
                </a:extLst>
              </a:tr>
              <a:tr h="149754">
                <a:tc>
                  <a:txBody>
                    <a:bodyPr/>
                    <a:lstStyle/>
                    <a:p>
                      <a:pPr algn="l" rtl="0" fontAlgn="ctr"/>
                      <a:r>
                        <a:rPr lang="es-CO" sz="900" b="0" i="0" u="none" strike="noStrike">
                          <a:solidFill>
                            <a:srgbClr val="203764"/>
                          </a:solidFill>
                          <a:effectLst/>
                          <a:latin typeface="+mn-lt"/>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6631099"/>
                  </a:ext>
                </a:extLst>
              </a:tr>
            </a:tbl>
          </a:graphicData>
        </a:graphic>
      </p:graphicFrame>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ESP - corte a 31 de MARZO de 2025</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2750B73-F7A5-A773-B88A-4B49EA45353B}"/>
              </a:ext>
            </a:extLst>
          </p:cNvPr>
          <p:cNvGraphicFramePr>
            <a:graphicFrameLocks noGrp="1"/>
          </p:cNvGraphicFramePr>
          <p:nvPr/>
        </p:nvGraphicFramePr>
        <p:xfrm>
          <a:off x="2571749" y="1668464"/>
          <a:ext cx="9071005" cy="4140169"/>
        </p:xfrm>
        <a:graphic>
          <a:graphicData uri="http://schemas.openxmlformats.org/drawingml/2006/table">
            <a:tbl>
              <a:tblPr/>
              <a:tblGrid>
                <a:gridCol w="1401830">
                  <a:extLst>
                    <a:ext uri="{9D8B030D-6E8A-4147-A177-3AD203B41FA5}">
                      <a16:colId xmlns:a16="http://schemas.microsoft.com/office/drawing/2014/main" val="2149557448"/>
                    </a:ext>
                  </a:extLst>
                </a:gridCol>
                <a:gridCol w="1285010">
                  <a:extLst>
                    <a:ext uri="{9D8B030D-6E8A-4147-A177-3AD203B41FA5}">
                      <a16:colId xmlns:a16="http://schemas.microsoft.com/office/drawing/2014/main" val="1992351363"/>
                    </a:ext>
                  </a:extLst>
                </a:gridCol>
                <a:gridCol w="1133146">
                  <a:extLst>
                    <a:ext uri="{9D8B030D-6E8A-4147-A177-3AD203B41FA5}">
                      <a16:colId xmlns:a16="http://schemas.microsoft.com/office/drawing/2014/main" val="3910528045"/>
                    </a:ext>
                  </a:extLst>
                </a:gridCol>
                <a:gridCol w="911189">
                  <a:extLst>
                    <a:ext uri="{9D8B030D-6E8A-4147-A177-3AD203B41FA5}">
                      <a16:colId xmlns:a16="http://schemas.microsoft.com/office/drawing/2014/main" val="2748971569"/>
                    </a:ext>
                  </a:extLst>
                </a:gridCol>
                <a:gridCol w="1182794">
                  <a:extLst>
                    <a:ext uri="{9D8B030D-6E8A-4147-A177-3AD203B41FA5}">
                      <a16:colId xmlns:a16="http://schemas.microsoft.com/office/drawing/2014/main" val="1921481082"/>
                    </a:ext>
                  </a:extLst>
                </a:gridCol>
                <a:gridCol w="622062">
                  <a:extLst>
                    <a:ext uri="{9D8B030D-6E8A-4147-A177-3AD203B41FA5}">
                      <a16:colId xmlns:a16="http://schemas.microsoft.com/office/drawing/2014/main" val="1026111290"/>
                    </a:ext>
                  </a:extLst>
                </a:gridCol>
                <a:gridCol w="1004643">
                  <a:extLst>
                    <a:ext uri="{9D8B030D-6E8A-4147-A177-3AD203B41FA5}">
                      <a16:colId xmlns:a16="http://schemas.microsoft.com/office/drawing/2014/main" val="4209285822"/>
                    </a:ext>
                  </a:extLst>
                </a:gridCol>
                <a:gridCol w="689233">
                  <a:extLst>
                    <a:ext uri="{9D8B030D-6E8A-4147-A177-3AD203B41FA5}">
                      <a16:colId xmlns:a16="http://schemas.microsoft.com/office/drawing/2014/main" val="1022294251"/>
                    </a:ext>
                  </a:extLst>
                </a:gridCol>
                <a:gridCol w="841098">
                  <a:extLst>
                    <a:ext uri="{9D8B030D-6E8A-4147-A177-3AD203B41FA5}">
                      <a16:colId xmlns:a16="http://schemas.microsoft.com/office/drawing/2014/main" val="2341934299"/>
                    </a:ext>
                  </a:extLst>
                </a:gridCol>
              </a:tblGrid>
              <a:tr h="611955">
                <a:tc>
                  <a:txBody>
                    <a:bodyPr/>
                    <a:lstStyle/>
                    <a:p>
                      <a:pPr algn="ctr" rtl="0" fontAlgn="ctr"/>
                      <a:r>
                        <a:rPr lang="es-CO" sz="1000" b="1" i="0" u="none" strike="noStrike" dirty="0">
                          <a:solidFill>
                            <a:srgbClr val="203764"/>
                          </a:solidFill>
                          <a:effectLst/>
                          <a:latin typeface="+mn-lt"/>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mn-lt"/>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mn-lt"/>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779661254"/>
                  </a:ext>
                </a:extLst>
              </a:tr>
              <a:tr h="152989">
                <a:tc>
                  <a:txBody>
                    <a:bodyPr/>
                    <a:lstStyle/>
                    <a:p>
                      <a:pPr algn="l" rtl="0" fontAlgn="ctr"/>
                      <a:r>
                        <a:rPr lang="es-CO" sz="1000" b="1" i="0" u="none" strike="noStrike" dirty="0">
                          <a:solidFill>
                            <a:srgbClr val="203764"/>
                          </a:solidFill>
                          <a:effectLst/>
                          <a:latin typeface="+mn-lt"/>
                        </a:rPr>
                        <a:t>3.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80741576"/>
                  </a:ext>
                </a:extLst>
              </a:tr>
              <a:tr h="152989">
                <a:tc>
                  <a:txBody>
                    <a:bodyPr/>
                    <a:lstStyle/>
                    <a:p>
                      <a:pPr algn="l" rtl="0" fontAlgn="ctr"/>
                      <a:r>
                        <a:rPr lang="es-CO" sz="1000" b="0" i="0" u="none" strike="noStrike" dirty="0">
                          <a:solidFill>
                            <a:srgbClr val="203764"/>
                          </a:solidFill>
                          <a:effectLst/>
                          <a:latin typeface="+mn-lt"/>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0632924"/>
                  </a:ext>
                </a:extLst>
              </a:tr>
              <a:tr h="152989">
                <a:tc>
                  <a:txBody>
                    <a:bodyPr/>
                    <a:lstStyle/>
                    <a:p>
                      <a:pPr algn="l" rtl="0" fontAlgn="ctr"/>
                      <a:r>
                        <a:rPr lang="es-CO" sz="1000" b="1" i="0" u="none" strike="noStrike" dirty="0">
                          <a:solidFill>
                            <a:srgbClr val="203764"/>
                          </a:solidFill>
                          <a:effectLst/>
                          <a:latin typeface="+mn-lt"/>
                        </a:rPr>
                        <a:t>4.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35223069"/>
                  </a:ext>
                </a:extLst>
              </a:tr>
              <a:tr h="152989">
                <a:tc>
                  <a:txBody>
                    <a:bodyPr/>
                    <a:lstStyle/>
                    <a:p>
                      <a:pPr algn="l" rtl="0" fontAlgn="ctr"/>
                      <a:r>
                        <a:rPr lang="es-CO" sz="1000" b="0" i="0" u="none" strike="noStrike" dirty="0">
                          <a:solidFill>
                            <a:srgbClr val="203764"/>
                          </a:solidFill>
                          <a:effectLst/>
                          <a:latin typeface="+mn-lt"/>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4234800"/>
                  </a:ext>
                </a:extLst>
              </a:tr>
              <a:tr h="152989">
                <a:tc>
                  <a:txBody>
                    <a:bodyPr/>
                    <a:lstStyle/>
                    <a:p>
                      <a:pPr algn="l" rtl="0" fontAlgn="ctr"/>
                      <a:r>
                        <a:rPr lang="es-CO" sz="1000" b="0" i="0" u="none" strike="noStrike" dirty="0">
                          <a:solidFill>
                            <a:srgbClr val="203764"/>
                          </a:solidFill>
                          <a:effectLst/>
                          <a:latin typeface="+mn-lt"/>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9253369"/>
                  </a:ext>
                </a:extLst>
              </a:tr>
              <a:tr h="152989">
                <a:tc>
                  <a:txBody>
                    <a:bodyPr/>
                    <a:lstStyle/>
                    <a:p>
                      <a:pPr algn="l" rtl="0" fontAlgn="ctr"/>
                      <a:r>
                        <a:rPr lang="es-CO" sz="1000" b="1" i="0" u="none" strike="noStrike" dirty="0">
                          <a:solidFill>
                            <a:srgbClr val="203764"/>
                          </a:solidFill>
                          <a:effectLst/>
                          <a:latin typeface="+mn-lt"/>
                        </a:rPr>
                        <a:t>5.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82591115"/>
                  </a:ext>
                </a:extLst>
              </a:tr>
              <a:tr h="152989">
                <a:tc>
                  <a:txBody>
                    <a:bodyPr/>
                    <a:lstStyle/>
                    <a:p>
                      <a:pPr algn="l" rtl="0" fontAlgn="ctr"/>
                      <a:r>
                        <a:rPr lang="es-CO" sz="1000" b="0" i="0" u="none" strike="noStrike" dirty="0">
                          <a:solidFill>
                            <a:srgbClr val="203764"/>
                          </a:solidFill>
                          <a:effectLst/>
                          <a:latin typeface="+mn-lt"/>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1382961"/>
                  </a:ext>
                </a:extLst>
              </a:tr>
              <a:tr h="152989">
                <a:tc>
                  <a:txBody>
                    <a:bodyPr/>
                    <a:lstStyle/>
                    <a:p>
                      <a:pPr algn="l" rtl="0" fontAlgn="ctr"/>
                      <a:r>
                        <a:rPr lang="es-CO" sz="1000" b="1" i="0" u="none" strike="noStrike" dirty="0">
                          <a:solidFill>
                            <a:srgbClr val="203764"/>
                          </a:solidFill>
                          <a:effectLst/>
                          <a:latin typeface="+mn-lt"/>
                        </a:rPr>
                        <a:t>6.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76607128"/>
                  </a:ext>
                </a:extLst>
              </a:tr>
              <a:tr h="152989">
                <a:tc>
                  <a:txBody>
                    <a:bodyPr/>
                    <a:lstStyle/>
                    <a:p>
                      <a:pPr algn="l" rtl="0" fontAlgn="ctr"/>
                      <a:r>
                        <a:rPr lang="es-CO" sz="1000" b="0" i="0" u="none" strike="noStrike" dirty="0">
                          <a:solidFill>
                            <a:srgbClr val="203764"/>
                          </a:solidFill>
                          <a:effectLst/>
                          <a:latin typeface="+mn-lt"/>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9663691"/>
                  </a:ext>
                </a:extLst>
              </a:tr>
              <a:tr h="163637">
                <a:tc>
                  <a:txBody>
                    <a:bodyPr/>
                    <a:lstStyle/>
                    <a:p>
                      <a:pPr algn="l" rtl="0" fontAlgn="ctr"/>
                      <a:r>
                        <a:rPr lang="es-CO" sz="1000" b="1" i="0" u="none" strike="noStrike" dirty="0">
                          <a:solidFill>
                            <a:srgbClr val="203764"/>
                          </a:solidFill>
                          <a:effectLst/>
                          <a:latin typeface="+mn-lt"/>
                        </a:rPr>
                        <a:t>7.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16451976"/>
                  </a:ext>
                </a:extLst>
              </a:tr>
              <a:tr h="152989">
                <a:tc>
                  <a:txBody>
                    <a:bodyPr/>
                    <a:lstStyle/>
                    <a:p>
                      <a:pPr algn="l" rtl="0" fontAlgn="ctr"/>
                      <a:r>
                        <a:rPr lang="es-CO" sz="1000" b="0" i="0" u="none" strike="noStrike" dirty="0">
                          <a:solidFill>
                            <a:srgbClr val="203764"/>
                          </a:solidFill>
                          <a:effectLst/>
                          <a:latin typeface="+mn-lt"/>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0591745"/>
                  </a:ext>
                </a:extLst>
              </a:tr>
              <a:tr h="152989">
                <a:tc>
                  <a:txBody>
                    <a:bodyPr/>
                    <a:lstStyle/>
                    <a:p>
                      <a:pPr algn="l" rtl="0" fontAlgn="ctr"/>
                      <a:r>
                        <a:rPr lang="es-CO" sz="1000" b="1" i="0" u="none" strike="noStrike" dirty="0">
                          <a:solidFill>
                            <a:srgbClr val="203764"/>
                          </a:solidFill>
                          <a:effectLst/>
                          <a:latin typeface="+mn-lt"/>
                        </a:rPr>
                        <a:t>8.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27381468"/>
                  </a:ext>
                </a:extLst>
              </a:tr>
              <a:tr h="152989">
                <a:tc>
                  <a:txBody>
                    <a:bodyPr/>
                    <a:lstStyle/>
                    <a:p>
                      <a:pPr algn="l" rtl="0" fontAlgn="ctr"/>
                      <a:r>
                        <a:rPr lang="es-CO" sz="1000" b="0" i="0" u="none" strike="noStrike" dirty="0">
                          <a:solidFill>
                            <a:srgbClr val="203764"/>
                          </a:solidFill>
                          <a:effectLst/>
                          <a:latin typeface="+mn-lt"/>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3410876"/>
                  </a:ext>
                </a:extLst>
              </a:tr>
              <a:tr h="305977">
                <a:tc>
                  <a:txBody>
                    <a:bodyPr/>
                    <a:lstStyle/>
                    <a:p>
                      <a:pPr algn="l" rtl="0" fontAlgn="ctr"/>
                      <a:r>
                        <a:rPr lang="es-CO" sz="1000" b="1" i="0" u="none" strike="noStrike" dirty="0">
                          <a:solidFill>
                            <a:srgbClr val="203764"/>
                          </a:solidFill>
                          <a:effectLst/>
                          <a:latin typeface="+mn-lt"/>
                        </a:rPr>
                        <a:t>9.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26094336"/>
                  </a:ext>
                </a:extLst>
              </a:tr>
              <a:tr h="305977">
                <a:tc>
                  <a:txBody>
                    <a:bodyPr/>
                    <a:lstStyle/>
                    <a:p>
                      <a:pPr algn="l" rtl="0" fontAlgn="ctr"/>
                      <a:r>
                        <a:rPr lang="es-CO" sz="1000" b="0" i="0" u="none" strike="noStrike" dirty="0">
                          <a:solidFill>
                            <a:srgbClr val="203764"/>
                          </a:solidFill>
                          <a:effectLst/>
                          <a:latin typeface="+mn-lt"/>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mn-lt"/>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9051635"/>
                  </a:ext>
                </a:extLst>
              </a:tr>
              <a:tr h="305977">
                <a:tc>
                  <a:txBody>
                    <a:bodyPr/>
                    <a:lstStyle/>
                    <a:p>
                      <a:pPr algn="l" rtl="0" fontAlgn="ctr"/>
                      <a:r>
                        <a:rPr lang="es-CO" sz="1000" b="1" i="0" u="none" strike="noStrike" dirty="0">
                          <a:solidFill>
                            <a:srgbClr val="203764"/>
                          </a:solidFill>
                          <a:effectLst/>
                          <a:latin typeface="+mn-lt"/>
                        </a:rPr>
                        <a:t>10.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91886110"/>
                  </a:ext>
                </a:extLst>
              </a:tr>
              <a:tr h="163637">
                <a:tc>
                  <a:txBody>
                    <a:bodyPr/>
                    <a:lstStyle/>
                    <a:p>
                      <a:pPr algn="l" rtl="0" fontAlgn="ctr"/>
                      <a:r>
                        <a:rPr lang="es-CO" sz="1000" b="0" i="0" u="none" strike="noStrike" dirty="0">
                          <a:solidFill>
                            <a:srgbClr val="203764"/>
                          </a:solidFill>
                          <a:effectLst/>
                          <a:latin typeface="+mn-lt"/>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1855505"/>
                  </a:ext>
                </a:extLst>
              </a:tr>
              <a:tr h="152989">
                <a:tc>
                  <a:txBody>
                    <a:bodyPr/>
                    <a:lstStyle/>
                    <a:p>
                      <a:pPr algn="l" rtl="0" fontAlgn="ctr"/>
                      <a:r>
                        <a:rPr lang="es-CO" sz="1000" b="1" i="0" u="none" strike="noStrike" dirty="0">
                          <a:solidFill>
                            <a:srgbClr val="203764"/>
                          </a:solidFill>
                          <a:effectLst/>
                          <a:latin typeface="+mn-lt"/>
                        </a:rPr>
                        <a:t>11.CUADRILLAS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03113223"/>
                  </a:ext>
                </a:extLst>
              </a:tr>
              <a:tr h="152989">
                <a:tc>
                  <a:txBody>
                    <a:bodyPr/>
                    <a:lstStyle/>
                    <a:p>
                      <a:pPr algn="l" rtl="0" fontAlgn="ctr"/>
                      <a:r>
                        <a:rPr lang="es-CO" sz="1000" b="0" i="0" u="none" strike="noStrike">
                          <a:solidFill>
                            <a:srgbClr val="203764"/>
                          </a:solidFill>
                          <a:effectLst/>
                          <a:latin typeface="+mn-lt"/>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mn-lt"/>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$ 2.879,94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$ 499,84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$ 2.380,10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mn-lt"/>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mn-lt"/>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19497322"/>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b="1" cap="small" dirty="0">
                <a:latin typeface="Candara" panose="020E0502030303020204" pitchFamily="34" charset="0"/>
              </a:rPr>
              <a:t>Balance general </a:t>
            </a:r>
            <a:r>
              <a:rPr lang="es-CO" sz="1600" b="1" cap="small" dirty="0" err="1">
                <a:latin typeface="Candara" panose="020E0502030303020204" pitchFamily="34" charset="0"/>
              </a:rPr>
              <a:t>sac´s</a:t>
            </a:r>
            <a:endParaRPr lang="es-CO" sz="1600" b="1"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1.405</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414850" y="1946238"/>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MARZO</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1.405</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1089891" y="1914857"/>
          <a:ext cx="8986982"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008594" y="1400443"/>
            <a:ext cx="381368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1.405</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5C174F43-415F-E4FD-1369-3BF124CB0A14}"/>
              </a:ext>
            </a:extLst>
          </p:cNvPr>
          <p:cNvGraphicFramePr>
            <a:graphicFrameLocks/>
          </p:cNvGraphicFramePr>
          <p:nvPr/>
        </p:nvGraphicFramePr>
        <p:xfrm>
          <a:off x="804672" y="2119973"/>
          <a:ext cx="9409176" cy="4131039"/>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2025</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313321" y="630239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BB42C80-B84C-7DC2-5AE0-94C64AC9719A}"/>
              </a:ext>
            </a:extLst>
          </p:cNvPr>
          <p:cNvGraphicFramePr>
            <a:graphicFrameLocks noGrp="1"/>
          </p:cNvGraphicFramePr>
          <p:nvPr>
            <p:extLst>
              <p:ext uri="{D42A27DB-BD31-4B8C-83A1-F6EECF244321}">
                <p14:modId xmlns:p14="http://schemas.microsoft.com/office/powerpoint/2010/main" val="372970896"/>
              </p:ext>
            </p:extLst>
          </p:nvPr>
        </p:nvGraphicFramePr>
        <p:xfrm>
          <a:off x="406629" y="2543368"/>
          <a:ext cx="11377705" cy="1133685"/>
        </p:xfrm>
        <a:graphic>
          <a:graphicData uri="http://schemas.openxmlformats.org/drawingml/2006/table">
            <a:tbl>
              <a:tblPr/>
              <a:tblGrid>
                <a:gridCol w="791492">
                  <a:extLst>
                    <a:ext uri="{9D8B030D-6E8A-4147-A177-3AD203B41FA5}">
                      <a16:colId xmlns:a16="http://schemas.microsoft.com/office/drawing/2014/main" val="3319636284"/>
                    </a:ext>
                  </a:extLst>
                </a:gridCol>
                <a:gridCol w="923408">
                  <a:extLst>
                    <a:ext uri="{9D8B030D-6E8A-4147-A177-3AD203B41FA5}">
                      <a16:colId xmlns:a16="http://schemas.microsoft.com/office/drawing/2014/main" val="1361527622"/>
                    </a:ext>
                  </a:extLst>
                </a:gridCol>
                <a:gridCol w="184682">
                  <a:extLst>
                    <a:ext uri="{9D8B030D-6E8A-4147-A177-3AD203B41FA5}">
                      <a16:colId xmlns:a16="http://schemas.microsoft.com/office/drawing/2014/main" val="1744448375"/>
                    </a:ext>
                  </a:extLst>
                </a:gridCol>
                <a:gridCol w="791492">
                  <a:extLst>
                    <a:ext uri="{9D8B030D-6E8A-4147-A177-3AD203B41FA5}">
                      <a16:colId xmlns:a16="http://schemas.microsoft.com/office/drawing/2014/main" val="4036587858"/>
                    </a:ext>
                  </a:extLst>
                </a:gridCol>
                <a:gridCol w="1042132">
                  <a:extLst>
                    <a:ext uri="{9D8B030D-6E8A-4147-A177-3AD203B41FA5}">
                      <a16:colId xmlns:a16="http://schemas.microsoft.com/office/drawing/2014/main" val="4153131693"/>
                    </a:ext>
                  </a:extLst>
                </a:gridCol>
                <a:gridCol w="184682">
                  <a:extLst>
                    <a:ext uri="{9D8B030D-6E8A-4147-A177-3AD203B41FA5}">
                      <a16:colId xmlns:a16="http://schemas.microsoft.com/office/drawing/2014/main" val="376600005"/>
                    </a:ext>
                  </a:extLst>
                </a:gridCol>
                <a:gridCol w="791492">
                  <a:extLst>
                    <a:ext uri="{9D8B030D-6E8A-4147-A177-3AD203B41FA5}">
                      <a16:colId xmlns:a16="http://schemas.microsoft.com/office/drawing/2014/main" val="2268516244"/>
                    </a:ext>
                  </a:extLst>
                </a:gridCol>
                <a:gridCol w="923408">
                  <a:extLst>
                    <a:ext uri="{9D8B030D-6E8A-4147-A177-3AD203B41FA5}">
                      <a16:colId xmlns:a16="http://schemas.microsoft.com/office/drawing/2014/main" val="3634345368"/>
                    </a:ext>
                  </a:extLst>
                </a:gridCol>
                <a:gridCol w="184682">
                  <a:extLst>
                    <a:ext uri="{9D8B030D-6E8A-4147-A177-3AD203B41FA5}">
                      <a16:colId xmlns:a16="http://schemas.microsoft.com/office/drawing/2014/main" val="3534237784"/>
                    </a:ext>
                  </a:extLst>
                </a:gridCol>
                <a:gridCol w="791492">
                  <a:extLst>
                    <a:ext uri="{9D8B030D-6E8A-4147-A177-3AD203B41FA5}">
                      <a16:colId xmlns:a16="http://schemas.microsoft.com/office/drawing/2014/main" val="1308758065"/>
                    </a:ext>
                  </a:extLst>
                </a:gridCol>
                <a:gridCol w="900324">
                  <a:extLst>
                    <a:ext uri="{9D8B030D-6E8A-4147-A177-3AD203B41FA5}">
                      <a16:colId xmlns:a16="http://schemas.microsoft.com/office/drawing/2014/main" val="766811985"/>
                    </a:ext>
                  </a:extLst>
                </a:gridCol>
                <a:gridCol w="184682">
                  <a:extLst>
                    <a:ext uri="{9D8B030D-6E8A-4147-A177-3AD203B41FA5}">
                      <a16:colId xmlns:a16="http://schemas.microsoft.com/office/drawing/2014/main" val="912932121"/>
                    </a:ext>
                  </a:extLst>
                </a:gridCol>
                <a:gridCol w="791492">
                  <a:extLst>
                    <a:ext uri="{9D8B030D-6E8A-4147-A177-3AD203B41FA5}">
                      <a16:colId xmlns:a16="http://schemas.microsoft.com/office/drawing/2014/main" val="744668179"/>
                    </a:ext>
                  </a:extLst>
                </a:gridCol>
                <a:gridCol w="936599">
                  <a:extLst>
                    <a:ext uri="{9D8B030D-6E8A-4147-A177-3AD203B41FA5}">
                      <a16:colId xmlns:a16="http://schemas.microsoft.com/office/drawing/2014/main" val="3933836934"/>
                    </a:ext>
                  </a:extLst>
                </a:gridCol>
                <a:gridCol w="184682">
                  <a:extLst>
                    <a:ext uri="{9D8B030D-6E8A-4147-A177-3AD203B41FA5}">
                      <a16:colId xmlns:a16="http://schemas.microsoft.com/office/drawing/2014/main" val="3127521610"/>
                    </a:ext>
                  </a:extLst>
                </a:gridCol>
                <a:gridCol w="791492">
                  <a:extLst>
                    <a:ext uri="{9D8B030D-6E8A-4147-A177-3AD203B41FA5}">
                      <a16:colId xmlns:a16="http://schemas.microsoft.com/office/drawing/2014/main" val="149401452"/>
                    </a:ext>
                  </a:extLst>
                </a:gridCol>
                <a:gridCol w="979472">
                  <a:extLst>
                    <a:ext uri="{9D8B030D-6E8A-4147-A177-3AD203B41FA5}">
                      <a16:colId xmlns:a16="http://schemas.microsoft.com/office/drawing/2014/main" val="110614363"/>
                    </a:ext>
                  </a:extLst>
                </a:gridCol>
              </a:tblGrid>
              <a:tr h="45569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85055414"/>
                  </a:ext>
                </a:extLst>
              </a:tr>
              <a:tr h="222291">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4.566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02725296"/>
                  </a:ext>
                </a:extLst>
              </a:tr>
              <a:tr h="222291">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15.255</a:t>
                      </a:r>
                    </a:p>
                  </a:txBody>
                  <a:tcPr marL="0" marR="0" marT="0" marB="0" anchor="ctr">
                    <a:lnL>
                      <a:noFill/>
                    </a:lnL>
                    <a:lnR>
                      <a:noFill/>
                    </a:lnR>
                    <a:lnT>
                      <a:noFill/>
                    </a:lnT>
                    <a:lnB>
                      <a:noFill/>
                    </a:lnB>
                    <a:noFill/>
                  </a:tcPr>
                </a:tc>
                <a:extLst>
                  <a:ext uri="{0D108BD9-81ED-4DB2-BD59-A6C34878D82A}">
                    <a16:rowId xmlns:a16="http://schemas.microsoft.com/office/drawing/2014/main" val="401964082"/>
                  </a:ext>
                </a:extLst>
              </a:tr>
              <a:tr h="233406">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10.687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3.675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30.849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50710334"/>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93</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812800" y="2068950"/>
          <a:ext cx="10704945" cy="397162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93</a:t>
            </a:r>
          </a:p>
        </p:txBody>
      </p:sp>
      <p:graphicFrame>
        <p:nvGraphicFramePr>
          <p:cNvPr id="3" name="Gráfico 2">
            <a:extLst>
              <a:ext uri="{FF2B5EF4-FFF2-40B4-BE49-F238E27FC236}">
                <a16:creationId xmlns:a16="http://schemas.microsoft.com/office/drawing/2014/main" id="{E45AF6B2-D182-60BE-43AC-BBC230DF1411}"/>
              </a:ext>
            </a:extLst>
          </p:cNvPr>
          <p:cNvGraphicFramePr>
            <a:graphicFrameLocks/>
          </p:cNvGraphicFramePr>
          <p:nvPr/>
        </p:nvGraphicFramePr>
        <p:xfrm>
          <a:off x="766618" y="1930401"/>
          <a:ext cx="10603346" cy="402084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11341" y="156330"/>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18442"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03120" y="3282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20042"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26157" y="2897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3315" y="23313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Lavado De Áreas Públicas (m</a:t>
            </a:r>
            <a:r>
              <a:rPr lang="es-CO" sz="1600" b="0" dirty="0">
                <a:solidFill>
                  <a:srgbClr val="4472C4">
                    <a:lumMod val="50000"/>
                  </a:srgbClr>
                </a:solidFill>
                <a:cs typeface="Calibri" panose="020F0502020204030204" pitchFamily="34" charset="0"/>
              </a:rPr>
              <a:t>² totales) 2018 a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04725" y="626348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19E3970-2A1D-00D7-C64D-5EA3BA51B6BA}"/>
              </a:ext>
            </a:extLst>
          </p:cNvPr>
          <p:cNvGraphicFramePr>
            <a:graphicFrameLocks noGrp="1"/>
          </p:cNvGraphicFramePr>
          <p:nvPr>
            <p:extLst>
              <p:ext uri="{D42A27DB-BD31-4B8C-83A1-F6EECF244321}">
                <p14:modId xmlns:p14="http://schemas.microsoft.com/office/powerpoint/2010/main" val="1911882489"/>
              </p:ext>
            </p:extLst>
          </p:nvPr>
        </p:nvGraphicFramePr>
        <p:xfrm>
          <a:off x="253465" y="2620785"/>
          <a:ext cx="11627827" cy="3494295"/>
        </p:xfrm>
        <a:graphic>
          <a:graphicData uri="http://schemas.openxmlformats.org/drawingml/2006/table">
            <a:tbl>
              <a:tblPr/>
              <a:tblGrid>
                <a:gridCol w="603912">
                  <a:extLst>
                    <a:ext uri="{9D8B030D-6E8A-4147-A177-3AD203B41FA5}">
                      <a16:colId xmlns:a16="http://schemas.microsoft.com/office/drawing/2014/main" val="4103667921"/>
                    </a:ext>
                  </a:extLst>
                </a:gridCol>
                <a:gridCol w="674369">
                  <a:extLst>
                    <a:ext uri="{9D8B030D-6E8A-4147-A177-3AD203B41FA5}">
                      <a16:colId xmlns:a16="http://schemas.microsoft.com/office/drawing/2014/main" val="413426300"/>
                    </a:ext>
                  </a:extLst>
                </a:gridCol>
                <a:gridCol w="445385">
                  <a:extLst>
                    <a:ext uri="{9D8B030D-6E8A-4147-A177-3AD203B41FA5}">
                      <a16:colId xmlns:a16="http://schemas.microsoft.com/office/drawing/2014/main" val="14565252"/>
                    </a:ext>
                  </a:extLst>
                </a:gridCol>
                <a:gridCol w="120782">
                  <a:extLst>
                    <a:ext uri="{9D8B030D-6E8A-4147-A177-3AD203B41FA5}">
                      <a16:colId xmlns:a16="http://schemas.microsoft.com/office/drawing/2014/main" val="1952862126"/>
                    </a:ext>
                  </a:extLst>
                </a:gridCol>
                <a:gridCol w="603912">
                  <a:extLst>
                    <a:ext uri="{9D8B030D-6E8A-4147-A177-3AD203B41FA5}">
                      <a16:colId xmlns:a16="http://schemas.microsoft.com/office/drawing/2014/main" val="3773220858"/>
                    </a:ext>
                  </a:extLst>
                </a:gridCol>
                <a:gridCol w="664305">
                  <a:extLst>
                    <a:ext uri="{9D8B030D-6E8A-4147-A177-3AD203B41FA5}">
                      <a16:colId xmlns:a16="http://schemas.microsoft.com/office/drawing/2014/main" val="3627389428"/>
                    </a:ext>
                  </a:extLst>
                </a:gridCol>
                <a:gridCol w="452934">
                  <a:extLst>
                    <a:ext uri="{9D8B030D-6E8A-4147-A177-3AD203B41FA5}">
                      <a16:colId xmlns:a16="http://schemas.microsoft.com/office/drawing/2014/main" val="418683"/>
                    </a:ext>
                  </a:extLst>
                </a:gridCol>
                <a:gridCol w="120782">
                  <a:extLst>
                    <a:ext uri="{9D8B030D-6E8A-4147-A177-3AD203B41FA5}">
                      <a16:colId xmlns:a16="http://schemas.microsoft.com/office/drawing/2014/main" val="1063302784"/>
                    </a:ext>
                  </a:extLst>
                </a:gridCol>
                <a:gridCol w="603912">
                  <a:extLst>
                    <a:ext uri="{9D8B030D-6E8A-4147-A177-3AD203B41FA5}">
                      <a16:colId xmlns:a16="http://schemas.microsoft.com/office/drawing/2014/main" val="1431240538"/>
                    </a:ext>
                  </a:extLst>
                </a:gridCol>
                <a:gridCol w="664305">
                  <a:extLst>
                    <a:ext uri="{9D8B030D-6E8A-4147-A177-3AD203B41FA5}">
                      <a16:colId xmlns:a16="http://schemas.microsoft.com/office/drawing/2014/main" val="385568169"/>
                    </a:ext>
                  </a:extLst>
                </a:gridCol>
                <a:gridCol w="613977">
                  <a:extLst>
                    <a:ext uri="{9D8B030D-6E8A-4147-A177-3AD203B41FA5}">
                      <a16:colId xmlns:a16="http://schemas.microsoft.com/office/drawing/2014/main" val="3957435368"/>
                    </a:ext>
                  </a:extLst>
                </a:gridCol>
                <a:gridCol w="120782">
                  <a:extLst>
                    <a:ext uri="{9D8B030D-6E8A-4147-A177-3AD203B41FA5}">
                      <a16:colId xmlns:a16="http://schemas.microsoft.com/office/drawing/2014/main" val="1947808592"/>
                    </a:ext>
                  </a:extLst>
                </a:gridCol>
                <a:gridCol w="603912">
                  <a:extLst>
                    <a:ext uri="{9D8B030D-6E8A-4147-A177-3AD203B41FA5}">
                      <a16:colId xmlns:a16="http://schemas.microsoft.com/office/drawing/2014/main" val="909862331"/>
                    </a:ext>
                  </a:extLst>
                </a:gridCol>
                <a:gridCol w="815282">
                  <a:extLst>
                    <a:ext uri="{9D8B030D-6E8A-4147-A177-3AD203B41FA5}">
                      <a16:colId xmlns:a16="http://schemas.microsoft.com/office/drawing/2014/main" val="3044631370"/>
                    </a:ext>
                  </a:extLst>
                </a:gridCol>
                <a:gridCol w="473064">
                  <a:extLst>
                    <a:ext uri="{9D8B030D-6E8A-4147-A177-3AD203B41FA5}">
                      <a16:colId xmlns:a16="http://schemas.microsoft.com/office/drawing/2014/main" val="1196113992"/>
                    </a:ext>
                  </a:extLst>
                </a:gridCol>
                <a:gridCol w="120782">
                  <a:extLst>
                    <a:ext uri="{9D8B030D-6E8A-4147-A177-3AD203B41FA5}">
                      <a16:colId xmlns:a16="http://schemas.microsoft.com/office/drawing/2014/main" val="3342696471"/>
                    </a:ext>
                  </a:extLst>
                </a:gridCol>
                <a:gridCol w="603912">
                  <a:extLst>
                    <a:ext uri="{9D8B030D-6E8A-4147-A177-3AD203B41FA5}">
                      <a16:colId xmlns:a16="http://schemas.microsoft.com/office/drawing/2014/main" val="877247610"/>
                    </a:ext>
                  </a:extLst>
                </a:gridCol>
                <a:gridCol w="714629">
                  <a:extLst>
                    <a:ext uri="{9D8B030D-6E8A-4147-A177-3AD203B41FA5}">
                      <a16:colId xmlns:a16="http://schemas.microsoft.com/office/drawing/2014/main" val="1208381695"/>
                    </a:ext>
                  </a:extLst>
                </a:gridCol>
                <a:gridCol w="477254">
                  <a:extLst>
                    <a:ext uri="{9D8B030D-6E8A-4147-A177-3AD203B41FA5}">
                      <a16:colId xmlns:a16="http://schemas.microsoft.com/office/drawing/2014/main" val="3857034337"/>
                    </a:ext>
                  </a:extLst>
                </a:gridCol>
                <a:gridCol w="197116">
                  <a:extLst>
                    <a:ext uri="{9D8B030D-6E8A-4147-A177-3AD203B41FA5}">
                      <a16:colId xmlns:a16="http://schemas.microsoft.com/office/drawing/2014/main" val="3890247340"/>
                    </a:ext>
                  </a:extLst>
                </a:gridCol>
                <a:gridCol w="603912">
                  <a:extLst>
                    <a:ext uri="{9D8B030D-6E8A-4147-A177-3AD203B41FA5}">
                      <a16:colId xmlns:a16="http://schemas.microsoft.com/office/drawing/2014/main" val="1137859018"/>
                    </a:ext>
                  </a:extLst>
                </a:gridCol>
                <a:gridCol w="764956">
                  <a:extLst>
                    <a:ext uri="{9D8B030D-6E8A-4147-A177-3AD203B41FA5}">
                      <a16:colId xmlns:a16="http://schemas.microsoft.com/office/drawing/2014/main" val="328363651"/>
                    </a:ext>
                  </a:extLst>
                </a:gridCol>
                <a:gridCol w="563651">
                  <a:extLst>
                    <a:ext uri="{9D8B030D-6E8A-4147-A177-3AD203B41FA5}">
                      <a16:colId xmlns:a16="http://schemas.microsoft.com/office/drawing/2014/main" val="2617734260"/>
                    </a:ext>
                  </a:extLst>
                </a:gridCol>
              </a:tblGrid>
              <a:tr h="212633">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76575080"/>
                  </a:ext>
                </a:extLst>
              </a:tr>
              <a:tr h="212633">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09795895"/>
                  </a:ext>
                </a:extLst>
              </a:tr>
              <a:tr h="212633">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2338790545"/>
                  </a:ext>
                </a:extLst>
              </a:tr>
              <a:tr h="212633">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3258380"/>
                  </a:ext>
                </a:extLst>
              </a:tr>
              <a:tr h="212633">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074145273"/>
                  </a:ext>
                </a:extLst>
              </a:tr>
              <a:tr h="212633">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8232868"/>
                  </a:ext>
                </a:extLst>
              </a:tr>
              <a:tr h="212633">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2978687586"/>
                  </a:ext>
                </a:extLst>
              </a:tr>
              <a:tr h="212633">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9531560"/>
                  </a:ext>
                </a:extLst>
              </a:tr>
              <a:tr h="212633">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623743836"/>
                  </a:ext>
                </a:extLst>
              </a:tr>
              <a:tr h="212633">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8555885"/>
                  </a:ext>
                </a:extLst>
              </a:tr>
              <a:tr h="212633">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884639908"/>
                  </a:ext>
                </a:extLst>
              </a:tr>
              <a:tr h="212633">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13140469"/>
                  </a:ext>
                </a:extLst>
              </a:tr>
              <a:tr h="212633">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945804038"/>
                  </a:ext>
                </a:extLst>
              </a:tr>
              <a:tr h="212633">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34.028,78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43.648,83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320.411,40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5862388"/>
                  </a:ext>
                </a:extLst>
              </a:tr>
              <a:tr h="212633">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81.486,03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118.638,24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33.775,33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46.532,61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panose="020F0502020204030204" pitchFamily="34" charset="0"/>
                        </a:rPr>
                        <a:t>319.915,12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458</a:t>
                      </a:r>
                    </a:p>
                  </a:txBody>
                  <a:tcPr marL="0" marR="0" marT="0" marB="0" anchor="ctr">
                    <a:lnL>
                      <a:noFill/>
                    </a:lnL>
                    <a:lnR>
                      <a:noFill/>
                    </a:lnR>
                    <a:lnT>
                      <a:noFill/>
                    </a:lnT>
                    <a:lnB>
                      <a:noFill/>
                    </a:lnB>
                    <a:noFill/>
                  </a:tcPr>
                </a:tc>
                <a:extLst>
                  <a:ext uri="{0D108BD9-81ED-4DB2-BD59-A6C34878D82A}">
                    <a16:rowId xmlns:a16="http://schemas.microsoft.com/office/drawing/2014/main" val="1509001112"/>
                  </a:ext>
                </a:extLst>
              </a:tr>
              <a:tr h="212633">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3.750.497,2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2.709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961.305,65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821.076,02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1.041.262,10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1.452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783.279,79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7.357.420,80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8.811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6454387"/>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32613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908576">
                <a:tc>
                  <a:txBody>
                    <a:bodyPr/>
                    <a:lstStyle/>
                    <a:p>
                      <a:pPr algn="ctr" fontAlgn="ctr"/>
                      <a:r>
                        <a:rPr lang="es-MX" sz="1600" b="0" i="0" u="none" strike="noStrike" kern="1200" dirty="0">
                          <a:solidFill>
                            <a:srgbClr val="002060"/>
                          </a:solidFill>
                          <a:effectLst/>
                          <a:latin typeface="+mn-lt"/>
                          <a:ea typeface="+mn-ea"/>
                          <a:cs typeface="+mn-cs"/>
                        </a:rPr>
                        <a:t>SAC 388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Vehículos Plan Operativo</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Presunto incumplimiento a lo establecido en </a:t>
                      </a:r>
                      <a:r>
                        <a:rPr lang="es-ES" sz="1600" b="0" i="0" u="none" strike="noStrike" kern="1200" dirty="0">
                          <a:solidFill>
                            <a:srgbClr val="002060"/>
                          </a:solidFill>
                          <a:effectLst/>
                          <a:latin typeface="+mn-lt"/>
                          <a:ea typeface="+mn-ea"/>
                          <a:cs typeface="+mn-cs"/>
                        </a:rPr>
                        <a:t>las viñetas 1,19, 20 y 21</a:t>
                      </a:r>
                      <a:r>
                        <a:rPr lang="es-CO" sz="1600" b="0" i="0" u="none" strike="noStrike" kern="1200" dirty="0">
                          <a:solidFill>
                            <a:srgbClr val="002060"/>
                          </a:solidFill>
                          <a:effectLst/>
                          <a:latin typeface="+mn-lt"/>
                          <a:ea typeface="+mn-ea"/>
                          <a:cs typeface="+mn-cs"/>
                        </a:rPr>
                        <a:t>, del numeral 6 Condiciones y requerimientos del parque automotor, del Anexo 3 – Reglamento técnico operativo para la prestación del servicio público de aseo en la ciudad de Bogotá D.C del contrato N°283 de 2018</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N°20257000118032 del 27/02/2025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73314370"/>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17</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E0B90F-1A0C-7F58-1CB1-1674A5D6059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67CEAD1-86BE-4713-3228-71405C5A1F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CB005E0-53BD-C2E1-04B4-87B84A841B76}"/>
              </a:ext>
            </a:extLst>
          </p:cNvPr>
          <p:cNvGraphicFramePr>
            <a:graphicFrameLocks noGrp="1"/>
          </p:cNvGraphicFramePr>
          <p:nvPr/>
        </p:nvGraphicFramePr>
        <p:xfrm>
          <a:off x="388730" y="1552043"/>
          <a:ext cx="11414540" cy="15544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211</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Soporte Profesional Especializado en Calidad de Datos</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mn-lt"/>
                          <a:ea typeface="+mn-ea"/>
                          <a:cs typeface="+mn-cs"/>
                        </a:rPr>
                        <a:t>Presunto Incumplimiento de acuerdo con lo establecido en la obligación AT1-17 del Anexo 6.1 Requerimientos Técnicos del Contrato de Concesión No. 284 del 2018</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N°20257000034722 del 20/01/2025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EAFC9DD6-FD87-0B1A-07E5-F85F956CD2A3}"/>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51EBBDE-CEEB-235B-EFD3-4276880E403A}"/>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3" name="Imagen 2">
            <a:extLst>
              <a:ext uri="{FF2B5EF4-FFF2-40B4-BE49-F238E27FC236}">
                <a16:creationId xmlns:a16="http://schemas.microsoft.com/office/drawing/2014/main" id="{CE8FBD51-A4FF-7394-06EB-7F4F6551A9D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298545" y="113978"/>
            <a:ext cx="1662546" cy="957440"/>
          </a:xfrm>
          <a:prstGeom prst="rect">
            <a:avLst/>
          </a:prstGeom>
        </p:spPr>
      </p:pic>
    </p:spTree>
    <p:extLst>
      <p:ext uri="{BB962C8B-B14F-4D97-AF65-F5344CB8AC3E}">
        <p14:creationId xmlns:p14="http://schemas.microsoft.com/office/powerpoint/2010/main" val="179638199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6A61DF-8AE0-C25A-E96A-36C25A9D42F5}"/>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2642653-4109-B447-B988-70EB7B067ED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3DAA78F-1BD3-0942-DB7A-95D4B7671066}"/>
              </a:ext>
            </a:extLst>
          </p:cNvPr>
          <p:cNvGraphicFramePr>
            <a:graphicFrameLocks noGrp="1"/>
          </p:cNvGraphicFramePr>
          <p:nvPr/>
        </p:nvGraphicFramePr>
        <p:xfrm>
          <a:off x="452582" y="1784489"/>
          <a:ext cx="11139054" cy="3045181"/>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ctr" fontAlgn="ctr"/>
                      <a:r>
                        <a:rPr lang="es-CO" sz="1600" b="0" i="0" u="none" strike="noStrike" dirty="0">
                          <a:solidFill>
                            <a:srgbClr val="002060"/>
                          </a:solidFill>
                          <a:effectLst/>
                          <a:latin typeface="+mn-lt"/>
                        </a:rPr>
                        <a:t>SAC 163</a:t>
                      </a:r>
                    </a:p>
                  </a:txBody>
                  <a:tcPr marL="9525" marR="9525" marT="9525" marB="0" anchor="ctr"/>
                </a:tc>
                <a:tc>
                  <a:txBody>
                    <a:bodyPr/>
                    <a:lstStyle/>
                    <a:p>
                      <a:pPr algn="l" fontAlgn="ctr"/>
                      <a:r>
                        <a:rPr lang="es-CO" sz="1600" b="0" i="0" u="none" strike="noStrike" dirty="0">
                          <a:solidFill>
                            <a:srgbClr val="002060"/>
                          </a:solidFill>
                          <a:effectLst/>
                          <a:latin typeface="+mn-lt"/>
                        </a:rPr>
                        <a:t>Ubicación de Contenedores</a:t>
                      </a:r>
                    </a:p>
                  </a:txBody>
                  <a:tcPr marL="9525" marR="9525" marT="9525" marB="0" anchor="ctr"/>
                </a:tc>
                <a:tc>
                  <a:txBody>
                    <a:bodyPr/>
                    <a:lstStyle/>
                    <a:p>
                      <a:pPr algn="l" fontAlgn="ctr"/>
                      <a:r>
                        <a:rPr lang="es-CO" sz="1600" b="0" i="0" u="none" strike="noStrike" dirty="0">
                          <a:solidFill>
                            <a:srgbClr val="002060"/>
                          </a:solidFill>
                          <a:effectLst/>
                          <a:latin typeface="+mn-lt"/>
                        </a:rPr>
                        <a:t>Presunto incumplimiento en lo determinado </a:t>
                      </a:r>
                      <a:r>
                        <a:rPr lang="es-CO" sz="1600" b="0" i="0" u="none" strike="noStrike" kern="1200" dirty="0">
                          <a:solidFill>
                            <a:srgbClr val="002060"/>
                          </a:solidFill>
                          <a:effectLst/>
                          <a:latin typeface="+mn-lt"/>
                          <a:ea typeface="+mn-ea"/>
                          <a:cs typeface="+mn-cs"/>
                        </a:rPr>
                        <a:t>en el subnumeral 2.2. Generalidades técnicas de los contenedores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20247000684832 del 18/12/2024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740440">
                <a:tc>
                  <a:txBody>
                    <a:bodyPr/>
                    <a:lstStyle/>
                    <a:p>
                      <a:pPr algn="ctr" fontAlgn="ctr"/>
                      <a:r>
                        <a:rPr lang="es-CO" sz="1600" b="0" i="0" u="none" strike="noStrike" dirty="0">
                          <a:solidFill>
                            <a:srgbClr val="002060"/>
                          </a:solidFill>
                          <a:effectLst/>
                          <a:latin typeface="+mn-lt"/>
                        </a:rPr>
                        <a:t>SAC 172</a:t>
                      </a:r>
                    </a:p>
                  </a:txBody>
                  <a:tcPr marL="9525" marR="9525" marT="9525" marB="0" anchor="ctr"/>
                </a:tc>
                <a:tc>
                  <a:txBody>
                    <a:bodyPr/>
                    <a:lstStyle/>
                    <a:p>
                      <a:pPr algn="ctr" fontAlgn="ctr"/>
                      <a:r>
                        <a:rPr lang="es-MX" sz="1600" b="0" i="0" u="none" strike="noStrike" dirty="0">
                          <a:solidFill>
                            <a:srgbClr val="002060"/>
                          </a:solidFill>
                          <a:effectLst/>
                          <a:latin typeface="+mn-lt"/>
                        </a:rPr>
                        <a:t>Cumplimiento a los lineamientos ubicación de Contenedores</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Presunto Incumplimiento en lo definido en los literales a y d del numeral 3 descrito en el radicado SDM-DSVCT-213115-18 de la Secretaría Distrital de Movilidad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N°20257000058442 del 30/01/2025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7946983"/>
                  </a:ext>
                </a:extLst>
              </a:tr>
            </a:tbl>
          </a:graphicData>
        </a:graphic>
      </p:graphicFrame>
      <p:sp>
        <p:nvSpPr>
          <p:cNvPr id="5" name="CuadroTexto 4">
            <a:extLst>
              <a:ext uri="{FF2B5EF4-FFF2-40B4-BE49-F238E27FC236}">
                <a16:creationId xmlns:a16="http://schemas.microsoft.com/office/drawing/2014/main" id="{43817A06-7B17-7CA0-0BBA-D579E8A016EE}"/>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3EBF1A9E-8F3B-BEA2-C291-40DA7B2ADFDD}"/>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4252D655-154C-1E3B-9643-986B1121757A}"/>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E0B228D4-F5C1-3250-859C-D3CCB2BA500F}"/>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10F4A42-1535-ABB3-2A6E-FA4A9DBCB901}"/>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60341800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12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65062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Lavado De Áreas Públicas (m</a:t>
            </a:r>
            <a:r>
              <a:rPr lang="es-CO" sz="1600" b="0" dirty="0">
                <a:solidFill>
                  <a:srgbClr val="4472C4">
                    <a:lumMod val="50000"/>
                  </a:srgbClr>
                </a:solidFill>
                <a:cs typeface="Calibri" panose="020F0502020204030204" pitchFamily="34" charset="0"/>
              </a:rPr>
              <a:t>² totales) 2025</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258971" y="623894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DE914B0C-4FF3-66C6-6FB4-9EE8D8C1175F}"/>
              </a:ext>
            </a:extLst>
          </p:cNvPr>
          <p:cNvGraphicFramePr>
            <a:graphicFrameLocks noGrp="1"/>
          </p:cNvGraphicFramePr>
          <p:nvPr>
            <p:extLst>
              <p:ext uri="{D42A27DB-BD31-4B8C-83A1-F6EECF244321}">
                <p14:modId xmlns:p14="http://schemas.microsoft.com/office/powerpoint/2010/main" val="2942873959"/>
              </p:ext>
            </p:extLst>
          </p:nvPr>
        </p:nvGraphicFramePr>
        <p:xfrm>
          <a:off x="368943" y="2719478"/>
          <a:ext cx="11469625" cy="1327228"/>
        </p:xfrm>
        <a:graphic>
          <a:graphicData uri="http://schemas.openxmlformats.org/drawingml/2006/table">
            <a:tbl>
              <a:tblPr/>
              <a:tblGrid>
                <a:gridCol w="595696">
                  <a:extLst>
                    <a:ext uri="{9D8B030D-6E8A-4147-A177-3AD203B41FA5}">
                      <a16:colId xmlns:a16="http://schemas.microsoft.com/office/drawing/2014/main" val="2252533539"/>
                    </a:ext>
                  </a:extLst>
                </a:gridCol>
                <a:gridCol w="665193">
                  <a:extLst>
                    <a:ext uri="{9D8B030D-6E8A-4147-A177-3AD203B41FA5}">
                      <a16:colId xmlns:a16="http://schemas.microsoft.com/office/drawing/2014/main" val="3110589636"/>
                    </a:ext>
                  </a:extLst>
                </a:gridCol>
                <a:gridCol w="471342">
                  <a:extLst>
                    <a:ext uri="{9D8B030D-6E8A-4147-A177-3AD203B41FA5}">
                      <a16:colId xmlns:a16="http://schemas.microsoft.com/office/drawing/2014/main" val="1936922403"/>
                    </a:ext>
                  </a:extLst>
                </a:gridCol>
                <a:gridCol w="87122">
                  <a:extLst>
                    <a:ext uri="{9D8B030D-6E8A-4147-A177-3AD203B41FA5}">
                      <a16:colId xmlns:a16="http://schemas.microsoft.com/office/drawing/2014/main" val="2076900713"/>
                    </a:ext>
                  </a:extLst>
                </a:gridCol>
                <a:gridCol w="595696">
                  <a:extLst>
                    <a:ext uri="{9D8B030D-6E8A-4147-A177-3AD203B41FA5}">
                      <a16:colId xmlns:a16="http://schemas.microsoft.com/office/drawing/2014/main" val="2879445506"/>
                    </a:ext>
                  </a:extLst>
                </a:gridCol>
                <a:gridCol w="655266">
                  <a:extLst>
                    <a:ext uri="{9D8B030D-6E8A-4147-A177-3AD203B41FA5}">
                      <a16:colId xmlns:a16="http://schemas.microsoft.com/office/drawing/2014/main" val="641519680"/>
                    </a:ext>
                  </a:extLst>
                </a:gridCol>
                <a:gridCol w="500444">
                  <a:extLst>
                    <a:ext uri="{9D8B030D-6E8A-4147-A177-3AD203B41FA5}">
                      <a16:colId xmlns:a16="http://schemas.microsoft.com/office/drawing/2014/main" val="1291168543"/>
                    </a:ext>
                  </a:extLst>
                </a:gridCol>
                <a:gridCol w="65466">
                  <a:extLst>
                    <a:ext uri="{9D8B030D-6E8A-4147-A177-3AD203B41FA5}">
                      <a16:colId xmlns:a16="http://schemas.microsoft.com/office/drawing/2014/main" val="410672647"/>
                    </a:ext>
                  </a:extLst>
                </a:gridCol>
                <a:gridCol w="595696">
                  <a:extLst>
                    <a:ext uri="{9D8B030D-6E8A-4147-A177-3AD203B41FA5}">
                      <a16:colId xmlns:a16="http://schemas.microsoft.com/office/drawing/2014/main" val="3289142212"/>
                    </a:ext>
                  </a:extLst>
                </a:gridCol>
                <a:gridCol w="655266">
                  <a:extLst>
                    <a:ext uri="{9D8B030D-6E8A-4147-A177-3AD203B41FA5}">
                      <a16:colId xmlns:a16="http://schemas.microsoft.com/office/drawing/2014/main" val="1484072063"/>
                    </a:ext>
                  </a:extLst>
                </a:gridCol>
                <a:gridCol w="605624">
                  <a:extLst>
                    <a:ext uri="{9D8B030D-6E8A-4147-A177-3AD203B41FA5}">
                      <a16:colId xmlns:a16="http://schemas.microsoft.com/office/drawing/2014/main" val="1403962309"/>
                    </a:ext>
                  </a:extLst>
                </a:gridCol>
                <a:gridCol w="119139">
                  <a:extLst>
                    <a:ext uri="{9D8B030D-6E8A-4147-A177-3AD203B41FA5}">
                      <a16:colId xmlns:a16="http://schemas.microsoft.com/office/drawing/2014/main" val="2400158791"/>
                    </a:ext>
                  </a:extLst>
                </a:gridCol>
                <a:gridCol w="595696">
                  <a:extLst>
                    <a:ext uri="{9D8B030D-6E8A-4147-A177-3AD203B41FA5}">
                      <a16:colId xmlns:a16="http://schemas.microsoft.com/office/drawing/2014/main" val="2267370809"/>
                    </a:ext>
                  </a:extLst>
                </a:gridCol>
                <a:gridCol w="804189">
                  <a:extLst>
                    <a:ext uri="{9D8B030D-6E8A-4147-A177-3AD203B41FA5}">
                      <a16:colId xmlns:a16="http://schemas.microsoft.com/office/drawing/2014/main" val="2392309260"/>
                    </a:ext>
                  </a:extLst>
                </a:gridCol>
                <a:gridCol w="466629">
                  <a:extLst>
                    <a:ext uri="{9D8B030D-6E8A-4147-A177-3AD203B41FA5}">
                      <a16:colId xmlns:a16="http://schemas.microsoft.com/office/drawing/2014/main" val="1063609284"/>
                    </a:ext>
                  </a:extLst>
                </a:gridCol>
                <a:gridCol w="119139">
                  <a:extLst>
                    <a:ext uri="{9D8B030D-6E8A-4147-A177-3AD203B41FA5}">
                      <a16:colId xmlns:a16="http://schemas.microsoft.com/office/drawing/2014/main" val="1124045399"/>
                    </a:ext>
                  </a:extLst>
                </a:gridCol>
                <a:gridCol w="595696">
                  <a:extLst>
                    <a:ext uri="{9D8B030D-6E8A-4147-A177-3AD203B41FA5}">
                      <a16:colId xmlns:a16="http://schemas.microsoft.com/office/drawing/2014/main" val="3172041464"/>
                    </a:ext>
                  </a:extLst>
                </a:gridCol>
                <a:gridCol w="704907">
                  <a:extLst>
                    <a:ext uri="{9D8B030D-6E8A-4147-A177-3AD203B41FA5}">
                      <a16:colId xmlns:a16="http://schemas.microsoft.com/office/drawing/2014/main" val="4193247092"/>
                    </a:ext>
                  </a:extLst>
                </a:gridCol>
                <a:gridCol w="546054">
                  <a:extLst>
                    <a:ext uri="{9D8B030D-6E8A-4147-A177-3AD203B41FA5}">
                      <a16:colId xmlns:a16="http://schemas.microsoft.com/office/drawing/2014/main" val="652747205"/>
                    </a:ext>
                  </a:extLst>
                </a:gridCol>
                <a:gridCol w="119139">
                  <a:extLst>
                    <a:ext uri="{9D8B030D-6E8A-4147-A177-3AD203B41FA5}">
                      <a16:colId xmlns:a16="http://schemas.microsoft.com/office/drawing/2014/main" val="1069443421"/>
                    </a:ext>
                  </a:extLst>
                </a:gridCol>
                <a:gridCol w="595696">
                  <a:extLst>
                    <a:ext uri="{9D8B030D-6E8A-4147-A177-3AD203B41FA5}">
                      <a16:colId xmlns:a16="http://schemas.microsoft.com/office/drawing/2014/main" val="1638204529"/>
                    </a:ext>
                  </a:extLst>
                </a:gridCol>
                <a:gridCol w="754548">
                  <a:extLst>
                    <a:ext uri="{9D8B030D-6E8A-4147-A177-3AD203B41FA5}">
                      <a16:colId xmlns:a16="http://schemas.microsoft.com/office/drawing/2014/main" val="2608117658"/>
                    </a:ext>
                  </a:extLst>
                </a:gridCol>
                <a:gridCol w="555982">
                  <a:extLst>
                    <a:ext uri="{9D8B030D-6E8A-4147-A177-3AD203B41FA5}">
                      <a16:colId xmlns:a16="http://schemas.microsoft.com/office/drawing/2014/main" val="2857006677"/>
                    </a:ext>
                  </a:extLst>
                </a:gridCol>
              </a:tblGrid>
              <a:tr h="530890">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87922639"/>
                  </a:ext>
                </a:extLst>
              </a:tr>
              <a:tr h="265446">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33.087,79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33.087,79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38239721"/>
                  </a:ext>
                </a:extLst>
              </a:tr>
              <a:tr h="265446">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8.393,58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8.393,58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extLst>
                  <a:ext uri="{0D108BD9-81ED-4DB2-BD59-A6C34878D82A}">
                    <a16:rowId xmlns:a16="http://schemas.microsoft.com/office/drawing/2014/main" val="1645081982"/>
                  </a:ext>
                </a:extLst>
              </a:tr>
              <a:tr h="265446">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33.087,79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8.393,58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41.481,37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7218195"/>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Presunto incumplimiento conforme a lo </a:t>
                      </a:r>
                      <a:r>
                        <a:rPr lang="es-CO" sz="1600" b="0" i="0" u="none" strike="noStrike" kern="1200" dirty="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F8DD97-ED2F-5E22-E483-2B3BC745456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43F60AC-912D-7915-1FB8-E10894A31D3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5FC711C-8729-C00A-444E-C98BE29B0397}"/>
              </a:ext>
            </a:extLst>
          </p:cNvPr>
          <p:cNvGraphicFramePr>
            <a:graphicFrameLocks noGrp="1"/>
          </p:cNvGraphicFramePr>
          <p:nvPr/>
        </p:nvGraphicFramePr>
        <p:xfrm>
          <a:off x="338934" y="1314138"/>
          <a:ext cx="11252703" cy="496855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65993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 20247000699462 del 26/12/2024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Lavado de contenedores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subnumeral 4.3. – Frecuencia de lavado de contenedores, del Anexo N° 11 – Criterio de Calidad para la Prestación de la Actividad de Recolección de Residuos Sólidos a través de Contenedores en la ciudad de Bogotá D.C</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N°20257000118002 del 27/02/2025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1297168"/>
                  </a:ext>
                </a:extLst>
              </a:tr>
              <a:tr h="86149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186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Junio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just"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just"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N°20257000118012 del 27/02/2025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93490396"/>
                  </a:ext>
                </a:extLst>
              </a:tr>
            </a:tbl>
          </a:graphicData>
        </a:graphic>
      </p:graphicFrame>
      <p:sp>
        <p:nvSpPr>
          <p:cNvPr id="5" name="CuadroTexto 4">
            <a:extLst>
              <a:ext uri="{FF2B5EF4-FFF2-40B4-BE49-F238E27FC236}">
                <a16:creationId xmlns:a16="http://schemas.microsoft.com/office/drawing/2014/main" id="{7C5AF0E5-B37B-8C13-E0B0-EA95A252808F}"/>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C4D68D0A-FE04-A79F-CDB3-A83EFCEEBE4A}"/>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B76D8F39-2B49-C337-5FFE-7C0C966DA7A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095045524"/>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6707A0-A0AC-FAA6-2127-1DC528A90A5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324E69D0-3A2E-7AC2-E14A-E762DBB0C6E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0503760F-1CD4-F90B-287E-E4C53E7EFBAC}"/>
              </a:ext>
            </a:extLst>
          </p:cNvPr>
          <p:cNvGraphicFramePr>
            <a:graphicFrameLocks noGrp="1"/>
          </p:cNvGraphicFramePr>
          <p:nvPr/>
        </p:nvGraphicFramePr>
        <p:xfrm>
          <a:off x="338934" y="1314138"/>
          <a:ext cx="11252703" cy="5384864"/>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735858">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0826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192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Remisión de Pronunciamientos de la SSPD en desarrollo de los Controles Tarifarios del periodo de julio 2020 a junio de 2022. SAC N° 192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literal a) del numeral 6 de la Cláusula Cuarta - Obligaciones Especiales del Concesionario del Contrato de Concesión N° 287 de 2018 de igual manera lo determinado en la Cláusula Décima Séptima - Interventoría del Contrato de Concesión N° 287 de 2018</a:t>
                      </a:r>
                    </a:p>
                  </a:txBody>
                  <a:tcPr marL="9525" marR="9525" marT="9525" marB="0" anchor="ctr"/>
                </a:tc>
                <a:tc>
                  <a:txBody>
                    <a:bodyPr/>
                    <a:lstStyle/>
                    <a:p>
                      <a:pPr algn="ctr" fontAlgn="ctr"/>
                      <a:r>
                        <a:rPr lang="es-MX" sz="1600" b="1" i="0" u="none" strike="noStrike" kern="1200" dirty="0">
                          <a:solidFill>
                            <a:srgbClr val="002060"/>
                          </a:solidFill>
                          <a:effectLst/>
                          <a:latin typeface="+mn-lt"/>
                          <a:ea typeface="+mn-ea"/>
                          <a:cs typeface="+mn-cs"/>
                        </a:rPr>
                        <a:t>Pendiente Radicado UAESP</a:t>
                      </a:r>
                      <a:r>
                        <a:rPr lang="es-MX" sz="1600" b="0" i="0" u="none" strike="noStrike" kern="1200" dirty="0">
                          <a:solidFill>
                            <a:srgbClr val="002060"/>
                          </a:solidFill>
                          <a:effectLst/>
                          <a:latin typeface="+mn-lt"/>
                          <a:ea typeface="+mn-ea"/>
                          <a:cs typeface="+mn-cs"/>
                        </a:rPr>
                        <a:t>                  Enviado por la Interventoría mediante  correo electrónico el </a:t>
                      </a:r>
                      <a:r>
                        <a:rPr lang="es-MX" sz="1600" b="0" i="0" u="none" strike="noStrike" kern="1200" dirty="0" err="1">
                          <a:solidFill>
                            <a:srgbClr val="002060"/>
                          </a:solidFill>
                          <a:effectLst/>
                          <a:latin typeface="+mn-lt"/>
                          <a:ea typeface="+mn-ea"/>
                          <a:cs typeface="+mn-cs"/>
                        </a:rPr>
                        <a:t>mié</a:t>
                      </a:r>
                      <a:r>
                        <a:rPr lang="es-MX" sz="1600" b="0" i="0" u="none" strike="noStrike" kern="1200" dirty="0">
                          <a:solidFill>
                            <a:srgbClr val="002060"/>
                          </a:solidFill>
                          <a:effectLst/>
                          <a:latin typeface="+mn-lt"/>
                          <a:ea typeface="+mn-ea"/>
                          <a:cs typeface="+mn-cs"/>
                        </a:rPr>
                        <a:t> 19/03/2025 12:26 p.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19708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196</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Septiembre de 2024 - SAC 196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 ESTABLECIMIENTO DE MACRORRUTAS Y MICRORRUTAS, del Anexo 3 – Reglamento Técnico Operativo del Contrato de Concesión N° 287 de 2018</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 Pendiente Radicado UAESP                          </a:t>
                      </a:r>
                      <a:r>
                        <a:rPr lang="es-MX" sz="1600" b="0" i="0" u="none" strike="noStrike" kern="1200" dirty="0">
                          <a:solidFill>
                            <a:srgbClr val="002060"/>
                          </a:solidFill>
                          <a:effectLst/>
                          <a:latin typeface="+mn-lt"/>
                          <a:ea typeface="+mn-ea"/>
                          <a:cs typeface="+mn-cs"/>
                        </a:rPr>
                        <a:t>Enviado por la Interventoría mediante  correo electrónico el </a:t>
                      </a:r>
                      <a:r>
                        <a:rPr lang="es-MX" sz="1600" b="0" i="0" u="none" strike="noStrike" kern="1200" dirty="0" err="1">
                          <a:solidFill>
                            <a:srgbClr val="002060"/>
                          </a:solidFill>
                          <a:effectLst/>
                          <a:latin typeface="+mn-lt"/>
                          <a:ea typeface="+mn-ea"/>
                          <a:cs typeface="+mn-cs"/>
                        </a:rPr>
                        <a:t>mié</a:t>
                      </a:r>
                      <a:r>
                        <a:rPr lang="es-MX" sz="1600" b="0" i="0" u="none" strike="noStrike" kern="1200" dirty="0">
                          <a:solidFill>
                            <a:srgbClr val="002060"/>
                          </a:solidFill>
                          <a:effectLst/>
                          <a:latin typeface="+mn-lt"/>
                          <a:ea typeface="+mn-ea"/>
                          <a:cs typeface="+mn-cs"/>
                        </a:rPr>
                        <a:t> 19/03/2025 12:26 p. m</a:t>
                      </a:r>
                      <a:endParaRPr lang="es-CO" sz="1600" b="0" i="0" u="none" strike="noStrike" kern="1200" dirty="0">
                        <a:solidFill>
                          <a:srgbClr val="002060"/>
                        </a:solidFill>
                        <a:effectLst/>
                        <a:latin typeface="+mn-lt"/>
                        <a:ea typeface="+mn-ea"/>
                        <a:cs typeface="+mn-cs"/>
                      </a:endParaRPr>
                    </a:p>
                    <a:p>
                      <a:pPr algn="ctr" fontAlgn="ct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1297168"/>
                  </a:ext>
                </a:extLst>
              </a:tr>
            </a:tbl>
          </a:graphicData>
        </a:graphic>
      </p:graphicFrame>
      <p:sp>
        <p:nvSpPr>
          <p:cNvPr id="5" name="CuadroTexto 4">
            <a:extLst>
              <a:ext uri="{FF2B5EF4-FFF2-40B4-BE49-F238E27FC236}">
                <a16:creationId xmlns:a16="http://schemas.microsoft.com/office/drawing/2014/main" id="{CF4722CD-1541-4334-C89B-9028BE3D1897}"/>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33EC523-D38E-C4DB-0893-EAD9C399505E}"/>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3473226E-F1B2-CC29-2DA1-B633891BCFC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17959248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141</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950976" y="2144917"/>
          <a:ext cx="9226296" cy="4045485"/>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141</a:t>
            </a:r>
          </a:p>
        </p:txBody>
      </p:sp>
      <p:graphicFrame>
        <p:nvGraphicFramePr>
          <p:cNvPr id="3" name="Gráfico 2">
            <a:extLst>
              <a:ext uri="{FF2B5EF4-FFF2-40B4-BE49-F238E27FC236}">
                <a16:creationId xmlns:a16="http://schemas.microsoft.com/office/drawing/2014/main" id="{E075885D-08E1-46F3-86EB-A1B50BAC5C11}"/>
              </a:ext>
            </a:extLst>
          </p:cNvPr>
          <p:cNvGraphicFramePr>
            <a:graphicFrameLocks/>
          </p:cNvGraphicFramePr>
          <p:nvPr/>
        </p:nvGraphicFramePr>
        <p:xfrm>
          <a:off x="614316" y="1858097"/>
          <a:ext cx="10906125"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98205"/>
            <a:ext cx="9174426"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
        <p:nvSpPr>
          <p:cNvPr id="5" name="CuadroTexto 4">
            <a:extLst>
              <a:ext uri="{FF2B5EF4-FFF2-40B4-BE49-F238E27FC236}">
                <a16:creationId xmlns:a16="http://schemas.microsoft.com/office/drawing/2014/main" id="{18D036FB-95E2-4239-A44E-939450AB20AD}"/>
              </a:ext>
            </a:extLst>
          </p:cNvPr>
          <p:cNvSpPr txBox="1"/>
          <p:nvPr/>
        </p:nvSpPr>
        <p:spPr>
          <a:xfrm>
            <a:off x="2473353" y="71375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170689797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9301" y="1475860"/>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598240" y="645201"/>
            <a:ext cx="177056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05943" y="55824"/>
            <a:ext cx="9699703"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5964" y="623019"/>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016" y="6649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61889" y="68662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8586" y="7107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6606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96415" y="73319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9918" y="11764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2018 a 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375139" y="630239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477D553-4B41-6BAA-CE68-A2002A5E138A}"/>
              </a:ext>
            </a:extLst>
          </p:cNvPr>
          <p:cNvGraphicFramePr>
            <a:graphicFrameLocks noGrp="1"/>
          </p:cNvGraphicFramePr>
          <p:nvPr>
            <p:extLst>
              <p:ext uri="{D42A27DB-BD31-4B8C-83A1-F6EECF244321}">
                <p14:modId xmlns:p14="http://schemas.microsoft.com/office/powerpoint/2010/main" val="3422567284"/>
              </p:ext>
            </p:extLst>
          </p:nvPr>
        </p:nvGraphicFramePr>
        <p:xfrm>
          <a:off x="458821" y="2165829"/>
          <a:ext cx="11311645" cy="3825739"/>
        </p:xfrm>
        <a:graphic>
          <a:graphicData uri="http://schemas.openxmlformats.org/drawingml/2006/table">
            <a:tbl>
              <a:tblPr/>
              <a:tblGrid>
                <a:gridCol w="920750">
                  <a:extLst>
                    <a:ext uri="{9D8B030D-6E8A-4147-A177-3AD203B41FA5}">
                      <a16:colId xmlns:a16="http://schemas.microsoft.com/office/drawing/2014/main" val="2446159420"/>
                    </a:ext>
                  </a:extLst>
                </a:gridCol>
                <a:gridCol w="743682">
                  <a:extLst>
                    <a:ext uri="{9D8B030D-6E8A-4147-A177-3AD203B41FA5}">
                      <a16:colId xmlns:a16="http://schemas.microsoft.com/office/drawing/2014/main" val="964126214"/>
                    </a:ext>
                  </a:extLst>
                </a:gridCol>
                <a:gridCol w="247894">
                  <a:extLst>
                    <a:ext uri="{9D8B030D-6E8A-4147-A177-3AD203B41FA5}">
                      <a16:colId xmlns:a16="http://schemas.microsoft.com/office/drawing/2014/main" val="257034020"/>
                    </a:ext>
                  </a:extLst>
                </a:gridCol>
                <a:gridCol w="920750">
                  <a:extLst>
                    <a:ext uri="{9D8B030D-6E8A-4147-A177-3AD203B41FA5}">
                      <a16:colId xmlns:a16="http://schemas.microsoft.com/office/drawing/2014/main" val="4187849601"/>
                    </a:ext>
                  </a:extLst>
                </a:gridCol>
                <a:gridCol w="770242">
                  <a:extLst>
                    <a:ext uri="{9D8B030D-6E8A-4147-A177-3AD203B41FA5}">
                      <a16:colId xmlns:a16="http://schemas.microsoft.com/office/drawing/2014/main" val="3507023033"/>
                    </a:ext>
                  </a:extLst>
                </a:gridCol>
                <a:gridCol w="247894">
                  <a:extLst>
                    <a:ext uri="{9D8B030D-6E8A-4147-A177-3AD203B41FA5}">
                      <a16:colId xmlns:a16="http://schemas.microsoft.com/office/drawing/2014/main" val="469179935"/>
                    </a:ext>
                  </a:extLst>
                </a:gridCol>
                <a:gridCol w="920750">
                  <a:extLst>
                    <a:ext uri="{9D8B030D-6E8A-4147-A177-3AD203B41FA5}">
                      <a16:colId xmlns:a16="http://schemas.microsoft.com/office/drawing/2014/main" val="2386757925"/>
                    </a:ext>
                  </a:extLst>
                </a:gridCol>
                <a:gridCol w="770242">
                  <a:extLst>
                    <a:ext uri="{9D8B030D-6E8A-4147-A177-3AD203B41FA5}">
                      <a16:colId xmlns:a16="http://schemas.microsoft.com/office/drawing/2014/main" val="1121564826"/>
                    </a:ext>
                  </a:extLst>
                </a:gridCol>
                <a:gridCol w="247894">
                  <a:extLst>
                    <a:ext uri="{9D8B030D-6E8A-4147-A177-3AD203B41FA5}">
                      <a16:colId xmlns:a16="http://schemas.microsoft.com/office/drawing/2014/main" val="394765214"/>
                    </a:ext>
                  </a:extLst>
                </a:gridCol>
                <a:gridCol w="920750">
                  <a:extLst>
                    <a:ext uri="{9D8B030D-6E8A-4147-A177-3AD203B41FA5}">
                      <a16:colId xmlns:a16="http://schemas.microsoft.com/office/drawing/2014/main" val="1647532862"/>
                    </a:ext>
                  </a:extLst>
                </a:gridCol>
                <a:gridCol w="767292">
                  <a:extLst>
                    <a:ext uri="{9D8B030D-6E8A-4147-A177-3AD203B41FA5}">
                      <a16:colId xmlns:a16="http://schemas.microsoft.com/office/drawing/2014/main" val="2896129826"/>
                    </a:ext>
                  </a:extLst>
                </a:gridCol>
                <a:gridCol w="203627">
                  <a:extLst>
                    <a:ext uri="{9D8B030D-6E8A-4147-A177-3AD203B41FA5}">
                      <a16:colId xmlns:a16="http://schemas.microsoft.com/office/drawing/2014/main" val="2354794524"/>
                    </a:ext>
                  </a:extLst>
                </a:gridCol>
                <a:gridCol w="920750">
                  <a:extLst>
                    <a:ext uri="{9D8B030D-6E8A-4147-A177-3AD203B41FA5}">
                      <a16:colId xmlns:a16="http://schemas.microsoft.com/office/drawing/2014/main" val="3927497557"/>
                    </a:ext>
                  </a:extLst>
                </a:gridCol>
                <a:gridCol w="770242">
                  <a:extLst>
                    <a:ext uri="{9D8B030D-6E8A-4147-A177-3AD203B41FA5}">
                      <a16:colId xmlns:a16="http://schemas.microsoft.com/office/drawing/2014/main" val="127913681"/>
                    </a:ext>
                  </a:extLst>
                </a:gridCol>
                <a:gridCol w="203627">
                  <a:extLst>
                    <a:ext uri="{9D8B030D-6E8A-4147-A177-3AD203B41FA5}">
                      <a16:colId xmlns:a16="http://schemas.microsoft.com/office/drawing/2014/main" val="1396538120"/>
                    </a:ext>
                  </a:extLst>
                </a:gridCol>
                <a:gridCol w="920750">
                  <a:extLst>
                    <a:ext uri="{9D8B030D-6E8A-4147-A177-3AD203B41FA5}">
                      <a16:colId xmlns:a16="http://schemas.microsoft.com/office/drawing/2014/main" val="2535395403"/>
                    </a:ext>
                  </a:extLst>
                </a:gridCol>
                <a:gridCol w="814509">
                  <a:extLst>
                    <a:ext uri="{9D8B030D-6E8A-4147-A177-3AD203B41FA5}">
                      <a16:colId xmlns:a16="http://schemas.microsoft.com/office/drawing/2014/main" val="51998793"/>
                    </a:ext>
                  </a:extLst>
                </a:gridCol>
              </a:tblGrid>
              <a:tr h="637624">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5522906"/>
                  </a:ext>
                </a:extLst>
              </a:tr>
              <a:tr h="212541">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58082909"/>
                  </a:ext>
                </a:extLst>
              </a:tr>
              <a:tr h="212541">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537723141"/>
                  </a:ext>
                </a:extLst>
              </a:tr>
              <a:tr h="212541">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87519701"/>
                  </a:ext>
                </a:extLst>
              </a:tr>
              <a:tr h="212541">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1830804501"/>
                  </a:ext>
                </a:extLst>
              </a:tr>
              <a:tr h="212541">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51764239"/>
                  </a:ext>
                </a:extLst>
              </a:tr>
              <a:tr h="212541">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1793303600"/>
                  </a:ext>
                </a:extLst>
              </a:tr>
              <a:tr h="212541">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55819482"/>
                  </a:ext>
                </a:extLst>
              </a:tr>
              <a:tr h="212541">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3402962682"/>
                  </a:ext>
                </a:extLst>
              </a:tr>
              <a:tr h="212541">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93313784"/>
                  </a:ext>
                </a:extLst>
              </a:tr>
              <a:tr h="212541">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1809356084"/>
                  </a:ext>
                </a:extLst>
              </a:tr>
              <a:tr h="212541">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1936760"/>
                  </a:ext>
                </a:extLst>
              </a:tr>
              <a:tr h="212541">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2863565398"/>
                  </a:ext>
                </a:extLst>
              </a:tr>
              <a:tr h="212541">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103.041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129.597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75.592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82.609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60.122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450.961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77179445"/>
                  </a:ext>
                </a:extLst>
              </a:tr>
              <a:tr h="212541">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101.299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128.921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74.914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53.925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59.874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418.933</a:t>
                      </a:r>
                    </a:p>
                  </a:txBody>
                  <a:tcPr marL="0" marR="0" marT="0" marB="0" anchor="ctr">
                    <a:lnL>
                      <a:noFill/>
                    </a:lnL>
                    <a:lnR>
                      <a:noFill/>
                    </a:lnR>
                    <a:lnT>
                      <a:noFill/>
                    </a:lnT>
                    <a:lnB>
                      <a:noFill/>
                    </a:lnB>
                    <a:noFill/>
                  </a:tcPr>
                </a:tc>
                <a:extLst>
                  <a:ext uri="{0D108BD9-81ED-4DB2-BD59-A6C34878D82A}">
                    <a16:rowId xmlns:a16="http://schemas.microsoft.com/office/drawing/2014/main" val="1944018683"/>
                  </a:ext>
                </a:extLst>
              </a:tr>
              <a:tr h="212541">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1.121.291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1.672.269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1.137.977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910.298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924.987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5.766.822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888249061"/>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406984" y="67515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93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12462" y="1424638"/>
          <a:ext cx="10829924" cy="513847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de presunto incumplimiento por fuga de lixiviados - octubre 2024 - PP N° 42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20247000684372 del 17/12/2024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33547245"/>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35</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diciembre 2024 - PP N° 43</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mediante correo electrónico el mar 4/02/2025 12:09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0569474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36</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noviembre 2024 - PP N° 44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N°20257000074712 del 6/02/2025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7854077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13157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DFBFE1-129E-65A8-B366-4DB9D058874A}"/>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F7AF22B-7E7A-7755-8BF4-A6A0343DE3EA}"/>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109C79C-7019-F780-9045-7DFE2751BC29}"/>
              </a:ext>
            </a:extLst>
          </p:cNvPr>
          <p:cNvGraphicFramePr>
            <a:graphicFrameLocks noGrp="1"/>
          </p:cNvGraphicFramePr>
          <p:nvPr/>
        </p:nvGraphicFramePr>
        <p:xfrm>
          <a:off x="412462" y="1424638"/>
          <a:ext cx="10829924" cy="143325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2025 - PP N° 45</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Pendiente Radicado UAESP Enviado por correo electrónico el </a:t>
                      </a:r>
                      <a:r>
                        <a:rPr lang="es-MX" sz="1600" b="0" i="0" u="none" strike="noStrike" kern="1200" dirty="0" err="1">
                          <a:solidFill>
                            <a:srgbClr val="002060"/>
                          </a:solidFill>
                          <a:effectLst/>
                          <a:latin typeface="Calibri" panose="020F0502020204030204" pitchFamily="34" charset="0"/>
                          <a:ea typeface="+mn-ea"/>
                          <a:cs typeface="+mn-cs"/>
                        </a:rPr>
                        <a:t>mié</a:t>
                      </a:r>
                      <a:r>
                        <a:rPr lang="es-MX" sz="1600" b="0" i="0" u="none" strike="noStrike" kern="1200" dirty="0">
                          <a:solidFill>
                            <a:srgbClr val="002060"/>
                          </a:solidFill>
                          <a:effectLst/>
                          <a:latin typeface="Calibri" panose="020F0502020204030204" pitchFamily="34" charset="0"/>
                          <a:ea typeface="+mn-ea"/>
                          <a:cs typeface="+mn-cs"/>
                        </a:rPr>
                        <a:t> 19/03/2025 12:47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bl>
          </a:graphicData>
        </a:graphic>
      </p:graphicFrame>
      <p:sp>
        <p:nvSpPr>
          <p:cNvPr id="5" name="CuadroTexto 4">
            <a:extLst>
              <a:ext uri="{FF2B5EF4-FFF2-40B4-BE49-F238E27FC236}">
                <a16:creationId xmlns:a16="http://schemas.microsoft.com/office/drawing/2014/main" id="{2BBF0690-6A1E-30A4-E8E3-53515C88DA35}"/>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BF62F7FF-775D-D7B5-B399-495920DBAE4B}"/>
              </a:ext>
            </a:extLst>
          </p:cNvPr>
          <p:cNvSpPr txBox="1"/>
          <p:nvPr/>
        </p:nvSpPr>
        <p:spPr>
          <a:xfrm>
            <a:off x="0" y="13157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75FEA564-7E84-694D-0D4F-B6B7607C58E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134447989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39012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agosto de 2024.- PP N° 12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20247000594632 del 27/01/2025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98642659"/>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390120"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C1F224-D90F-F269-EAD3-926FAB193A0C}"/>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4E614111-243D-2083-14AF-E3D86798A60C}"/>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65CDEFC8-6B45-546C-E67D-B5CF24DEE0A7}"/>
              </a:ext>
            </a:extLst>
          </p:cNvPr>
          <p:cNvGraphicFramePr>
            <a:graphicFrameLocks noGrp="1"/>
          </p:cNvGraphicFramePr>
          <p:nvPr/>
        </p:nvGraphicFramePr>
        <p:xfrm>
          <a:off x="390120" y="1714031"/>
          <a:ext cx="10401300" cy="3745846"/>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2024 - PP N° 13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N°20257000118022 del 27/02/2025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EN TRÁMITE DE LA UAESP</a:t>
                      </a: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noviembre de 2024 - PP N° 14</a:t>
                      </a:r>
                      <a:endParaRPr lang="pt-BR"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correo electrónico el miércoles 26/02/2025 3:51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de 2024. - PP N° 15</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correo electrónico el miércoles 26/02/2025 4:07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bl>
          </a:graphicData>
        </a:graphic>
      </p:graphicFrame>
      <p:sp>
        <p:nvSpPr>
          <p:cNvPr id="5" name="CuadroTexto 4">
            <a:extLst>
              <a:ext uri="{FF2B5EF4-FFF2-40B4-BE49-F238E27FC236}">
                <a16:creationId xmlns:a16="http://schemas.microsoft.com/office/drawing/2014/main" id="{89AAD8A8-857E-964B-F40B-58BBD2D92E25}"/>
              </a:ext>
            </a:extLst>
          </p:cNvPr>
          <p:cNvSpPr txBox="1"/>
          <p:nvPr/>
        </p:nvSpPr>
        <p:spPr>
          <a:xfrm>
            <a:off x="390120"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419F343A-8A71-9624-8F6C-1C73D49823D4}"/>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4F399FFE-FA94-2CD9-1812-CCD79FD3188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178372860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2025</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7FD8C5A-DBDA-9FC2-DE70-161BC4798831}"/>
              </a:ext>
            </a:extLst>
          </p:cNvPr>
          <p:cNvGraphicFramePr>
            <a:graphicFrameLocks noGrp="1"/>
          </p:cNvGraphicFramePr>
          <p:nvPr>
            <p:extLst>
              <p:ext uri="{D42A27DB-BD31-4B8C-83A1-F6EECF244321}">
                <p14:modId xmlns:p14="http://schemas.microsoft.com/office/powerpoint/2010/main" val="3599395060"/>
              </p:ext>
            </p:extLst>
          </p:nvPr>
        </p:nvGraphicFramePr>
        <p:xfrm>
          <a:off x="311285" y="2721723"/>
          <a:ext cx="11415104" cy="1124900"/>
        </p:xfrm>
        <a:graphic>
          <a:graphicData uri="http://schemas.openxmlformats.org/drawingml/2006/table">
            <a:tbl>
              <a:tblPr/>
              <a:tblGrid>
                <a:gridCol w="929171">
                  <a:extLst>
                    <a:ext uri="{9D8B030D-6E8A-4147-A177-3AD203B41FA5}">
                      <a16:colId xmlns:a16="http://schemas.microsoft.com/office/drawing/2014/main" val="1271472650"/>
                    </a:ext>
                  </a:extLst>
                </a:gridCol>
                <a:gridCol w="750484">
                  <a:extLst>
                    <a:ext uri="{9D8B030D-6E8A-4147-A177-3AD203B41FA5}">
                      <a16:colId xmlns:a16="http://schemas.microsoft.com/office/drawing/2014/main" val="4197486651"/>
                    </a:ext>
                  </a:extLst>
                </a:gridCol>
                <a:gridCol w="250162">
                  <a:extLst>
                    <a:ext uri="{9D8B030D-6E8A-4147-A177-3AD203B41FA5}">
                      <a16:colId xmlns:a16="http://schemas.microsoft.com/office/drawing/2014/main" val="2888933017"/>
                    </a:ext>
                  </a:extLst>
                </a:gridCol>
                <a:gridCol w="929171">
                  <a:extLst>
                    <a:ext uri="{9D8B030D-6E8A-4147-A177-3AD203B41FA5}">
                      <a16:colId xmlns:a16="http://schemas.microsoft.com/office/drawing/2014/main" val="257339068"/>
                    </a:ext>
                  </a:extLst>
                </a:gridCol>
                <a:gridCol w="777287">
                  <a:extLst>
                    <a:ext uri="{9D8B030D-6E8A-4147-A177-3AD203B41FA5}">
                      <a16:colId xmlns:a16="http://schemas.microsoft.com/office/drawing/2014/main" val="1184378150"/>
                    </a:ext>
                  </a:extLst>
                </a:gridCol>
                <a:gridCol w="250162">
                  <a:extLst>
                    <a:ext uri="{9D8B030D-6E8A-4147-A177-3AD203B41FA5}">
                      <a16:colId xmlns:a16="http://schemas.microsoft.com/office/drawing/2014/main" val="2202117734"/>
                    </a:ext>
                  </a:extLst>
                </a:gridCol>
                <a:gridCol w="929171">
                  <a:extLst>
                    <a:ext uri="{9D8B030D-6E8A-4147-A177-3AD203B41FA5}">
                      <a16:colId xmlns:a16="http://schemas.microsoft.com/office/drawing/2014/main" val="1730407661"/>
                    </a:ext>
                  </a:extLst>
                </a:gridCol>
                <a:gridCol w="777287">
                  <a:extLst>
                    <a:ext uri="{9D8B030D-6E8A-4147-A177-3AD203B41FA5}">
                      <a16:colId xmlns:a16="http://schemas.microsoft.com/office/drawing/2014/main" val="1904089677"/>
                    </a:ext>
                  </a:extLst>
                </a:gridCol>
                <a:gridCol w="250162">
                  <a:extLst>
                    <a:ext uri="{9D8B030D-6E8A-4147-A177-3AD203B41FA5}">
                      <a16:colId xmlns:a16="http://schemas.microsoft.com/office/drawing/2014/main" val="2828597744"/>
                    </a:ext>
                  </a:extLst>
                </a:gridCol>
                <a:gridCol w="929171">
                  <a:extLst>
                    <a:ext uri="{9D8B030D-6E8A-4147-A177-3AD203B41FA5}">
                      <a16:colId xmlns:a16="http://schemas.microsoft.com/office/drawing/2014/main" val="3383559371"/>
                    </a:ext>
                  </a:extLst>
                </a:gridCol>
                <a:gridCol w="774309">
                  <a:extLst>
                    <a:ext uri="{9D8B030D-6E8A-4147-A177-3AD203B41FA5}">
                      <a16:colId xmlns:a16="http://schemas.microsoft.com/office/drawing/2014/main" val="1704691089"/>
                    </a:ext>
                  </a:extLst>
                </a:gridCol>
                <a:gridCol w="205489">
                  <a:extLst>
                    <a:ext uri="{9D8B030D-6E8A-4147-A177-3AD203B41FA5}">
                      <a16:colId xmlns:a16="http://schemas.microsoft.com/office/drawing/2014/main" val="2216710706"/>
                    </a:ext>
                  </a:extLst>
                </a:gridCol>
                <a:gridCol w="929171">
                  <a:extLst>
                    <a:ext uri="{9D8B030D-6E8A-4147-A177-3AD203B41FA5}">
                      <a16:colId xmlns:a16="http://schemas.microsoft.com/office/drawing/2014/main" val="3449407084"/>
                    </a:ext>
                  </a:extLst>
                </a:gridCol>
                <a:gridCol w="777287">
                  <a:extLst>
                    <a:ext uri="{9D8B030D-6E8A-4147-A177-3AD203B41FA5}">
                      <a16:colId xmlns:a16="http://schemas.microsoft.com/office/drawing/2014/main" val="1330049774"/>
                    </a:ext>
                  </a:extLst>
                </a:gridCol>
                <a:gridCol w="205489">
                  <a:extLst>
                    <a:ext uri="{9D8B030D-6E8A-4147-A177-3AD203B41FA5}">
                      <a16:colId xmlns:a16="http://schemas.microsoft.com/office/drawing/2014/main" val="3418667487"/>
                    </a:ext>
                  </a:extLst>
                </a:gridCol>
                <a:gridCol w="929171">
                  <a:extLst>
                    <a:ext uri="{9D8B030D-6E8A-4147-A177-3AD203B41FA5}">
                      <a16:colId xmlns:a16="http://schemas.microsoft.com/office/drawing/2014/main" val="2003546423"/>
                    </a:ext>
                  </a:extLst>
                </a:gridCol>
                <a:gridCol w="821960">
                  <a:extLst>
                    <a:ext uri="{9D8B030D-6E8A-4147-A177-3AD203B41FA5}">
                      <a16:colId xmlns:a16="http://schemas.microsoft.com/office/drawing/2014/main" val="1351179347"/>
                    </a:ext>
                  </a:extLst>
                </a:gridCol>
              </a:tblGrid>
              <a:tr h="565212">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89011459"/>
                  </a:ext>
                </a:extLst>
              </a:tr>
              <a:tr h="188404">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16.782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21.462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12.373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69.036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09135415"/>
                  </a:ext>
                </a:extLst>
              </a:tr>
              <a:tr h="188404">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16.782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21.456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8.441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10.858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69.826</a:t>
                      </a:r>
                    </a:p>
                  </a:txBody>
                  <a:tcPr marL="0" marR="0" marT="0" marB="0" anchor="ctr">
                    <a:lnL>
                      <a:noFill/>
                    </a:lnL>
                    <a:lnR>
                      <a:noFill/>
                    </a:lnR>
                    <a:lnT>
                      <a:noFill/>
                    </a:lnT>
                    <a:lnB>
                      <a:noFill/>
                    </a:lnB>
                    <a:noFill/>
                  </a:tcPr>
                </a:tc>
                <a:extLst>
                  <a:ext uri="{0D108BD9-81ED-4DB2-BD59-A6C34878D82A}">
                    <a16:rowId xmlns:a16="http://schemas.microsoft.com/office/drawing/2014/main" val="3125749116"/>
                  </a:ext>
                </a:extLst>
              </a:tr>
              <a:tr h="139772">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33.564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42.918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24.662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16.882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20.836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138.862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634021469"/>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470455"/>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abril 2024.  PP N°29</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3462192"/>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Mayo 2024.  PP N°30</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junio de 2024.- PP N° 31</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r h="80148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2024.- PP N°32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por correo electrónico el mar 4/02/2025 12:26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76160246"/>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julio 2024 - PP N°24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20247000688932 del 19/12/2024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8907873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DCE671-2C9C-98D2-3755-0453176D4E46}"/>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48376C7A-7DB0-7E65-F59C-EA93A4974D0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30A46648-80F5-A2EC-D3EF-4119DEC61B6F}"/>
              </a:ext>
            </a:extLst>
          </p:cNvPr>
          <p:cNvGraphicFramePr>
            <a:graphicFrameLocks noGrp="1"/>
          </p:cNvGraphicFramePr>
          <p:nvPr/>
        </p:nvGraphicFramePr>
        <p:xfrm>
          <a:off x="553454" y="1749438"/>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agosto 2024 - PP N° 25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correo electrónico el mar 4/02/2025 2:14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septiembre 2024  - PP N° 26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correo electrónico mar 4/02/2025 12:15 p. m</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bl>
          </a:graphicData>
        </a:graphic>
      </p:graphicFrame>
      <p:sp>
        <p:nvSpPr>
          <p:cNvPr id="5" name="CuadroTexto 4">
            <a:extLst>
              <a:ext uri="{FF2B5EF4-FFF2-40B4-BE49-F238E27FC236}">
                <a16:creationId xmlns:a16="http://schemas.microsoft.com/office/drawing/2014/main" id="{F4FEC070-600A-45A6-F68E-7283DE0965C9}"/>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2087207-157C-B5E5-16F9-3FA78AFF1E9C}"/>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29A4D5D3-D3A9-CA69-BFD9-31995982E87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29244800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002060"/>
                </a:solidFill>
                <a:effectLst/>
                <a:uLnTx/>
                <a:uFillTx/>
                <a:latin typeface="Candara"/>
              </a:rPr>
              <a:t>febrero de 2025</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946846"/>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febrero de 2025</a:t>
            </a:r>
            <a:endPar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8.278</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2.095</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2.057</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955</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16%​</a:t>
                      </a: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225</a:t>
                      </a:r>
                      <a:endParaRPr lang="es-CO" b="0" i="0">
                        <a:solidFill>
                          <a:srgbClr val="000000"/>
                        </a:solidFill>
                        <a:effectLst/>
                      </a:endParaRPr>
                    </a:p>
                  </a:txBody>
                  <a:tcPr anchor="ctr"/>
                </a:tc>
                <a:tc>
                  <a:txBody>
                    <a:bodyPr/>
                    <a:lstStyle/>
                    <a:p>
                      <a:pPr marL="0" algn="ctr" defTabSz="914400" rtl="0" eaLnBrk="1" fontAlgn="base" latinLnBrk="0" hangingPunct="1"/>
                      <a:r>
                        <a:rPr lang="es-MX" sz="1400" b="0" i="0" kern="1200">
                          <a:solidFill>
                            <a:srgbClr val="203864"/>
                          </a:solidFill>
                          <a:effectLst/>
                          <a:latin typeface="Calibri" panose="020F0502020204030204" pitchFamily="34" charset="0"/>
                          <a:ea typeface="+mn-ea"/>
                          <a:cs typeface="+mn-cs"/>
                        </a:rPr>
                        <a:t>8</a:t>
                      </a:r>
                      <a:r>
                        <a:rPr lang="es-CO" sz="1400" b="0" i="0"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36%​</a:t>
                      </a: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247</a:t>
                      </a:r>
                      <a:endParaRPr lang="es-CO" b="0" i="0">
                        <a:solidFill>
                          <a:srgbClr val="000000"/>
                        </a:solidFill>
                        <a:effectLst/>
                      </a:endParaRPr>
                    </a:p>
                  </a:txBody>
                  <a:tcPr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849</a:t>
                      </a:r>
                    </a:p>
                  </a:txBody>
                  <a:tcPr marL="9525" marR="9525" marT="9525" marB="0" anchor="ctr"/>
                </a:tc>
                <a:tc>
                  <a:txBody>
                    <a:bodyPr/>
                    <a:lstStyle/>
                    <a:p>
                      <a:pPr marL="0" algn="ctr" defTabSz="914400" rtl="0" eaLnBrk="1" fontAlgn="base" latinLnBrk="0" hangingPunct="1"/>
                      <a:r>
                        <a:rPr lang="es-CO" sz="1400" b="0" i="0" kern="1200">
                          <a:solidFill>
                            <a:srgbClr val="203864"/>
                          </a:solidFill>
                          <a:effectLst/>
                          <a:latin typeface="Calibri" panose="020F0502020204030204" pitchFamily="34" charset="0"/>
                          <a:ea typeface="+mn-ea"/>
                          <a:cs typeface="+mn-cs"/>
                        </a:rPr>
                        <a:t>38%​</a:t>
                      </a: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1.427</a:t>
                      </a:r>
                      <a:endParaRPr lang="es-CO" b="0" i="0">
                        <a:solidFill>
                          <a:srgbClr val="000000"/>
                        </a:solidFill>
                        <a:effectLst/>
                      </a:endParaRPr>
                    </a:p>
                  </a:txBody>
                  <a:tcPr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2.100</a:t>
                      </a:r>
                    </a:p>
                  </a:txBody>
                  <a:tcPr marL="9525" marR="9525" marT="9525" marB="0" anchor="ctr"/>
                </a:tc>
                <a:tc>
                  <a:txBody>
                    <a:bodyPr/>
                    <a:lstStyle/>
                    <a:p>
                      <a:pPr marL="0" algn="ctr" defTabSz="914400" rtl="0" eaLnBrk="1" fontAlgn="base" latinLnBrk="0" hangingPunct="1"/>
                      <a:r>
                        <a:rPr lang="es-CO" sz="1400" b="1" i="0" kern="1200">
                          <a:solidFill>
                            <a:srgbClr val="203864"/>
                          </a:solidFill>
                          <a:effectLst/>
                          <a:latin typeface="Calibri" panose="020F0502020204030204" pitchFamily="34" charset="0"/>
                          <a:ea typeface="+mn-ea"/>
                          <a:cs typeface="+mn-cs"/>
                        </a:rPr>
                        <a:t>24%​</a:t>
                      </a: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301900263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dirty="0">
                          <a:solidFill>
                            <a:srgbClr val="002060"/>
                          </a:solidFill>
                          <a:effectLst/>
                          <a:latin typeface="Calibri" panose="020F0502020204030204" pitchFamily="34" charset="0"/>
                        </a:rPr>
                        <a:t>PROCESO ABIERTO CON ACTUACIÓN ADTIVA</a:t>
                      </a: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 por año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febrero de 2025</a:t>
            </a:r>
          </a:p>
          <a:p>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18.851 </a:t>
            </a:r>
          </a:p>
          <a:p>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 name="Imagen 10">
            <a:extLst>
              <a:ext uri="{FF2B5EF4-FFF2-40B4-BE49-F238E27FC236}">
                <a16:creationId xmlns:a16="http://schemas.microsoft.com/office/drawing/2014/main" id="{814FC406-076C-17C2-63B0-8C6EA186FF70}"/>
              </a:ext>
            </a:extLst>
          </p:cNvPr>
          <p:cNvPicPr>
            <a:picLocks noChangeAspect="1"/>
          </p:cNvPicPr>
          <p:nvPr/>
        </p:nvPicPr>
        <p:blipFill>
          <a:blip r:embed="rId9"/>
          <a:stretch>
            <a:fillRect/>
          </a:stretch>
        </p:blipFill>
        <p:spPr>
          <a:xfrm>
            <a:off x="1501613" y="1677509"/>
            <a:ext cx="10591858" cy="4808634"/>
          </a:xfrm>
          <a:prstGeom prst="rect">
            <a:avLst/>
          </a:prstGeom>
        </p:spPr>
      </p:pic>
    </p:spTree>
    <p:extLst>
      <p:ext uri="{BB962C8B-B14F-4D97-AF65-F5344CB8AC3E}">
        <p14:creationId xmlns:p14="http://schemas.microsoft.com/office/powerpoint/2010/main" val="344767929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rgbClr val="002060"/>
                </a:solidFill>
                <a:latin typeface="Candara"/>
              </a:rPr>
              <a:t>Febrero 2025</a:t>
            </a:r>
            <a:endParaRPr lang="es-CO" sz="1600" b="1" i="0" u="none" strike="noStrike" kern="1200" cap="small" spc="0" normalizeH="0" baseline="0" noProof="0">
              <a:ln>
                <a:noFill/>
              </a:ln>
              <a:solidFill>
                <a:srgbClr val="002060"/>
              </a:solidFill>
              <a:effectLst/>
              <a:uLnTx/>
              <a:uFillTx/>
              <a:latin typeface="Candara"/>
            </a:endParaRP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0934">
                <a:tc>
                  <a:txBody>
                    <a:bodyPr/>
                    <a:lstStyle/>
                    <a:p>
                      <a:pPr marL="0" algn="ctr" defTabSz="914400" rtl="0" eaLnBrk="1" latinLnBrk="0" hangingPunct="1"/>
                      <a:r>
                        <a:rPr lang="es-CO" sz="1400" b="1" kern="1200">
                          <a:solidFill>
                            <a:schemeClr val="accent1">
                              <a:lumMod val="50000"/>
                            </a:schemeClr>
                          </a:solidFill>
                          <a:latin typeface="+mn-lt"/>
                          <a:ea typeface="+mn-ea"/>
                          <a:cs typeface="+mn-cs"/>
                        </a:rPr>
                        <a:t>4.289</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13.708</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1.006</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1936</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1.708</a:t>
                      </a:r>
                      <a:endParaRPr lang="es-MX"/>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24%</a:t>
                      </a:r>
                    </a:p>
                  </a:txBody>
                  <a:tcP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34</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4.132</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81%</a:t>
                      </a:r>
                    </a:p>
                  </a:txBody>
                  <a:tcP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286</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2.685</a:t>
                      </a:r>
                    </a:p>
                  </a:txBody>
                  <a:tcPr marL="9525" marR="9525" marT="9525" marB="0" anchor="ctr"/>
                </a:tc>
                <a:tc>
                  <a:txBody>
                    <a:bodyPr/>
                    <a:lstStyle/>
                    <a:p>
                      <a:pPr algn="ctr">
                        <a:buNone/>
                      </a:pPr>
                      <a:r>
                        <a:rPr lang="es-CO" sz="1400">
                          <a:solidFill>
                            <a:schemeClr val="accent1">
                              <a:lumMod val="50000"/>
                            </a:schemeClr>
                          </a:solidFill>
                          <a:effectLst/>
                          <a:latin typeface="+mn-lt"/>
                          <a:ea typeface="Times New Roman" panose="02020603050405020304" pitchFamily="18" charset="0"/>
                          <a:cs typeface="Times New Roman"/>
                        </a:rPr>
                        <a:t>58%</a:t>
                      </a:r>
                    </a:p>
                  </a:txBody>
                  <a:tcP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a:rPr>
                        <a:t>2.256</a:t>
                      </a:r>
                      <a:endParaRPr lang="es-CO" sz="1400">
                        <a:solidFill>
                          <a:schemeClr val="accent1">
                            <a:lumMod val="50000"/>
                          </a:schemeClr>
                        </a:solidFill>
                        <a:effectLst/>
                        <a:latin typeface="+mn-lt"/>
                        <a:ea typeface="Times New Roman" panose="02020603050405020304" pitchFamily="18" charset="0"/>
                        <a:cs typeface="Times New Roman"/>
                      </a:endParaRPr>
                    </a:p>
                  </a:txBody>
                  <a:tcPr marL="9525" marR="9525" marT="9525" marB="0" anchor="ct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a:rPr>
                        <a:t>8.525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buNone/>
                      </a:pPr>
                      <a:r>
                        <a:rPr lang="es-CO" sz="1400" b="1">
                          <a:solidFill>
                            <a:schemeClr val="accent1">
                              <a:lumMod val="50000"/>
                            </a:schemeClr>
                          </a:solidFill>
                          <a:effectLst/>
                          <a:latin typeface="+mn-lt"/>
                          <a:ea typeface="Times New Roman" panose="02020603050405020304" pitchFamily="18" charset="0"/>
                          <a:cs typeface="Times New Roman"/>
                        </a:rPr>
                        <a:t>42%</a:t>
                      </a:r>
                      <a:endParaRPr lang="es-CO" sz="1400">
                        <a:solidFill>
                          <a:schemeClr val="accent1">
                            <a:lumMod val="50000"/>
                          </a:schemeClr>
                        </a:solidFill>
                        <a:effectLst/>
                        <a:latin typeface="+mn-lt"/>
                        <a:ea typeface="Times New Roman" panose="02020603050405020304" pitchFamily="18" charset="0"/>
                        <a:cs typeface="Times New Roman"/>
                      </a:endParaRPr>
                    </a:p>
                  </a:txBody>
                  <a:tcP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febrero de 2025</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chemeClr val="accent1">
                    <a:lumMod val="50000"/>
                  </a:schemeClr>
                </a:solidFill>
                <a:latin typeface="Candara"/>
              </a:rPr>
              <a:t>febrero de</a:t>
            </a:r>
            <a:r>
              <a:rPr kumimoji="0" lang="es-CO" sz="1600" b="1" i="0" u="none" strike="noStrike" kern="1200" cap="small" spc="0" normalizeH="0" baseline="0" noProof="0">
                <a:ln>
                  <a:noFill/>
                </a:ln>
                <a:solidFill>
                  <a:schemeClr val="accent1">
                    <a:lumMod val="50000"/>
                  </a:schemeClr>
                </a:solidFill>
                <a:effectLst/>
                <a:uLnTx/>
                <a:uFillTx/>
                <a:latin typeface="Candara"/>
              </a:rPr>
              <a:t> </a:t>
            </a:r>
            <a:r>
              <a:rPr lang="es-CO" sz="1600" b="1" cap="small">
                <a:solidFill>
                  <a:schemeClr val="accent1">
                    <a:lumMod val="50000"/>
                  </a:schemeClr>
                </a:solidFill>
                <a:latin typeface="Candara"/>
              </a:rPr>
              <a:t>2025</a:t>
            </a:r>
            <a:endParaRPr kumimoji="0" lang="es-CO" sz="1600" b="1" i="0" u="none" strike="noStrike" kern="1200" cap="small" spc="0" normalizeH="0" baseline="0" noProof="0">
              <a:ln>
                <a:noFill/>
              </a:ln>
              <a:solidFill>
                <a:schemeClr val="accent1">
                  <a:lumMod val="50000"/>
                </a:schemeClr>
              </a:solidFill>
              <a:effectLst/>
              <a:uLnTx/>
              <a:uFillTx/>
              <a:latin typeface="Candara"/>
            </a:endParaRP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303797"/>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2400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75600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223797">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3.161</a:t>
                      </a:r>
                      <a:endParaRPr lang="es-ES" b="0"/>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7.378</a:t>
                      </a:r>
                      <a:endParaRPr lang="es-ES" b="0"/>
                    </a:p>
                  </a:txBody>
                  <a:tcPr marL="9525" marR="9525" marT="9525" marB="0" anchor="b"/>
                </a:tc>
                <a:tc>
                  <a:txBody>
                    <a:bodyPr/>
                    <a:lstStyle/>
                    <a:p>
                      <a:pPr marL="0" algn="ctr" defTabSz="914400" rtl="0" eaLnBrk="1" fontAlgn="ctr" latinLnBrk="0" hangingPunct="1"/>
                      <a:r>
                        <a:rPr lang="es-MX" sz="1400" b="0" i="0" u="none" strike="noStrike" kern="1200">
                          <a:solidFill>
                            <a:srgbClr val="1F3864"/>
                          </a:solidFill>
                          <a:effectLst/>
                          <a:latin typeface="Calibri"/>
                          <a:ea typeface="+mn-ea"/>
                          <a:cs typeface="+mn-cs"/>
                        </a:rPr>
                        <a:t>754</a:t>
                      </a:r>
                      <a:endParaRPr lang="es-CO" sz="1400" b="0"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996</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pPr algn="ctr"/>
                      <a:r>
                        <a:rPr lang="es-CO" sz="1400">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a:rPr>
                        <a:t>2.358</a:t>
                      </a:r>
                    </a:p>
                  </a:txBody>
                  <a:tcPr marL="9525" marR="9525" marT="9525" marB="0"/>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a:rPr>
                        <a:t>24%</a:t>
                      </a:r>
                    </a:p>
                  </a:txBody>
                  <a:tcPr anchor="ctr"/>
                </a:tc>
                <a:extLst>
                  <a:ext uri="{0D108BD9-81ED-4DB2-BD59-A6C34878D82A}">
                    <a16:rowId xmlns:a16="http://schemas.microsoft.com/office/drawing/2014/main" val="2671597833"/>
                  </a:ext>
                </a:extLst>
              </a:tr>
              <a:tr h="285949">
                <a:tc>
                  <a:txBody>
                    <a:bodyPr/>
                    <a:lstStyle/>
                    <a:p>
                      <a:pPr algn="ctr"/>
                      <a:r>
                        <a:rPr lang="es-CO" sz="1400">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a:rPr>
                        <a:t>2.492</a:t>
                      </a:r>
                    </a:p>
                  </a:txBody>
                  <a:tcPr marL="9525" marR="9525" marT="9525" marB="0"/>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a:rPr>
                        <a:t>77%</a:t>
                      </a:r>
                    </a:p>
                  </a:txBody>
                  <a:tcPr anchor="ctr"/>
                </a:tc>
                <a:extLst>
                  <a:ext uri="{0D108BD9-81ED-4DB2-BD59-A6C34878D82A}">
                    <a16:rowId xmlns:a16="http://schemas.microsoft.com/office/drawing/2014/main" val="1723866473"/>
                  </a:ext>
                </a:extLst>
              </a:tr>
              <a:tr h="285949">
                <a:tc>
                  <a:txBody>
                    <a:bodyPr/>
                    <a:lstStyle/>
                    <a:p>
                      <a:pPr algn="ctr"/>
                      <a:r>
                        <a:rPr lang="es-CO" sz="1400">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a:rPr>
                        <a:t>NR**</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a:rPr>
                        <a:t>2.250</a:t>
                      </a:r>
                    </a:p>
                  </a:txBody>
                  <a:tcPr marL="9525" marR="9525" marT="9525" marB="0"/>
                </a:tc>
                <a:tc>
                  <a:txBody>
                    <a:bodyPr/>
                    <a:lstStyle/>
                    <a:p>
                      <a:pPr marL="0" algn="ctr" defTabSz="914400" rtl="0" eaLnBrk="1" latinLnBrk="0" hangingPunct="1"/>
                      <a:r>
                        <a:rPr lang="es-CO" sz="1400" kern="1200">
                          <a:solidFill>
                            <a:schemeClr val="accent1">
                              <a:lumMod val="50000"/>
                            </a:schemeClr>
                          </a:solidFill>
                          <a:effectLst/>
                          <a:latin typeface="+mn-lt"/>
                          <a:ea typeface="Times New Roman" panose="02020603050405020304" pitchFamily="18" charset="0"/>
                          <a:cs typeface="Times New Roman"/>
                        </a:rPr>
                        <a:t>69%</a:t>
                      </a:r>
                    </a:p>
                  </a:txBody>
                  <a:tcPr anchor="ctr"/>
                </a:tc>
                <a:extLst>
                  <a:ext uri="{0D108BD9-81ED-4DB2-BD59-A6C34878D82A}">
                    <a16:rowId xmlns:a16="http://schemas.microsoft.com/office/drawing/2014/main" val="3370870032"/>
                  </a:ext>
                </a:extLst>
              </a:tr>
              <a:tr h="234917">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a:rPr>
                        <a:t>NR**</a:t>
                      </a:r>
                      <a:endParaRPr lang="es-CO" sz="1400">
                        <a:solidFill>
                          <a:schemeClr val="accent1">
                            <a:lumMod val="50000"/>
                          </a:schemeClr>
                        </a:solidFill>
                        <a:effectLst/>
                        <a:latin typeface="+mn-lt"/>
                        <a:ea typeface="Times New Roman" panose="02020603050405020304" pitchFamily="18" charset="0"/>
                        <a:cs typeface="Times New Roman"/>
                      </a:endParaRP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effectLst/>
                          <a:latin typeface="+mn-lt"/>
                          <a:ea typeface="Times New Roman" panose="02020603050405020304" pitchFamily="18" charset="0"/>
                          <a:cs typeface="Times New Roman"/>
                        </a:rPr>
                        <a:t>7.100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effectLst/>
                          <a:latin typeface="+mn-lt"/>
                          <a:ea typeface="Times New Roman" panose="02020603050405020304" pitchFamily="18" charset="0"/>
                          <a:cs typeface="Times New Roman"/>
                        </a:rPr>
                        <a:t>44%</a:t>
                      </a: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567492"/>
            <a:ext cx="5351309" cy="212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febrero de 2025</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las novedades de cestas como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Ausentes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y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Hurtadas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por tándem de cestas, razón por la cual, la Interventoría relaciona los totales en la columna hurtadas.</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a:t>
            </a:r>
            <a:r>
              <a:rPr lang="es-MX" sz="1200" b="0" i="0" u="none" strike="noStrike" kern="1200" cap="none" spc="0" normalizeH="0" baseline="0" noProof="0" err="1">
                <a:ln>
                  <a:noFill/>
                </a:ln>
                <a:solidFill>
                  <a:srgbClr val="002060"/>
                </a:solidFill>
                <a:effectLst/>
                <a:uLnTx/>
                <a:uFillTx/>
                <a:latin typeface="Calibri" panose="020F0502020204030204"/>
                <a:ea typeface="Calibri"/>
                <a:cs typeface="Calibri"/>
              </a:rPr>
              <a:t>NR</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No Reporta</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 cantidad de cestas por tándem; por lo que las cantidades relacionadas por la Interventoría son convertidas a unidades.</a:t>
            </a:r>
          </a:p>
          <a:p>
            <a:pPr algn="just" eaLnBrk="0" fontAlgn="base" hangingPunct="0">
              <a:spcBef>
                <a:spcPct val="0"/>
              </a:spcBef>
              <a:spcAft>
                <a:spcPct val="0"/>
              </a:spcAft>
              <a:defRPr/>
            </a:pPr>
            <a:endParaRPr lang="es-MX"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algn="just" eaLnBrk="0" fontAlgn="base" hangingPunct="0">
              <a:spcBef>
                <a:spcPct val="0"/>
              </a:spcBef>
              <a:spcAft>
                <a:spcPct val="0"/>
              </a:spcAft>
              <a:defRPr/>
            </a:pP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pSp>
        <p:nvGrpSpPr>
          <p:cNvPr id="12" name="Grupo 11">
            <a:extLst>
              <a:ext uri="{FF2B5EF4-FFF2-40B4-BE49-F238E27FC236}">
                <a16:creationId xmlns:a16="http://schemas.microsoft.com/office/drawing/2014/main" id="{9B51D49C-8E76-48D0-9BF3-25A814C32E3B}"/>
              </a:ext>
            </a:extLst>
          </p:cNvPr>
          <p:cNvGrpSpPr/>
          <p:nvPr/>
        </p:nvGrpSpPr>
        <p:grpSpPr>
          <a:xfrm>
            <a:off x="10668831" y="42342"/>
            <a:ext cx="1146651" cy="1031060"/>
            <a:chOff x="10562619" y="1423954"/>
            <a:chExt cx="1280250" cy="1299632"/>
          </a:xfrm>
        </p:grpSpPr>
        <p:pic>
          <p:nvPicPr>
            <p:cNvPr id="13" name="Picture 2">
              <a:extLst>
                <a:ext uri="{FF2B5EF4-FFF2-40B4-BE49-F238E27FC236}">
                  <a16:creationId xmlns:a16="http://schemas.microsoft.com/office/drawing/2014/main" id="{C254DE52-B62E-44C6-86FE-1CCAD9E9E69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2E620C27-4A3B-4796-A45A-DBE48E139B5D}"/>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035930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febrero de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1.369</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4.973</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72%</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2.104</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1.162</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51%</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1.921</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1.138</a:t>
                      </a:r>
                    </a:p>
                  </a:txBody>
                  <a:tcPr marL="9525" marR="9525" marT="9525" marB="0" anchor="ctr"/>
                </a:tc>
                <a:tc>
                  <a:txBody>
                    <a:bodyPr/>
                    <a:lstStyle/>
                    <a:p>
                      <a:pPr marL="0" algn="ctr" defTabSz="914400" rtl="0" eaLnBrk="1" fontAlgn="ctr" latinLnBrk="0" hangingPunct="1">
                        <a:buNone/>
                      </a:pPr>
                      <a:r>
                        <a:rPr lang="es-CO" sz="1400" b="0" i="0" u="none" strike="noStrike" kern="1200">
                          <a:solidFill>
                            <a:srgbClr val="203864"/>
                          </a:solidFill>
                          <a:effectLst/>
                          <a:latin typeface="Calibri"/>
                          <a:ea typeface="+mn-ea"/>
                          <a:cs typeface="+mn-cs"/>
                        </a:rPr>
                        <a:t>50%</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5.394</a:t>
                      </a:r>
                    </a:p>
                  </a:txBody>
                  <a:tcPr marL="9525" marR="9525" marT="9525" marB="0"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7.273</a:t>
                      </a:r>
                    </a:p>
                  </a:txBody>
                  <a:tcPr marL="9525" marR="9525" marT="9525" marB="0" anchor="ctr"/>
                </a:tc>
                <a:tc>
                  <a:txBody>
                    <a:bodyPr/>
                    <a:lstStyle/>
                    <a:p>
                      <a:pPr marL="0" algn="ctr" defTabSz="914400" rtl="0" eaLnBrk="1" fontAlgn="ctr" latinLnBrk="0" hangingPunct="1">
                        <a:buNone/>
                      </a:pPr>
                      <a:r>
                        <a:rPr lang="es-CO" sz="1400" b="1" i="0" u="none" strike="noStrike" kern="1200">
                          <a:solidFill>
                            <a:srgbClr val="203864"/>
                          </a:solidFill>
                          <a:effectLst/>
                          <a:latin typeface="Calibri"/>
                          <a:ea typeface="+mn-ea"/>
                          <a:cs typeface="+mn-cs"/>
                        </a:rPr>
                        <a:t>63%</a:t>
                      </a: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2.379</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5.507</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186</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369</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679632"/>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febrero de 2025.</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36409062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MX" sz="1600" b="1" i="0" u="none" strike="noStrike" kern="1200" cap="small" spc="0" normalizeH="0" baseline="0" noProof="0">
                <a:ln>
                  <a:noFill/>
                </a:ln>
                <a:solidFill>
                  <a:srgbClr val="002060"/>
                </a:solidFill>
                <a:effectLst/>
                <a:uLnTx/>
                <a:uFillTx/>
                <a:latin typeface="Candara"/>
              </a:rPr>
              <a:t>Febrero </a:t>
            </a:r>
            <a:r>
              <a:rPr kumimoji="0" lang="es-CO" sz="1600" b="1" i="0" u="none" strike="noStrike" kern="1200" cap="small" spc="0" normalizeH="0" baseline="0" noProof="0">
                <a:ln>
                  <a:noFill/>
                </a:ln>
                <a:solidFill>
                  <a:srgbClr val="002060"/>
                </a:solidFill>
                <a:effectLst/>
                <a:uLnTx/>
                <a:uFillTx/>
                <a:latin typeface="Candara"/>
              </a:rPr>
              <a:t>de 2025</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dirty="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2.579</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6.331</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257</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1.691</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536</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febrero de 2025.</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76071836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58%</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169</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107</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44%</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 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a:t>
            </a:r>
          </a:p>
          <a:p>
            <a:pPr lvl="1"/>
            <a:r>
              <a:rPr lang="es-CO" sz="1600" b="0" kern="0" dirty="0">
                <a:solidFill>
                  <a:schemeClr val="accent1">
                    <a:lumMod val="50000"/>
                  </a:schemeClr>
                </a:solidFill>
              </a:rPr>
              <a:t>Marzo 2025</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553</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111</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incumplimiento SAC 90 P.O. </a:t>
            </a:r>
          </a:p>
          <a:p>
            <a:r>
              <a:rPr lang="es-CO" sz="1400" dirty="0">
                <a:solidFill>
                  <a:srgbClr val="C00000"/>
                </a:solidFill>
              </a:rPr>
              <a:t>(16 vehículos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277693" y="1436057"/>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Posible Incumplimiento SAC 388 P.O. </a:t>
            </a:r>
          </a:p>
          <a:p>
            <a:r>
              <a:rPr lang="es-CO" sz="1400" dirty="0">
                <a:solidFill>
                  <a:srgbClr val="C00000"/>
                </a:solidFill>
              </a:rPr>
              <a:t>(14 vehículos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err="1">
                <a:solidFill>
                  <a:srgbClr val="C00000"/>
                </a:solidFill>
              </a:rPr>
              <a:t>Otrosi</a:t>
            </a:r>
            <a:r>
              <a:rPr lang="es-MX" sz="1400" dirty="0">
                <a:solidFill>
                  <a:srgbClr val="C00000"/>
                </a:solidFill>
              </a:rPr>
              <a:t> N°7 </a:t>
            </a:r>
          </a:p>
          <a:p>
            <a:r>
              <a:rPr lang="es-MX" sz="1400" dirty="0">
                <a:solidFill>
                  <a:srgbClr val="C00000"/>
                </a:solidFill>
              </a:rPr>
              <a:t>(22 vehículos en adiciones suscritas)</a:t>
            </a:r>
          </a:p>
        </p:txBody>
      </p:sp>
    </p:spTree>
    <p:extLst>
      <p:ext uri="{BB962C8B-B14F-4D97-AF65-F5344CB8AC3E}">
        <p14:creationId xmlns:p14="http://schemas.microsoft.com/office/powerpoint/2010/main" val="210145928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Marzo2025</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271</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553</a:t>
            </a:r>
          </a:p>
        </p:txBody>
      </p:sp>
    </p:spTree>
    <p:extLst>
      <p:ext uri="{BB962C8B-B14F-4D97-AF65-F5344CB8AC3E}">
        <p14:creationId xmlns:p14="http://schemas.microsoft.com/office/powerpoint/2010/main" val="27697692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a:t>
            </a:r>
            <a:r>
              <a:rPr lang="es-MX" sz="900">
                <a:solidFill>
                  <a:schemeClr val="accent1">
                    <a:lumMod val="50000"/>
                  </a:schemeClr>
                </a:solidFill>
              </a:rPr>
              <a:t>12 de febrero 2018 y el 31 de diciembre de 2024</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40557" y="137426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04575" y="13825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13809" y="172303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31516" y="163703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18945" y="17396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2024</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175786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9368" y="119405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54F7ACC0-1CD5-25A4-F430-4FB0ED2221BE}"/>
              </a:ext>
            </a:extLst>
          </p:cNvPr>
          <p:cNvGraphicFramePr>
            <a:graphicFrameLocks noGrp="1"/>
          </p:cNvGraphicFramePr>
          <p:nvPr>
            <p:extLst>
              <p:ext uri="{D42A27DB-BD31-4B8C-83A1-F6EECF244321}">
                <p14:modId xmlns:p14="http://schemas.microsoft.com/office/powerpoint/2010/main" val="284910561"/>
              </p:ext>
            </p:extLst>
          </p:nvPr>
        </p:nvGraphicFramePr>
        <p:xfrm>
          <a:off x="342092" y="2464292"/>
          <a:ext cx="11436268" cy="3422490"/>
        </p:xfrm>
        <a:graphic>
          <a:graphicData uri="http://schemas.openxmlformats.org/drawingml/2006/table">
            <a:tbl>
              <a:tblPr/>
              <a:tblGrid>
                <a:gridCol w="820295">
                  <a:extLst>
                    <a:ext uri="{9D8B030D-6E8A-4147-A177-3AD203B41FA5}">
                      <a16:colId xmlns:a16="http://schemas.microsoft.com/office/drawing/2014/main" val="3372168847"/>
                    </a:ext>
                  </a:extLst>
                </a:gridCol>
                <a:gridCol w="929666">
                  <a:extLst>
                    <a:ext uri="{9D8B030D-6E8A-4147-A177-3AD203B41FA5}">
                      <a16:colId xmlns:a16="http://schemas.microsoft.com/office/drawing/2014/main" val="3192453452"/>
                    </a:ext>
                  </a:extLst>
                </a:gridCol>
                <a:gridCol w="153805">
                  <a:extLst>
                    <a:ext uri="{9D8B030D-6E8A-4147-A177-3AD203B41FA5}">
                      <a16:colId xmlns:a16="http://schemas.microsoft.com/office/drawing/2014/main" val="3863812620"/>
                    </a:ext>
                  </a:extLst>
                </a:gridCol>
                <a:gridCol w="820295">
                  <a:extLst>
                    <a:ext uri="{9D8B030D-6E8A-4147-A177-3AD203B41FA5}">
                      <a16:colId xmlns:a16="http://schemas.microsoft.com/office/drawing/2014/main" val="2798499535"/>
                    </a:ext>
                  </a:extLst>
                </a:gridCol>
                <a:gridCol w="929666">
                  <a:extLst>
                    <a:ext uri="{9D8B030D-6E8A-4147-A177-3AD203B41FA5}">
                      <a16:colId xmlns:a16="http://schemas.microsoft.com/office/drawing/2014/main" val="2301862543"/>
                    </a:ext>
                  </a:extLst>
                </a:gridCol>
                <a:gridCol w="153805">
                  <a:extLst>
                    <a:ext uri="{9D8B030D-6E8A-4147-A177-3AD203B41FA5}">
                      <a16:colId xmlns:a16="http://schemas.microsoft.com/office/drawing/2014/main" val="1581927232"/>
                    </a:ext>
                  </a:extLst>
                </a:gridCol>
                <a:gridCol w="820295">
                  <a:extLst>
                    <a:ext uri="{9D8B030D-6E8A-4147-A177-3AD203B41FA5}">
                      <a16:colId xmlns:a16="http://schemas.microsoft.com/office/drawing/2014/main" val="2397612582"/>
                    </a:ext>
                  </a:extLst>
                </a:gridCol>
                <a:gridCol w="929666">
                  <a:extLst>
                    <a:ext uri="{9D8B030D-6E8A-4147-A177-3AD203B41FA5}">
                      <a16:colId xmlns:a16="http://schemas.microsoft.com/office/drawing/2014/main" val="2658517476"/>
                    </a:ext>
                  </a:extLst>
                </a:gridCol>
                <a:gridCol w="153805">
                  <a:extLst>
                    <a:ext uri="{9D8B030D-6E8A-4147-A177-3AD203B41FA5}">
                      <a16:colId xmlns:a16="http://schemas.microsoft.com/office/drawing/2014/main" val="3581044928"/>
                    </a:ext>
                  </a:extLst>
                </a:gridCol>
                <a:gridCol w="820295">
                  <a:extLst>
                    <a:ext uri="{9D8B030D-6E8A-4147-A177-3AD203B41FA5}">
                      <a16:colId xmlns:a16="http://schemas.microsoft.com/office/drawing/2014/main" val="1465653263"/>
                    </a:ext>
                  </a:extLst>
                </a:gridCol>
                <a:gridCol w="929666">
                  <a:extLst>
                    <a:ext uri="{9D8B030D-6E8A-4147-A177-3AD203B41FA5}">
                      <a16:colId xmlns:a16="http://schemas.microsoft.com/office/drawing/2014/main" val="1980119984"/>
                    </a:ext>
                  </a:extLst>
                </a:gridCol>
                <a:gridCol w="153805">
                  <a:extLst>
                    <a:ext uri="{9D8B030D-6E8A-4147-A177-3AD203B41FA5}">
                      <a16:colId xmlns:a16="http://schemas.microsoft.com/office/drawing/2014/main" val="1649332938"/>
                    </a:ext>
                  </a:extLst>
                </a:gridCol>
                <a:gridCol w="820295">
                  <a:extLst>
                    <a:ext uri="{9D8B030D-6E8A-4147-A177-3AD203B41FA5}">
                      <a16:colId xmlns:a16="http://schemas.microsoft.com/office/drawing/2014/main" val="2830998071"/>
                    </a:ext>
                  </a:extLst>
                </a:gridCol>
                <a:gridCol w="929666">
                  <a:extLst>
                    <a:ext uri="{9D8B030D-6E8A-4147-A177-3AD203B41FA5}">
                      <a16:colId xmlns:a16="http://schemas.microsoft.com/office/drawing/2014/main" val="2834466647"/>
                    </a:ext>
                  </a:extLst>
                </a:gridCol>
                <a:gridCol w="153805">
                  <a:extLst>
                    <a:ext uri="{9D8B030D-6E8A-4147-A177-3AD203B41FA5}">
                      <a16:colId xmlns:a16="http://schemas.microsoft.com/office/drawing/2014/main" val="2638578700"/>
                    </a:ext>
                  </a:extLst>
                </a:gridCol>
                <a:gridCol w="820295">
                  <a:extLst>
                    <a:ext uri="{9D8B030D-6E8A-4147-A177-3AD203B41FA5}">
                      <a16:colId xmlns:a16="http://schemas.microsoft.com/office/drawing/2014/main" val="870831008"/>
                    </a:ext>
                  </a:extLst>
                </a:gridCol>
                <a:gridCol w="1097143">
                  <a:extLst>
                    <a:ext uri="{9D8B030D-6E8A-4147-A177-3AD203B41FA5}">
                      <a16:colId xmlns:a16="http://schemas.microsoft.com/office/drawing/2014/main" val="3920652467"/>
                    </a:ext>
                  </a:extLst>
                </a:gridCol>
              </a:tblGrid>
              <a:tr h="223206">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5889245"/>
                  </a:ext>
                </a:extLst>
              </a:tr>
              <a:tr h="212577">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103.227,89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799.643,07</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19460140"/>
                  </a:ext>
                </a:extLst>
              </a:tr>
              <a:tr h="212577">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2763316917"/>
                  </a:ext>
                </a:extLst>
              </a:tr>
              <a:tr h="212577">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013970245"/>
                  </a:ext>
                </a:extLst>
              </a:tr>
              <a:tr h="212577">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3599299133"/>
                  </a:ext>
                </a:extLst>
              </a:tr>
              <a:tr h="212577">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971447078"/>
                  </a:ext>
                </a:extLst>
              </a:tr>
              <a:tr h="212577">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291270477"/>
                  </a:ext>
                </a:extLst>
              </a:tr>
              <a:tr h="212577">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217840909"/>
                  </a:ext>
                </a:extLst>
              </a:tr>
              <a:tr h="212577">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2020916255"/>
                  </a:ext>
                </a:extLst>
              </a:tr>
              <a:tr h="212577">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780633532"/>
                  </a:ext>
                </a:extLst>
              </a:tr>
              <a:tr h="212577">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3438861347"/>
                  </a:ext>
                </a:extLst>
              </a:tr>
              <a:tr h="212577">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1632879"/>
                  </a:ext>
                </a:extLst>
              </a:tr>
              <a:tr h="212577">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294005986"/>
                  </a:ext>
                </a:extLst>
              </a:tr>
              <a:tr h="212577">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214.374,53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310.060,35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189.729,71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130.194,48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136.554,34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latin typeface="Calibri" panose="020F0502020204030204" pitchFamily="34" charset="0"/>
                        </a:rPr>
                        <a:t>980.913,41</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908794124"/>
                  </a:ext>
                </a:extLst>
              </a:tr>
              <a:tr h="212577">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218.579,40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323.179,55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198.665,84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135.495,09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140.460,80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1.016.380,68</a:t>
                      </a:r>
                    </a:p>
                  </a:txBody>
                  <a:tcPr marL="0" marR="85006" marT="0" marB="0" anchor="ctr">
                    <a:lnL>
                      <a:noFill/>
                    </a:lnL>
                    <a:lnR>
                      <a:noFill/>
                    </a:lnR>
                    <a:lnT>
                      <a:noFill/>
                    </a:lnT>
                    <a:lnB>
                      <a:noFill/>
                    </a:lnB>
                    <a:noFill/>
                  </a:tcPr>
                </a:tc>
                <a:extLst>
                  <a:ext uri="{0D108BD9-81ED-4DB2-BD59-A6C34878D82A}">
                    <a16:rowId xmlns:a16="http://schemas.microsoft.com/office/drawing/2014/main" val="1306769224"/>
                  </a:ext>
                </a:extLst>
              </a:tr>
              <a:tr h="22320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3.026.134,16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4.421.848,82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2.731.161,47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1.864.676,05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1.931.331,55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     13.975.152,05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10646226"/>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782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febrero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2.687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297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12755" y="6105892"/>
            <a:ext cx="12186370" cy="784830"/>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Se retiraron 214 contenedores bajo la Actualización del Plan de </a:t>
            </a:r>
            <a:r>
              <a:rPr kumimoji="0" lang="es-CO" sz="900" b="0" i="0" u="none" strike="noStrike" kern="1200" cap="none" spc="0" normalizeH="0" baseline="0" noProof="0" dirty="0" err="1">
                <a:ln>
                  <a:noFill/>
                </a:ln>
                <a:solidFill>
                  <a:srgbClr val="002060"/>
                </a:solidFill>
                <a:effectLst/>
                <a:uLnTx/>
                <a:uFillTx/>
                <a:latin typeface="Calibri" panose="020F0502020204030204"/>
                <a:ea typeface="+mn-ea"/>
                <a:cs typeface="+mn-cs"/>
              </a:rPr>
              <a:t>contenerización</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suscrito bajo el acta de entendimiento el 25 de octubre de 2024.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BOGOTA LIMPIA  reporta un (1) contenedor para residuos aprovechables adicional.</a:t>
            </a:r>
          </a:p>
          <a:p>
            <a:pPr algn="ju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Nota: La </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Unidad emitió concepto en el cual indica que se debe actualizar los planes de Contenerización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76	         178	                  9	                       227</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a:t>
            </a:r>
            <a:r>
              <a:rPr lang="es-CO" sz="1200" b="1">
                <a:solidFill>
                  <a:srgbClr val="4472C4">
                    <a:lumMod val="50000"/>
                  </a:srgbClr>
                </a:solidFill>
                <a:latin typeface="Calibri" panose="020F0502020204030204"/>
              </a:rPr>
              <a:t> </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6</a:t>
            </a:r>
            <a:r>
              <a:rPr lang="es-CO" sz="1200" b="1" cap="small">
                <a:solidFill>
                  <a:srgbClr val="4472C4">
                    <a:lumMod val="50000"/>
                  </a:srgbClr>
                </a:solidFill>
                <a:latin typeface="Calibri" panose="020F0502020204030204"/>
              </a:rPr>
              <a:t>0</a:t>
            </a: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93                            171</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234066"/>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43                                   560                               </a:t>
            </a:r>
            <a:r>
              <a:rPr lang="es-CO" sz="1200" b="1">
                <a:solidFill>
                  <a:srgbClr val="002060"/>
                </a:solidFill>
                <a:latin typeface="Calibri" panose="020F0502020204030204"/>
              </a:rPr>
              <a:t>286</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358	             </a:t>
            </a:r>
            <a:r>
              <a:rPr lang="es-CO" sz="1200" b="1">
                <a:solidFill>
                  <a:srgbClr val="002060"/>
                </a:solidFill>
                <a:latin typeface="Calibri" panose="020F0502020204030204"/>
              </a:rPr>
              <a:t>100</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474	          220</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4.612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4.901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42966" y="2028564"/>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1.745*</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895</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673217" y="3989487"/>
            <a:ext cx="2047575" cy="826380"/>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highlight>
                  <a:srgbClr val="FFFFFF"/>
                </a:highlight>
                <a:uLnTx/>
                <a:uFillTx/>
                <a:latin typeface="Calibri" panose="020F0502020204030204"/>
                <a:ea typeface="Calibri"/>
                <a:cs typeface="Calibri"/>
              </a:rPr>
              <a:t>2.984****</a:t>
            </a:r>
          </a:p>
          <a:p>
            <a:pPr algn="ctr">
              <a:lnSpc>
                <a:spcPct val="90000"/>
              </a:lnSpc>
              <a:spcBef>
                <a:spcPct val="0"/>
              </a:spcBef>
              <a:defRPr/>
            </a:pPr>
            <a:r>
              <a:rPr lang="es-CO" sz="1100" cap="small" dirty="0">
                <a:solidFill>
                  <a:srgbClr val="002060"/>
                </a:solidFill>
                <a:latin typeface="Calibri" panose="020F0502020204030204"/>
                <a:ea typeface="+mj-ea"/>
                <a:cs typeface="+mj-cs"/>
              </a:rPr>
              <a:t>1.549 NA</a:t>
            </a:r>
          </a:p>
          <a:p>
            <a:pPr algn="ctr">
              <a:lnSpc>
                <a:spcPct val="90000"/>
              </a:lnSpc>
              <a:spcBef>
                <a:spcPct val="0"/>
              </a:spcBef>
              <a:defRPr/>
            </a:pPr>
            <a:r>
              <a:rPr lang="es-CO" sz="1100" cap="small" dirty="0">
                <a:solidFill>
                  <a:srgbClr val="002060"/>
                </a:solidFill>
                <a:latin typeface="Calibri" panose="020F0502020204030204"/>
                <a:ea typeface="+mj-ea"/>
                <a:cs typeface="+mj-cs"/>
              </a:rPr>
              <a:t>(1.434 Contrato y 115 Adición)   </a:t>
            </a:r>
          </a:p>
          <a:p>
            <a:pPr algn="ctr">
              <a:lnSpc>
                <a:spcPct val="90000"/>
              </a:lnSpc>
              <a:spcBef>
                <a:spcPct val="0"/>
              </a:spcBef>
              <a:defRPr/>
            </a:pPr>
            <a:r>
              <a:rPr lang="es-CO" sz="1100" cap="small" dirty="0">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349241" y="1177792"/>
            <a:ext cx="2210398" cy="97872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b="1">
                <a:solidFill>
                  <a:srgbClr val="002060"/>
                </a:solidFill>
                <a:latin typeface="Calibri" panose="020F0502020204030204"/>
              </a:rPr>
              <a:t>814</a:t>
            </a: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a:t>
            </a:r>
          </a:p>
          <a:p>
            <a:pPr algn="ctr">
              <a:lnSpc>
                <a:spcPct val="90000"/>
              </a:lnSpc>
              <a:spcBef>
                <a:spcPct val="0"/>
              </a:spcBef>
              <a:defRPr/>
            </a:pPr>
            <a:r>
              <a:rPr lang="es-CO" sz="1100" cap="small">
                <a:solidFill>
                  <a:srgbClr val="002060"/>
                </a:solidFill>
                <a:latin typeface="Calibri" panose="020F0502020204030204"/>
                <a:ea typeface="+mj-ea"/>
                <a:cs typeface="+mj-cs"/>
              </a:rPr>
              <a:t>290 NA</a:t>
            </a:r>
          </a:p>
          <a:p>
            <a:pPr algn="ctr">
              <a:lnSpc>
                <a:spcPct val="90000"/>
              </a:lnSpc>
              <a:spcBef>
                <a:spcPct val="0"/>
              </a:spcBef>
              <a:defRPr/>
            </a:pPr>
            <a:r>
              <a:rPr lang="es-CO" sz="1100" cap="small">
                <a:solidFill>
                  <a:srgbClr val="002060"/>
                </a:solidFill>
                <a:latin typeface="Calibri" panose="020F0502020204030204"/>
                <a:ea typeface="+mj-ea"/>
                <a:cs typeface="+mj-cs"/>
              </a:rPr>
              <a:t>(242 Contrato y 48 Adición 7 y 15)</a:t>
            </a:r>
          </a:p>
          <a:p>
            <a:pPr algn="ctr">
              <a:lnSpc>
                <a:spcPct val="90000"/>
              </a:lnSpc>
              <a:spcBef>
                <a:spcPct val="0"/>
              </a:spcBef>
              <a:defRPr/>
            </a:pPr>
            <a:r>
              <a:rPr lang="es-CO" sz="1100" cap="small">
                <a:solidFill>
                  <a:srgbClr val="002060"/>
                </a:solidFill>
                <a:latin typeface="Calibri" panose="020F0502020204030204"/>
                <a:ea typeface="+mj-ea"/>
                <a:cs typeface="+mj-cs"/>
              </a:rPr>
              <a:t>524 A</a:t>
            </a:r>
          </a:p>
          <a:p>
            <a:pPr algn="ctr">
              <a:lnSpc>
                <a:spcPct val="90000"/>
              </a:lnSpc>
              <a:spcBef>
                <a:spcPct val="0"/>
              </a:spcBef>
              <a:defRPr/>
            </a:pPr>
            <a:r>
              <a:rPr lang="es-CO" sz="1100" cap="small">
                <a:solidFill>
                  <a:srgbClr val="002060"/>
                </a:solidFill>
                <a:latin typeface="Calibri" panose="020F0502020204030204"/>
                <a:ea typeface="+mj-ea"/>
                <a:cs typeface="+mj-cs"/>
              </a:rPr>
              <a:t>(484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453029" y="1742982"/>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182**</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rPr>
              <a:t>CONTENEDORES</a:t>
            </a:r>
          </a:p>
          <a:p>
            <a:pPr lvl="1">
              <a:defRPr/>
            </a:pPr>
            <a:r>
              <a:rPr lang="es-CO" sz="1600" kern="0">
                <a:solidFill>
                  <a:srgbClr val="002060"/>
                </a:solidFill>
                <a:latin typeface="Candara"/>
              </a:rPr>
              <a:t>Contenedores reemplazados febrero 2025</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.910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27</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,08</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a:solidFill>
                  <a:srgbClr val="002060"/>
                </a:solidFill>
                <a:latin typeface="Calibri" panose="020F0502020204030204"/>
              </a:rPr>
              <a:t>403</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a:solidFill>
                  <a:srgbClr val="002060"/>
                </a:solidFill>
                <a:latin typeface="Calibri" panose="020F0502020204030204"/>
              </a:rPr>
              <a:t>1.141*</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5536827" y="1200627"/>
            <a:ext cx="607427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SAN CRISTÓBAL      USME              SANTA FE       USAQUÉN       CHAPINERO      LA CANDELARIA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153	        </a:t>
            </a:r>
            <a:r>
              <a:rPr lang="es-CO" sz="1200" b="1" cap="small">
                <a:solidFill>
                  <a:srgbClr val="002060"/>
                </a:solidFill>
                <a:highlight>
                  <a:srgbClr val="FFFFFF"/>
                </a:highlight>
                <a:latin typeface="+mn-lt"/>
              </a:rPr>
              <a:t>134</a:t>
            </a: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	       57                    </a:t>
            </a:r>
            <a:r>
              <a:rPr lang="es-CO" sz="1200" b="1" cap="small">
                <a:solidFill>
                  <a:srgbClr val="002060"/>
                </a:solidFill>
                <a:highlight>
                  <a:srgbClr val="FFFFFF"/>
                </a:highlight>
                <a:latin typeface="+mn-lt"/>
              </a:rPr>
              <a:t>52</a:t>
            </a: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highlight>
                  <a:srgbClr val="FFFFFF"/>
                </a:highlight>
                <a:latin typeface="+mn-lt"/>
              </a:rPr>
              <a:t>FONTIBÓN</a:t>
            </a:r>
            <a:r>
              <a:rPr lang="es-CO" sz="1200" b="1">
                <a:solidFill>
                  <a:srgbClr val="4472C4"/>
                </a:solidFill>
                <a:highlight>
                  <a:srgbClr val="FFFFFF"/>
                </a:highlight>
                <a:latin typeface="+mn-lt"/>
              </a:rPr>
              <a:t>	</a:t>
            </a:r>
            <a:r>
              <a:rPr lang="es-CO" sz="1200" b="1">
                <a:solidFill>
                  <a:srgbClr val="002060"/>
                </a:solidFill>
                <a:highlight>
                  <a:srgbClr val="FFFFFF"/>
                </a:highlight>
                <a:latin typeface="+mn-lt"/>
              </a:rPr>
              <a:t>KENNEDY</a:t>
            </a:r>
          </a:p>
          <a:p>
            <a:pPr>
              <a:defRPr/>
            </a:pPr>
            <a:r>
              <a:rPr lang="es-CO" sz="1200" b="1">
                <a:solidFill>
                  <a:srgbClr val="002060"/>
                </a:solidFill>
                <a:highlight>
                  <a:srgbClr val="FFFFFF"/>
                </a:highlight>
                <a:latin typeface="+mn-lt"/>
              </a:rPr>
              <a:t>292        </a:t>
            </a: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 	</a:t>
            </a:r>
            <a:r>
              <a:rPr lang="es-CO" sz="1200" b="1">
                <a:solidFill>
                  <a:srgbClr val="002060"/>
                </a:solidFill>
                <a:highlight>
                  <a:srgbClr val="FFFFFF"/>
                </a:highlight>
                <a:latin typeface="+mn-lt"/>
              </a:rPr>
              <a:t>849</a:t>
            </a: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i="0" u="none" strike="noStrike" kern="1200" cap="none" spc="0" normalizeH="0" baseline="0" noProof="0">
                <a:ln>
                  <a:noFill/>
                </a:ln>
                <a:solidFill>
                  <a:srgbClr val="002060"/>
                </a:solidFill>
                <a:effectLst/>
                <a:uLnTx/>
                <a:uFillTx/>
                <a:latin typeface="Calibri" panose="020F0502020204030204"/>
                <a:cs typeface="Calibri"/>
              </a:rPr>
              <a:t>9</a:t>
            </a:r>
            <a:r>
              <a:rPr lang="es-CO" sz="2400" b="1" i="0" u="none" strike="noStrike" kern="1200" cap="none" spc="0" normalizeH="0" baseline="0" noProof="0">
                <a:ln>
                  <a:noFill/>
                </a:ln>
                <a:solidFill>
                  <a:srgbClr val="002060"/>
                </a:solidFill>
                <a:effectLst/>
                <a:uLnTx/>
                <a:uFillTx/>
                <a:latin typeface="Calibri" panose="020F0502020204030204"/>
                <a:cs typeface="Calibri"/>
              </a:rPr>
              <a:t>36</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335</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130</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223</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TUNJUELITO 		 ANTONIO NARIÑO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67</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133</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5</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LOS MÁRTIRES	TEUSAQUILLO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19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24</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a:solidFill>
                  <a:srgbClr val="002060"/>
                </a:solidFill>
                <a:latin typeface="Calibri" panose="020F0502020204030204"/>
              </a:rPr>
              <a:t>.</a:t>
            </a:r>
          </a:p>
          <a:p>
            <a:pPr algn="just">
              <a:defRPr/>
            </a:pPr>
            <a:r>
              <a:rPr lang="es-CO" sz="900">
                <a:solidFill>
                  <a:srgbClr val="002060"/>
                </a:solidFill>
                <a:latin typeface="Calibri" panose="020F0502020204030204"/>
                <a:ea typeface="Calibri"/>
                <a:cs typeface="Calibri"/>
              </a:rPr>
              <a:t>*Los datos son presentados con base a lo informado por el concesionario.</a:t>
            </a:r>
          </a:p>
          <a:p>
            <a:pPr algn="just">
              <a:defRPr/>
            </a:pPr>
            <a:r>
              <a:rPr lang="es-CO" sz="900">
                <a:solidFill>
                  <a:srgbClr val="002060"/>
                </a:solidFill>
                <a:latin typeface="Calibri" panose="020F0502020204030204"/>
                <a:ea typeface="Calibri"/>
                <a:cs typeface="Calibri"/>
              </a:rPr>
              <a:t>**Se toma el dato del reporte SIGAB “Reemplazo de contenedores”.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248</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Contenerización</a:t>
            </a:r>
            <a:r>
              <a:rPr lang="es-CO" sz="1600" cap="small">
                <a:solidFill>
                  <a:srgbClr val="002060"/>
                </a:solidFill>
                <a:latin typeface="Candara"/>
              </a:rPr>
              <a:t> febrero -2025</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761673" y="3154731"/>
            <a:ext cx="1243861" cy="170360"/>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208445"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highlight>
                  <a:srgbClr val="FFFFFF"/>
                </a:highlight>
                <a:latin typeface="Calibri Light" panose="020F0302020204030204"/>
              </a:rPr>
              <a:t>Portales del Norte</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highlight>
                  <a:srgbClr val="FFFFFF"/>
                </a:highlight>
                <a:latin typeface="Calibri Light" panose="020F0302020204030204"/>
              </a:rPr>
              <a:t>Nueva Titabuyes</a:t>
            </a:r>
            <a:endParaRPr lang="es-CO" sz="1200" cap="small">
              <a:solidFill>
                <a:srgbClr val="4472C4">
                  <a:lumMod val="50000"/>
                </a:srgbClr>
              </a:solidFill>
              <a:highlight>
                <a:srgbClr val="FFFFFF"/>
              </a:highlight>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5410200" y="1483917"/>
            <a:ext cx="6361271" cy="984885"/>
          </a:xfrm>
          <a:prstGeom prst="rect">
            <a:avLst/>
          </a:prstGeom>
          <a:noFill/>
        </p:spPr>
        <p:txBody>
          <a:bodyPr wrap="square" rtlCol="0">
            <a:spAutoFit/>
          </a:bodyPr>
          <a:lstStyle/>
          <a:p>
            <a:pPr>
              <a:defRPr/>
            </a:pPr>
            <a:r>
              <a:rPr lang="es-CO" sz="1400" cap="small">
                <a:solidFill>
                  <a:srgbClr val="4472C4">
                    <a:lumMod val="50000"/>
                  </a:srgbClr>
                </a:solidFill>
                <a:latin typeface="Calibri Light" panose="020F0302020204030204"/>
              </a:rPr>
              <a:t>	       </a:t>
            </a:r>
            <a:r>
              <a:rPr lang="es-CO" sz="1600" b="1" cap="small">
                <a:solidFill>
                  <a:srgbClr val="4472C4">
                    <a:lumMod val="50000"/>
                  </a:srgbClr>
                </a:solidFill>
                <a:latin typeface="Calibri Light" panose="020F0302020204030204" pitchFamily="34" charset="0"/>
                <a:cs typeface="Calibri Light" panose="020F0302020204030204" pitchFamily="34" charset="0"/>
              </a:rPr>
              <a:t>Usaquén                   </a:t>
            </a: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	       codito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Villa de los Alpes          </a:t>
            </a:r>
            <a:r>
              <a:rPr lang="es-CO" sz="1400" cap="small">
                <a:solidFill>
                  <a:srgbClr val="4472C4">
                    <a:lumMod val="50000"/>
                  </a:srgbClr>
                </a:solidFill>
                <a:latin typeface="Calibri Light" panose="020F0302020204030204"/>
              </a:rPr>
              <a:t>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			20 de julio                      </a:t>
            </a:r>
            <a:r>
              <a:rPr lang="es-CO" sz="1400" cap="small" err="1">
                <a:solidFill>
                  <a:srgbClr val="4472C4">
                    <a:lumMod val="50000"/>
                  </a:srgbClr>
                </a:solidFill>
                <a:latin typeface="Calibri Light" panose="020F0302020204030204"/>
              </a:rPr>
              <a:t>maricuela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r>
              <a:rPr lang="es-CO" sz="1400" cap="small">
                <a:solidFill>
                  <a:srgbClr val="4472C4">
                    <a:lumMod val="50000"/>
                  </a:srgbClr>
                </a:solidFill>
                <a:latin typeface="Calibri Light" panose="020F0302020204030204"/>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Villemar</a:t>
            </a:r>
            <a:r>
              <a:rPr lang="es-CO" sz="1400">
                <a:solidFill>
                  <a:srgbClr val="4472C4">
                    <a:lumMod val="50000"/>
                  </a:srgbClr>
                </a:solidFill>
              </a:rPr>
              <a:t>	         </a:t>
            </a:r>
            <a:r>
              <a:rPr lang="es-CO" sz="1400" cap="small">
                <a:solidFill>
                  <a:srgbClr val="4472C4">
                    <a:lumMod val="50000"/>
                  </a:srgbClr>
                </a:solidFill>
                <a:latin typeface="Calibri Light" panose="020F0302020204030204"/>
              </a:rPr>
              <a:t>Catalina</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Pastrana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El Carmelo</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3688961"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5869397" y="2081919"/>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err="1">
                <a:solidFill>
                  <a:srgbClr val="4472C4">
                    <a:lumMod val="50000"/>
                  </a:srgbClr>
                </a:solidFill>
                <a:latin typeface="Calibri Light" panose="020F0302020204030204"/>
              </a:rPr>
              <a:t>Buenavusta</a:t>
            </a:r>
            <a:endParaRPr lang="es-CO" sz="1400" cap="small">
              <a:solidFill>
                <a:srgbClr val="4472C4">
                  <a:lumMod val="50000"/>
                </a:srgbClr>
              </a:solidFill>
              <a:latin typeface="Calibri Light" panose="020F03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Horizontes norte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1126248" y="2256144"/>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Las Villas</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panose="020F0502020204030204"/>
              </a:rPr>
              <a:t>El Batan</a:t>
            </a: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febrero - 2025</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2438400" y="2821109"/>
            <a:ext cx="1541248" cy="59894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n 13">
            <a:extLst>
              <a:ext uri="{FF2B5EF4-FFF2-40B4-BE49-F238E27FC236}">
                <a16:creationId xmlns:a16="http://schemas.microsoft.com/office/drawing/2014/main" id="{497C6B99-9709-3C43-345A-3390D806DEC8}"/>
              </a:ext>
            </a:extLst>
          </p:cNvPr>
          <p:cNvPicPr/>
          <p:nvPr/>
        </p:nvPicPr>
        <p:blipFill>
          <a:blip r:embed="rId3" cstate="email">
            <a:extLst>
              <a:ext uri="{28A0092B-C50C-407E-A947-70E740481C1C}">
                <a14:useLocalDpi xmlns:a14="http://schemas.microsoft.com/office/drawing/2010/main"/>
              </a:ext>
            </a:extLst>
          </a:blip>
          <a:stretch>
            <a:fillRect/>
          </a:stretch>
        </p:blipFill>
        <p:spPr>
          <a:xfrm>
            <a:off x="343620" y="1943363"/>
            <a:ext cx="11363929" cy="3066554"/>
          </a:xfrm>
          <a:prstGeom prst="rect">
            <a:avLst/>
          </a:prstGeom>
        </p:spPr>
      </p:pic>
      <p:grpSp>
        <p:nvGrpSpPr>
          <p:cNvPr id="3" name="Grupo 2">
            <a:extLst>
              <a:ext uri="{FF2B5EF4-FFF2-40B4-BE49-F238E27FC236}">
                <a16:creationId xmlns:a16="http://schemas.microsoft.com/office/drawing/2014/main" id="{A28DA0D9-345E-4F23-8A7D-98B05730DD8D}"/>
              </a:ext>
            </a:extLst>
          </p:cNvPr>
          <p:cNvGrpSpPr/>
          <p:nvPr/>
        </p:nvGrpSpPr>
        <p:grpSpPr>
          <a:xfrm>
            <a:off x="337265" y="1507948"/>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lang="es-MX" sz="1600" cap="small">
                <a:solidFill>
                  <a:srgbClr val="4472C4">
                    <a:lumMod val="50000"/>
                  </a:srgbClr>
                </a:solidFill>
                <a:latin typeface="Candara" panose="020E0502030303020204" pitchFamily="34" charset="0"/>
              </a:rPr>
              <a:t>marzo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35945" y="4776410"/>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30" name="Picture 6">
            <a:extLst>
              <a:ext uri="{FF2B5EF4-FFF2-40B4-BE49-F238E27FC236}">
                <a16:creationId xmlns:a16="http://schemas.microsoft.com/office/drawing/2014/main" id="{062EAAE9-FD68-7EF6-AA3B-9810CE5FCEB1}"/>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188515" y="2023152"/>
            <a:ext cx="3651743" cy="2608762"/>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A3965349-C46B-74DA-9480-29C3DC9A9B66}"/>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851455" y="2036833"/>
            <a:ext cx="3651743" cy="2581401"/>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EFFBA667-7199-4CF1-0FE5-760D2CDE0D74}"/>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64316" y="2045787"/>
            <a:ext cx="3810000" cy="26087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63319"/>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rPr>
              <a:t>           </a:t>
            </a:r>
            <a:r>
              <a:rPr kumimoji="0" lang="es-MX" sz="1600" b="0" i="0" u="none" strike="noStrike" kern="1200" cap="small" spc="0" normalizeH="0" baseline="0" noProof="0">
                <a:ln>
                  <a:noFill/>
                </a:ln>
                <a:solidFill>
                  <a:srgbClr val="002060"/>
                </a:solidFill>
                <a:effectLst/>
                <a:uLnTx/>
                <a:uFillTx/>
                <a:latin typeface="Candara"/>
              </a:rPr>
              <a:t>esquema de </a:t>
            </a:r>
            <a:r>
              <a:rPr kumimoji="0" lang="es-MX" sz="1600" b="0" i="0" u="none" strike="noStrike" kern="1200" cap="small" spc="0" normalizeH="0" baseline="0" noProof="0" err="1">
                <a:ln>
                  <a:noFill/>
                </a:ln>
                <a:solidFill>
                  <a:srgbClr val="002060"/>
                </a:solidFill>
                <a:effectLst/>
                <a:uLnTx/>
                <a:uFillTx/>
                <a:latin typeface="Candara"/>
              </a:rPr>
              <a:t>Contenerización</a:t>
            </a:r>
            <a:r>
              <a:rPr kumimoji="0" lang="es-MX" sz="1600" b="0" i="0" u="none" strike="noStrike" kern="1200" cap="small" spc="0" normalizeH="0" baseline="0" noProof="0">
                <a:ln>
                  <a:noFill/>
                </a:ln>
                <a:solidFill>
                  <a:srgbClr val="002060"/>
                </a:solidFill>
                <a:effectLst/>
                <a:uLnTx/>
                <a:uFillTx/>
                <a:latin typeface="Candara"/>
              </a:rPr>
              <a:t> </a:t>
            </a:r>
            <a:r>
              <a:rPr lang="es-MX" sz="1600" cap="small">
                <a:solidFill>
                  <a:srgbClr val="002060"/>
                </a:solidFill>
                <a:latin typeface="Candara"/>
              </a:rPr>
              <a:t>marzo 2025</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6" name="Imagen 5">
            <a:extLst>
              <a:ext uri="{FF2B5EF4-FFF2-40B4-BE49-F238E27FC236}">
                <a16:creationId xmlns:a16="http://schemas.microsoft.com/office/drawing/2014/main" id="{EEB11DEC-A218-D66B-CFE9-CDF765E5BB9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31493" y="2065663"/>
            <a:ext cx="3525400" cy="3084722"/>
          </a:xfrm>
          <a:prstGeom prst="rect">
            <a:avLst/>
          </a:prstGeom>
        </p:spPr>
      </p:pic>
      <p:pic>
        <p:nvPicPr>
          <p:cNvPr id="7" name="Imagen 6">
            <a:extLst>
              <a:ext uri="{FF2B5EF4-FFF2-40B4-BE49-F238E27FC236}">
                <a16:creationId xmlns:a16="http://schemas.microsoft.com/office/drawing/2014/main" id="{D4783BF7-E8D4-F35F-2F0E-00C46CFCE0DA}"/>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22145" y="2065663"/>
            <a:ext cx="3920170" cy="3084724"/>
          </a:xfrm>
          <a:prstGeom prst="rect">
            <a:avLst/>
          </a:prstGeom>
        </p:spPr>
      </p:pic>
      <p:pic>
        <p:nvPicPr>
          <p:cNvPr id="9" name="Imagen 8">
            <a:extLst>
              <a:ext uri="{FF2B5EF4-FFF2-40B4-BE49-F238E27FC236}">
                <a16:creationId xmlns:a16="http://schemas.microsoft.com/office/drawing/2014/main" id="{E96FDB62-7A29-542C-D665-4E558EBDA1D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124940" y="2074844"/>
            <a:ext cx="3663108" cy="3075541"/>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80577" y="1618398"/>
            <a:ext cx="11348043" cy="468461"/>
            <a:chOff x="535336" y="1429010"/>
            <a:chExt cx="11086768" cy="45237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407"/>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382651" y="5134052"/>
            <a:ext cx="11362642"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002060"/>
                </a:solidFill>
                <a:effectLst/>
                <a:uLnTx/>
                <a:uFillTx/>
                <a:latin typeface="Candara"/>
              </a:rPr>
              <a:t> </a:t>
            </a:r>
            <a:r>
              <a:rPr lang="es-CO" sz="1600" cap="small">
                <a:solidFill>
                  <a:srgbClr val="002060"/>
                </a:solidFill>
                <a:latin typeface="Candara"/>
              </a:rPr>
              <a:t>          </a:t>
            </a:r>
            <a:r>
              <a:rPr kumimoji="0" lang="es-MX" sz="1600" b="0" i="0" u="none" strike="noStrike" kern="1200" cap="small" spc="0" normalizeH="0" baseline="0" noProof="0">
                <a:ln>
                  <a:noFill/>
                </a:ln>
                <a:solidFill>
                  <a:srgbClr val="002060"/>
                </a:solidFill>
                <a:effectLst/>
                <a:uLnTx/>
                <a:uFillTx/>
                <a:latin typeface="Candara"/>
              </a:rPr>
              <a:t>esquema de </a:t>
            </a:r>
            <a:r>
              <a:rPr kumimoji="0" lang="es-MX" sz="1600" b="0" i="0" u="none" strike="noStrike" kern="1200" cap="small" spc="0" normalizeH="0" baseline="0" noProof="0" err="1">
                <a:ln>
                  <a:noFill/>
                </a:ln>
                <a:solidFill>
                  <a:srgbClr val="002060"/>
                </a:solidFill>
                <a:effectLst/>
                <a:uLnTx/>
                <a:uFillTx/>
                <a:latin typeface="Candara"/>
              </a:rPr>
              <a:t>Contenerización</a:t>
            </a:r>
            <a:r>
              <a:rPr kumimoji="0" lang="es-MX" sz="1600" b="0" i="0" u="none" strike="noStrike" kern="1200" cap="small" spc="0" normalizeH="0" baseline="0" noProof="0">
                <a:ln>
                  <a:noFill/>
                </a:ln>
                <a:solidFill>
                  <a:srgbClr val="002060"/>
                </a:solidFill>
                <a:effectLst/>
                <a:uLnTx/>
                <a:uFillTx/>
                <a:latin typeface="Candara"/>
              </a:rPr>
              <a:t> marzo 2025</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1026" name="Picture 2" descr="item 4">
            <a:extLst>
              <a:ext uri="{FF2B5EF4-FFF2-40B4-BE49-F238E27FC236}">
                <a16:creationId xmlns:a16="http://schemas.microsoft.com/office/drawing/2014/main" id="{088BBF31-DF0B-6EA4-137F-18514316331D}"/>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80577" y="2070514"/>
            <a:ext cx="3958243" cy="306353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4">
            <a:extLst>
              <a:ext uri="{FF2B5EF4-FFF2-40B4-BE49-F238E27FC236}">
                <a16:creationId xmlns:a16="http://schemas.microsoft.com/office/drawing/2014/main" id="{6F75A88D-08AF-A39F-BCC1-651E720E9D1A}"/>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4338820" y="2098293"/>
            <a:ext cx="3799002" cy="305816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2">
            <a:extLst>
              <a:ext uri="{FF2B5EF4-FFF2-40B4-BE49-F238E27FC236}">
                <a16:creationId xmlns:a16="http://schemas.microsoft.com/office/drawing/2014/main" id="{BDB1D276-2E2D-A125-DE4A-CCE000C38185}"/>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144760" y="2073089"/>
            <a:ext cx="3600534" cy="30521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marzo - 2025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p:blipFill>
        <p:spPr bwMode="auto">
          <a:xfrm>
            <a:off x="438345" y="2040318"/>
            <a:ext cx="3775971" cy="305925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p:blipFill>
        <p:spPr bwMode="auto">
          <a:xfrm>
            <a:off x="4197950" y="2031945"/>
            <a:ext cx="3737226" cy="3076016"/>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p:blipFill>
        <p:spPr bwMode="auto">
          <a:xfrm>
            <a:off x="7935176" y="2024337"/>
            <a:ext cx="3818479" cy="30836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75189" y="117505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400" cap="small">
                <a:solidFill>
                  <a:srgbClr val="4472C4">
                    <a:lumMod val="50000"/>
                  </a:srgbClr>
                </a:solidFill>
                <a:latin typeface="Candara" panose="020E0502030303020204" pitchFamily="34" charset="0"/>
              </a:rPr>
              <a:t>MARZO</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- 2025</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5" name="Imagen 4">
            <a:extLst>
              <a:ext uri="{FF2B5EF4-FFF2-40B4-BE49-F238E27FC236}">
                <a16:creationId xmlns:a16="http://schemas.microsoft.com/office/drawing/2014/main" id="{48AA5138-205F-A863-5F28-97D2B1F5DC67}"/>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86502" y="2146244"/>
            <a:ext cx="3251172" cy="3148873"/>
          </a:xfrm>
          <a:prstGeom prst="rect">
            <a:avLst/>
          </a:prstGeom>
        </p:spPr>
      </p:pic>
      <p:pic>
        <p:nvPicPr>
          <p:cNvPr id="8" name="Imagen 7">
            <a:extLst>
              <a:ext uri="{FF2B5EF4-FFF2-40B4-BE49-F238E27FC236}">
                <a16:creationId xmlns:a16="http://schemas.microsoft.com/office/drawing/2014/main" id="{995D13D8-C1C8-D21D-9F2E-F16B9DF2DF7D}"/>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822582" y="2146244"/>
            <a:ext cx="4273450" cy="3156501"/>
          </a:xfrm>
          <a:prstGeom prst="rect">
            <a:avLst/>
          </a:prstGeom>
        </p:spPr>
      </p:pic>
      <p:pic>
        <p:nvPicPr>
          <p:cNvPr id="9" name="Imagen 8">
            <a:extLst>
              <a:ext uri="{FF2B5EF4-FFF2-40B4-BE49-F238E27FC236}">
                <a16:creationId xmlns:a16="http://schemas.microsoft.com/office/drawing/2014/main" id="{B27102DF-46FD-F387-ADA2-1760DE072AD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180939" y="2146243"/>
            <a:ext cx="3447115" cy="3127111"/>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522993" y="6113828"/>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12 de febrero 2018 y el 31 de diciembre de 2024</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2" name="Tabla 1">
            <a:extLst>
              <a:ext uri="{FF2B5EF4-FFF2-40B4-BE49-F238E27FC236}">
                <a16:creationId xmlns:a16="http://schemas.microsoft.com/office/drawing/2014/main" id="{FB91F45B-E6EF-A1EC-ACD1-DC1F6C4EA39F}"/>
              </a:ext>
            </a:extLst>
          </p:cNvPr>
          <p:cNvGraphicFramePr>
            <a:graphicFrameLocks noGrp="1"/>
          </p:cNvGraphicFramePr>
          <p:nvPr>
            <p:extLst>
              <p:ext uri="{D42A27DB-BD31-4B8C-83A1-F6EECF244321}">
                <p14:modId xmlns:p14="http://schemas.microsoft.com/office/powerpoint/2010/main" val="2836406436"/>
              </p:ext>
            </p:extLst>
          </p:nvPr>
        </p:nvGraphicFramePr>
        <p:xfrm>
          <a:off x="884726" y="4348264"/>
          <a:ext cx="10515600" cy="1647426"/>
        </p:xfrm>
        <a:graphic>
          <a:graphicData uri="http://schemas.openxmlformats.org/drawingml/2006/table">
            <a:tbl>
              <a:tblPr/>
              <a:tblGrid>
                <a:gridCol w="773536">
                  <a:extLst>
                    <a:ext uri="{9D8B030D-6E8A-4147-A177-3AD203B41FA5}">
                      <a16:colId xmlns:a16="http://schemas.microsoft.com/office/drawing/2014/main" val="1610484518"/>
                    </a:ext>
                  </a:extLst>
                </a:gridCol>
                <a:gridCol w="695061">
                  <a:extLst>
                    <a:ext uri="{9D8B030D-6E8A-4147-A177-3AD203B41FA5}">
                      <a16:colId xmlns:a16="http://schemas.microsoft.com/office/drawing/2014/main" val="1541673822"/>
                    </a:ext>
                  </a:extLst>
                </a:gridCol>
                <a:gridCol w="695061">
                  <a:extLst>
                    <a:ext uri="{9D8B030D-6E8A-4147-A177-3AD203B41FA5}">
                      <a16:colId xmlns:a16="http://schemas.microsoft.com/office/drawing/2014/main" val="3409301169"/>
                    </a:ext>
                  </a:extLst>
                </a:gridCol>
                <a:gridCol w="695061">
                  <a:extLst>
                    <a:ext uri="{9D8B030D-6E8A-4147-A177-3AD203B41FA5}">
                      <a16:colId xmlns:a16="http://schemas.microsoft.com/office/drawing/2014/main" val="578135107"/>
                    </a:ext>
                  </a:extLst>
                </a:gridCol>
                <a:gridCol w="695061">
                  <a:extLst>
                    <a:ext uri="{9D8B030D-6E8A-4147-A177-3AD203B41FA5}">
                      <a16:colId xmlns:a16="http://schemas.microsoft.com/office/drawing/2014/main" val="1472422830"/>
                    </a:ext>
                  </a:extLst>
                </a:gridCol>
                <a:gridCol w="695061">
                  <a:extLst>
                    <a:ext uri="{9D8B030D-6E8A-4147-A177-3AD203B41FA5}">
                      <a16:colId xmlns:a16="http://schemas.microsoft.com/office/drawing/2014/main" val="2076541697"/>
                    </a:ext>
                  </a:extLst>
                </a:gridCol>
                <a:gridCol w="695061">
                  <a:extLst>
                    <a:ext uri="{9D8B030D-6E8A-4147-A177-3AD203B41FA5}">
                      <a16:colId xmlns:a16="http://schemas.microsoft.com/office/drawing/2014/main" val="678311674"/>
                    </a:ext>
                  </a:extLst>
                </a:gridCol>
                <a:gridCol w="695061">
                  <a:extLst>
                    <a:ext uri="{9D8B030D-6E8A-4147-A177-3AD203B41FA5}">
                      <a16:colId xmlns:a16="http://schemas.microsoft.com/office/drawing/2014/main" val="4277381239"/>
                    </a:ext>
                  </a:extLst>
                </a:gridCol>
                <a:gridCol w="695061">
                  <a:extLst>
                    <a:ext uri="{9D8B030D-6E8A-4147-A177-3AD203B41FA5}">
                      <a16:colId xmlns:a16="http://schemas.microsoft.com/office/drawing/2014/main" val="3505536002"/>
                    </a:ext>
                  </a:extLst>
                </a:gridCol>
                <a:gridCol w="695061">
                  <a:extLst>
                    <a:ext uri="{9D8B030D-6E8A-4147-A177-3AD203B41FA5}">
                      <a16:colId xmlns:a16="http://schemas.microsoft.com/office/drawing/2014/main" val="1863658613"/>
                    </a:ext>
                  </a:extLst>
                </a:gridCol>
                <a:gridCol w="695061">
                  <a:extLst>
                    <a:ext uri="{9D8B030D-6E8A-4147-A177-3AD203B41FA5}">
                      <a16:colId xmlns:a16="http://schemas.microsoft.com/office/drawing/2014/main" val="2321580808"/>
                    </a:ext>
                  </a:extLst>
                </a:gridCol>
                <a:gridCol w="695061">
                  <a:extLst>
                    <a:ext uri="{9D8B030D-6E8A-4147-A177-3AD203B41FA5}">
                      <a16:colId xmlns:a16="http://schemas.microsoft.com/office/drawing/2014/main" val="1182538812"/>
                    </a:ext>
                  </a:extLst>
                </a:gridCol>
                <a:gridCol w="695061">
                  <a:extLst>
                    <a:ext uri="{9D8B030D-6E8A-4147-A177-3AD203B41FA5}">
                      <a16:colId xmlns:a16="http://schemas.microsoft.com/office/drawing/2014/main" val="1643576715"/>
                    </a:ext>
                  </a:extLst>
                </a:gridCol>
                <a:gridCol w="683850">
                  <a:extLst>
                    <a:ext uri="{9D8B030D-6E8A-4147-A177-3AD203B41FA5}">
                      <a16:colId xmlns:a16="http://schemas.microsoft.com/office/drawing/2014/main" val="1307014625"/>
                    </a:ext>
                  </a:extLst>
                </a:gridCol>
                <a:gridCol w="717482">
                  <a:extLst>
                    <a:ext uri="{9D8B030D-6E8A-4147-A177-3AD203B41FA5}">
                      <a16:colId xmlns:a16="http://schemas.microsoft.com/office/drawing/2014/main" val="3864010641"/>
                    </a:ext>
                  </a:extLst>
                </a:gridCol>
              </a:tblGrid>
              <a:tr h="298928">
                <a:tc>
                  <a:txBody>
                    <a:bodyPr/>
                    <a:lstStyle/>
                    <a:p>
                      <a:pPr algn="l" rtl="0" fontAlgn="ctr"/>
                      <a:r>
                        <a:rPr lang="es-CO" sz="10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feb-18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jul-18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ene-19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jul-19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ene-20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jul-20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ene-21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jul-21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ene-22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jul-22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ene-23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jul-23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ene-24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jul-24 a </a:t>
                      </a:r>
                      <a:br>
                        <a:rPr lang="es-CO" sz="1000" b="1" i="0" u="none" strike="noStrike">
                          <a:solidFill>
                            <a:srgbClr val="203864"/>
                          </a:solidFill>
                          <a:effectLst/>
                          <a:latin typeface="Calibri" panose="020F0502020204030204" pitchFamily="34" charset="0"/>
                        </a:rPr>
                      </a:br>
                      <a:r>
                        <a:rPr lang="es-CO" sz="1000" b="1" i="0" u="none" strike="noStrike">
                          <a:solidFill>
                            <a:srgbClr val="203864"/>
                          </a:solidFill>
                          <a:effectLst/>
                          <a:latin typeface="Calibri" panose="020F0502020204030204" pitchFamily="34" charset="0"/>
                        </a:rPr>
                        <a:t>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94495174"/>
                  </a:ext>
                </a:extLst>
              </a:tr>
              <a:tr h="190552">
                <a:tc>
                  <a:txBody>
                    <a:bodyPr/>
                    <a:lstStyle/>
                    <a:p>
                      <a:pPr algn="l" rtl="0" fontAlgn="ctr"/>
                      <a:r>
                        <a:rPr lang="es-CO" sz="11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915.245,83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947.221,60</a:t>
                      </a:r>
                    </a:p>
                  </a:txBody>
                  <a:tcPr marL="0" marR="0" marT="0" marB="0" anchor="ctr">
                    <a:lnL>
                      <a:noFill/>
                    </a:lnL>
                    <a:lnR>
                      <a:noFill/>
                    </a:lnR>
                    <a:lnT>
                      <a:noFill/>
                    </a:lnT>
                    <a:lnB>
                      <a:noFill/>
                    </a:lnB>
                    <a:noFill/>
                  </a:tcPr>
                </a:tc>
                <a:extLst>
                  <a:ext uri="{0D108BD9-81ED-4DB2-BD59-A6C34878D82A}">
                    <a16:rowId xmlns:a16="http://schemas.microsoft.com/office/drawing/2014/main" val="3794042284"/>
                  </a:ext>
                </a:extLst>
              </a:tr>
              <a:tr h="156937">
                <a:tc>
                  <a:txBody>
                    <a:bodyPr/>
                    <a:lstStyle/>
                    <a:p>
                      <a:pPr algn="l" rtl="0" fontAlgn="ctr"/>
                      <a:r>
                        <a:rPr lang="es-CO" sz="11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48.017,53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49.368,66</a:t>
                      </a:r>
                    </a:p>
                  </a:txBody>
                  <a:tcPr marL="0" marR="0" marT="0" marB="0" anchor="ctr">
                    <a:lnL>
                      <a:noFill/>
                    </a:lnL>
                    <a:lnR>
                      <a:noFill/>
                    </a:lnR>
                    <a:lnT>
                      <a:noFill/>
                    </a:lnT>
                    <a:lnB>
                      <a:noFill/>
                    </a:lnB>
                    <a:noFill/>
                  </a:tcPr>
                </a:tc>
                <a:extLst>
                  <a:ext uri="{0D108BD9-81ED-4DB2-BD59-A6C34878D82A}">
                    <a16:rowId xmlns:a16="http://schemas.microsoft.com/office/drawing/2014/main" val="2453632322"/>
                  </a:ext>
                </a:extLst>
              </a:tr>
              <a:tr h="313874">
                <a:tc>
                  <a:txBody>
                    <a:bodyPr/>
                    <a:lstStyle/>
                    <a:p>
                      <a:pPr algn="l" rtl="0" fontAlgn="b"/>
                      <a:r>
                        <a:rPr lang="es-CO" sz="11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13.732,80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16.065,61</a:t>
                      </a:r>
                    </a:p>
                  </a:txBody>
                  <a:tcPr marL="0" marR="0" marT="0" marB="0" anchor="ctr">
                    <a:lnL>
                      <a:noFill/>
                    </a:lnL>
                    <a:lnR>
                      <a:noFill/>
                    </a:lnR>
                    <a:lnT>
                      <a:noFill/>
                    </a:lnT>
                    <a:lnB>
                      <a:noFill/>
                    </a:lnB>
                    <a:noFill/>
                  </a:tcPr>
                </a:tc>
                <a:extLst>
                  <a:ext uri="{0D108BD9-81ED-4DB2-BD59-A6C34878D82A}">
                    <a16:rowId xmlns:a16="http://schemas.microsoft.com/office/drawing/2014/main" val="3349377240"/>
                  </a:ext>
                </a:extLst>
              </a:tr>
              <a:tr h="156937">
                <a:tc>
                  <a:txBody>
                    <a:bodyPr/>
                    <a:lstStyle/>
                    <a:p>
                      <a:pPr algn="l" rtl="0" fontAlgn="b"/>
                      <a:r>
                        <a:rPr lang="es-CO" sz="11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3.917,25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122D40"/>
                          </a:solidFill>
                          <a:effectLst/>
                          <a:latin typeface="Calibri" panose="020F0502020204030204" pitchFamily="34" charset="0"/>
                        </a:rPr>
                        <a:t>3.723,20</a:t>
                      </a:r>
                    </a:p>
                  </a:txBody>
                  <a:tcPr marL="0" marR="0" marT="0" marB="0" anchor="ctr">
                    <a:lnL>
                      <a:noFill/>
                    </a:lnL>
                    <a:lnR>
                      <a:noFill/>
                    </a:lnR>
                    <a:lnT>
                      <a:noFill/>
                    </a:lnT>
                    <a:lnB>
                      <a:noFill/>
                    </a:lnB>
                    <a:noFill/>
                  </a:tcPr>
                </a:tc>
                <a:extLst>
                  <a:ext uri="{0D108BD9-81ED-4DB2-BD59-A6C34878D82A}">
                    <a16:rowId xmlns:a16="http://schemas.microsoft.com/office/drawing/2014/main" val="491035315"/>
                  </a:ext>
                </a:extLst>
              </a:tr>
              <a:tr h="164410">
                <a:tc>
                  <a:txBody>
                    <a:bodyPr/>
                    <a:lstStyle/>
                    <a:p>
                      <a:pPr algn="l" rtl="0" fontAlgn="ctr"/>
                      <a:r>
                        <a:rPr lang="es-CO" sz="11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980.913,41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1.016.379,07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6982593"/>
                  </a:ext>
                </a:extLst>
              </a:tr>
              <a:tr h="321348">
                <a:tc>
                  <a:txBody>
                    <a:bodyPr/>
                    <a:lstStyle/>
                    <a:p>
                      <a:pPr algn="l" rtl="0" fontAlgn="ctr"/>
                      <a:r>
                        <a:rPr lang="es-CO" sz="11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122D40"/>
                          </a:solidFill>
                          <a:effectLst/>
                          <a:latin typeface="Calibri" panose="020F0502020204030204" pitchFamily="34" charset="0"/>
                        </a:rPr>
                        <a:t>5.364,27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122D40"/>
                          </a:solidFill>
                          <a:effectLst/>
                          <a:latin typeface="Calibri" panose="020F0502020204030204" pitchFamily="34" charset="0"/>
                        </a:rPr>
                        <a:t>5.405,62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90101458"/>
                  </a:ext>
                </a:extLst>
              </a:tr>
            </a:tbl>
          </a:graphicData>
        </a:graphic>
      </p:graphicFrame>
      <p:graphicFrame>
        <p:nvGraphicFramePr>
          <p:cNvPr id="4"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2942802899"/>
              </p:ext>
            </p:extLst>
          </p:nvPr>
        </p:nvGraphicFramePr>
        <p:xfrm>
          <a:off x="1478358" y="1376349"/>
          <a:ext cx="9316305" cy="27695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febrero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2025</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42</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05378" y="2022282"/>
            <a:ext cx="1436650" cy="1631216"/>
          </a:xfrm>
          <a:prstGeom prst="rect">
            <a:avLst/>
          </a:prstGeom>
          <a:noFill/>
        </p:spPr>
        <p:txBody>
          <a:bodyPr wrap="square" rtlCol="0">
            <a:spAutoFit/>
          </a:bodyPr>
          <a:lstStyle/>
          <a:p>
            <a:pPr algn="ctr"/>
            <a:r>
              <a:rPr lang="es-CO" sz="2000" b="1">
                <a:solidFill>
                  <a:srgbClr val="002060"/>
                </a:solidFill>
                <a:effectLst>
                  <a:outerShdw blurRad="38100" dist="38100" dir="2700000" algn="tl">
                    <a:srgbClr val="000000">
                      <a:alpha val="43137"/>
                    </a:srgbClr>
                  </a:outerShdw>
                </a:effectLst>
              </a:rPr>
              <a:t>Total censo puntos Críticos</a:t>
            </a:r>
          </a:p>
          <a:p>
            <a:pPr algn="ctr"/>
            <a:r>
              <a:rPr lang="es-CO" sz="2000" b="1">
                <a:solidFill>
                  <a:srgbClr val="002060"/>
                </a:solidFill>
                <a:effectLst>
                  <a:outerShdw blurRad="38100" dist="38100" dir="2700000" algn="tl">
                    <a:srgbClr val="000000">
                      <a:alpha val="43137"/>
                    </a:srgbClr>
                  </a:outerShdw>
                </a:effectLst>
              </a:rPr>
              <a:t>666</a:t>
            </a:r>
          </a:p>
          <a:p>
            <a:pPr algn="ctr"/>
            <a:endParaRPr lang="es-CO" sz="20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 *</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57</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152</a:t>
            </a:r>
          </a:p>
        </p:txBody>
      </p:sp>
      <p:sp>
        <p:nvSpPr>
          <p:cNvPr id="2" name="CuadroTexto 1">
            <a:extLst>
              <a:ext uri="{FF2B5EF4-FFF2-40B4-BE49-F238E27FC236}">
                <a16:creationId xmlns:a16="http://schemas.microsoft.com/office/drawing/2014/main" id="{CDD912C1-81B2-9F1D-5BE8-4D0F944AF9FA}"/>
              </a:ext>
            </a:extLst>
          </p:cNvPr>
          <p:cNvSpPr txBox="1"/>
          <p:nvPr/>
        </p:nvSpPr>
        <p:spPr>
          <a:xfrm>
            <a:off x="580542" y="4044828"/>
            <a:ext cx="1703981" cy="1323439"/>
          </a:xfrm>
          <a:prstGeom prst="rect">
            <a:avLst/>
          </a:prstGeom>
          <a:noFill/>
        </p:spPr>
        <p:txBody>
          <a:bodyPr wrap="square" rtlCol="0">
            <a:spAutoFit/>
          </a:bodyPr>
          <a:lstStyle/>
          <a:p>
            <a:pPr algn="ctr"/>
            <a:r>
              <a:rPr lang="es-CO" sz="2000" b="1">
                <a:solidFill>
                  <a:srgbClr val="002060"/>
                </a:solidFill>
                <a:effectLst>
                  <a:outerShdw blurRad="38100" dist="38100" dir="2700000" algn="tl">
                    <a:srgbClr val="000000">
                      <a:alpha val="43137"/>
                    </a:srgbClr>
                  </a:outerShdw>
                </a:effectLst>
              </a:rPr>
              <a:t>Total puntos críticos</a:t>
            </a:r>
          </a:p>
          <a:p>
            <a:pPr algn="ctr"/>
            <a:r>
              <a:rPr lang="es-CO" sz="2000" b="1">
                <a:solidFill>
                  <a:srgbClr val="002060"/>
                </a:solidFill>
                <a:effectLst>
                  <a:outerShdw blurRad="38100" dist="38100" dir="2700000" algn="tl">
                    <a:srgbClr val="000000">
                      <a:alpha val="43137"/>
                    </a:srgbClr>
                  </a:outerShdw>
                </a:effectLst>
              </a:rPr>
              <a:t>SIGAB</a:t>
            </a:r>
          </a:p>
          <a:p>
            <a:pPr algn="ctr"/>
            <a:r>
              <a:rPr lang="es-CO" sz="2000" b="1">
                <a:solidFill>
                  <a:srgbClr val="002060"/>
                </a:solidFill>
                <a:effectLst>
                  <a:outerShdw blurRad="38100" dist="38100" dir="2700000" algn="tl">
                    <a:srgbClr val="000000">
                      <a:alpha val="43137"/>
                    </a:srgbClr>
                  </a:outerShdw>
                </a:effectLst>
              </a:rPr>
              <a:t>666</a:t>
            </a:r>
          </a:p>
        </p:txBody>
      </p:sp>
      <p:sp>
        <p:nvSpPr>
          <p:cNvPr id="3" name="CuadroTexto 2">
            <a:extLst>
              <a:ext uri="{FF2B5EF4-FFF2-40B4-BE49-F238E27FC236}">
                <a16:creationId xmlns:a16="http://schemas.microsoft.com/office/drawing/2014/main" id="{10126F45-55C8-6F85-C86A-2D0EBA95A072}"/>
              </a:ext>
            </a:extLst>
          </p:cNvPr>
          <p:cNvSpPr txBox="1"/>
          <p:nvPr/>
        </p:nvSpPr>
        <p:spPr>
          <a:xfrm>
            <a:off x="27699" y="6346212"/>
            <a:ext cx="4937477" cy="507831"/>
          </a:xfrm>
          <a:prstGeom prst="rect">
            <a:avLst/>
          </a:prstGeom>
          <a:noFill/>
        </p:spPr>
        <p:txBody>
          <a:bodyPr wrap="square" lIns="91440" tIns="45720" rIns="91440" bIns="45720" rtlCol="0" anchor="t">
            <a:spAutoFit/>
          </a:bodyPr>
          <a:lstStyle/>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 Nota: </a:t>
            </a:r>
            <a:r>
              <a:rPr lang="es-CO" sz="900" dirty="0">
                <a:solidFill>
                  <a:schemeClr val="accent1">
                    <a:lumMod val="50000"/>
                  </a:schemeClr>
                </a:solidFill>
                <a:latin typeface="Calibri"/>
              </a:rPr>
              <a:t>L</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os totales del SIGAB y del Informe </a:t>
            </a:r>
            <a:r>
              <a:rPr lang="es-CO" sz="900" dirty="0">
                <a:solidFill>
                  <a:schemeClr val="accent1">
                    <a:lumMod val="50000"/>
                  </a:schemeClr>
                </a:solidFill>
                <a:latin typeface="Calibri"/>
              </a:rPr>
              <a:t>Mensual coinciden, pero se presentan diferencias en las cantidades por localidad. </a:t>
            </a:r>
          </a:p>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 mensual </a:t>
            </a:r>
            <a:r>
              <a:rPr lang="es-CO" sz="900" dirty="0">
                <a:solidFill>
                  <a:schemeClr val="accent1">
                    <a:lumMod val="50000"/>
                  </a:schemeClr>
                </a:solidFill>
                <a:latin typeface="Calibri"/>
              </a:rPr>
              <a:t>del Concesionario y SIGAB</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Tree>
    <p:extLst>
      <p:ext uri="{BB962C8B-B14F-4D97-AF65-F5344CB8AC3E}">
        <p14:creationId xmlns:p14="http://schemas.microsoft.com/office/powerpoint/2010/main" val="13453557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a:t>
            </a:r>
            <a:r>
              <a:rPr lang="es-MX" sz="900" dirty="0">
                <a:solidFill>
                  <a:schemeClr val="accent1">
                    <a:lumMod val="50000"/>
                  </a:schemeClr>
                </a:solidFill>
              </a:rPr>
              <a:t>Base de Datos PIDJ y a partir del mes de febrero de 2022 y hasta el 15 de abril de 2024 base del Punto Limpio </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6123" y="151750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9885" y="144284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03765" y="1789438"/>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5383" y="1613858"/>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27805" y="169727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2024</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8769" y="181875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8769" y="110127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8D86452-C56F-0FD6-5D0E-1BD55F1371FE}"/>
              </a:ext>
            </a:extLst>
          </p:cNvPr>
          <p:cNvGraphicFramePr>
            <a:graphicFrameLocks noGrp="1"/>
          </p:cNvGraphicFramePr>
          <p:nvPr>
            <p:extLst>
              <p:ext uri="{D42A27DB-BD31-4B8C-83A1-F6EECF244321}">
                <p14:modId xmlns:p14="http://schemas.microsoft.com/office/powerpoint/2010/main" val="77654574"/>
              </p:ext>
            </p:extLst>
          </p:nvPr>
        </p:nvGraphicFramePr>
        <p:xfrm>
          <a:off x="287605" y="2677156"/>
          <a:ext cx="11551965" cy="3272632"/>
        </p:xfrm>
        <a:graphic>
          <a:graphicData uri="http://schemas.openxmlformats.org/drawingml/2006/table">
            <a:tbl>
              <a:tblPr/>
              <a:tblGrid>
                <a:gridCol w="851758">
                  <a:extLst>
                    <a:ext uri="{9D8B030D-6E8A-4147-A177-3AD203B41FA5}">
                      <a16:colId xmlns:a16="http://schemas.microsoft.com/office/drawing/2014/main" val="1433338440"/>
                    </a:ext>
                  </a:extLst>
                </a:gridCol>
                <a:gridCol w="1224402">
                  <a:extLst>
                    <a:ext uri="{9D8B030D-6E8A-4147-A177-3AD203B41FA5}">
                      <a16:colId xmlns:a16="http://schemas.microsoft.com/office/drawing/2014/main" val="1653835566"/>
                    </a:ext>
                  </a:extLst>
                </a:gridCol>
                <a:gridCol w="159704">
                  <a:extLst>
                    <a:ext uri="{9D8B030D-6E8A-4147-A177-3AD203B41FA5}">
                      <a16:colId xmlns:a16="http://schemas.microsoft.com/office/drawing/2014/main" val="4108701039"/>
                    </a:ext>
                  </a:extLst>
                </a:gridCol>
                <a:gridCol w="851758">
                  <a:extLst>
                    <a:ext uri="{9D8B030D-6E8A-4147-A177-3AD203B41FA5}">
                      <a16:colId xmlns:a16="http://schemas.microsoft.com/office/drawing/2014/main" val="2296529264"/>
                    </a:ext>
                  </a:extLst>
                </a:gridCol>
                <a:gridCol w="883699">
                  <a:extLst>
                    <a:ext uri="{9D8B030D-6E8A-4147-A177-3AD203B41FA5}">
                      <a16:colId xmlns:a16="http://schemas.microsoft.com/office/drawing/2014/main" val="3440196634"/>
                    </a:ext>
                  </a:extLst>
                </a:gridCol>
                <a:gridCol w="159704">
                  <a:extLst>
                    <a:ext uri="{9D8B030D-6E8A-4147-A177-3AD203B41FA5}">
                      <a16:colId xmlns:a16="http://schemas.microsoft.com/office/drawing/2014/main" val="2384688362"/>
                    </a:ext>
                  </a:extLst>
                </a:gridCol>
                <a:gridCol w="851758">
                  <a:extLst>
                    <a:ext uri="{9D8B030D-6E8A-4147-A177-3AD203B41FA5}">
                      <a16:colId xmlns:a16="http://schemas.microsoft.com/office/drawing/2014/main" val="482990932"/>
                    </a:ext>
                  </a:extLst>
                </a:gridCol>
                <a:gridCol w="883699">
                  <a:extLst>
                    <a:ext uri="{9D8B030D-6E8A-4147-A177-3AD203B41FA5}">
                      <a16:colId xmlns:a16="http://schemas.microsoft.com/office/drawing/2014/main" val="1292345496"/>
                    </a:ext>
                  </a:extLst>
                </a:gridCol>
                <a:gridCol w="159704">
                  <a:extLst>
                    <a:ext uri="{9D8B030D-6E8A-4147-A177-3AD203B41FA5}">
                      <a16:colId xmlns:a16="http://schemas.microsoft.com/office/drawing/2014/main" val="4190821969"/>
                    </a:ext>
                  </a:extLst>
                </a:gridCol>
                <a:gridCol w="851758">
                  <a:extLst>
                    <a:ext uri="{9D8B030D-6E8A-4147-A177-3AD203B41FA5}">
                      <a16:colId xmlns:a16="http://schemas.microsoft.com/office/drawing/2014/main" val="3840845090"/>
                    </a:ext>
                  </a:extLst>
                </a:gridCol>
                <a:gridCol w="883699">
                  <a:extLst>
                    <a:ext uri="{9D8B030D-6E8A-4147-A177-3AD203B41FA5}">
                      <a16:colId xmlns:a16="http://schemas.microsoft.com/office/drawing/2014/main" val="1475001546"/>
                    </a:ext>
                  </a:extLst>
                </a:gridCol>
                <a:gridCol w="159704">
                  <a:extLst>
                    <a:ext uri="{9D8B030D-6E8A-4147-A177-3AD203B41FA5}">
                      <a16:colId xmlns:a16="http://schemas.microsoft.com/office/drawing/2014/main" val="1477338752"/>
                    </a:ext>
                  </a:extLst>
                </a:gridCol>
                <a:gridCol w="851758">
                  <a:extLst>
                    <a:ext uri="{9D8B030D-6E8A-4147-A177-3AD203B41FA5}">
                      <a16:colId xmlns:a16="http://schemas.microsoft.com/office/drawing/2014/main" val="1280436238"/>
                    </a:ext>
                  </a:extLst>
                </a:gridCol>
                <a:gridCol w="883699">
                  <a:extLst>
                    <a:ext uri="{9D8B030D-6E8A-4147-A177-3AD203B41FA5}">
                      <a16:colId xmlns:a16="http://schemas.microsoft.com/office/drawing/2014/main" val="2293265462"/>
                    </a:ext>
                  </a:extLst>
                </a:gridCol>
                <a:gridCol w="159704">
                  <a:extLst>
                    <a:ext uri="{9D8B030D-6E8A-4147-A177-3AD203B41FA5}">
                      <a16:colId xmlns:a16="http://schemas.microsoft.com/office/drawing/2014/main" val="3302465647"/>
                    </a:ext>
                  </a:extLst>
                </a:gridCol>
                <a:gridCol w="851758">
                  <a:extLst>
                    <a:ext uri="{9D8B030D-6E8A-4147-A177-3AD203B41FA5}">
                      <a16:colId xmlns:a16="http://schemas.microsoft.com/office/drawing/2014/main" val="4086653371"/>
                    </a:ext>
                  </a:extLst>
                </a:gridCol>
                <a:gridCol w="883699">
                  <a:extLst>
                    <a:ext uri="{9D8B030D-6E8A-4147-A177-3AD203B41FA5}">
                      <a16:colId xmlns:a16="http://schemas.microsoft.com/office/drawing/2014/main" val="312494952"/>
                    </a:ext>
                  </a:extLst>
                </a:gridCol>
              </a:tblGrid>
              <a:tr h="2134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88092870"/>
                  </a:ext>
                </a:extLst>
              </a:tr>
              <a:tr h="203269">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74143774"/>
                  </a:ext>
                </a:extLst>
              </a:tr>
              <a:tr h="203269">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17.353,15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195421298"/>
                  </a:ext>
                </a:extLst>
              </a:tr>
              <a:tr h="203269">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645356"/>
                  </a:ext>
                </a:extLst>
              </a:tr>
              <a:tr h="203269">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650601780"/>
                  </a:ext>
                </a:extLst>
              </a:tr>
              <a:tr h="203269">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20913804"/>
                  </a:ext>
                </a:extLst>
              </a:tr>
              <a:tr h="203269">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2548481916"/>
                  </a:ext>
                </a:extLst>
              </a:tr>
              <a:tr h="203269">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52676133"/>
                  </a:ext>
                </a:extLst>
              </a:tr>
              <a:tr h="203269">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2660893844"/>
                  </a:ext>
                </a:extLst>
              </a:tr>
              <a:tr h="203269">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9819054"/>
                  </a:ext>
                </a:extLst>
              </a:tr>
              <a:tr h="203269">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805369219"/>
                  </a:ext>
                </a:extLst>
              </a:tr>
              <a:tr h="203269">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81815837"/>
                  </a:ext>
                </a:extLst>
              </a:tr>
              <a:tr h="203269">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2110432626"/>
                  </a:ext>
                </a:extLst>
              </a:tr>
              <a:tr h="203269">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15.901,02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62.376,89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23.606,78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12.780,66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16.187,21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130.852,56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0823897"/>
                  </a:ext>
                </a:extLst>
              </a:tr>
              <a:tr h="203269">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16.627,50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65.179,03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24.950,27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13.645,54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20.797,88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141.200,22</a:t>
                      </a:r>
                    </a:p>
                  </a:txBody>
                  <a:tcPr marL="0" marR="0" marT="0" marB="0" anchor="ctr">
                    <a:lnL>
                      <a:noFill/>
                    </a:lnL>
                    <a:lnR>
                      <a:noFill/>
                    </a:lnR>
                    <a:lnT>
                      <a:noFill/>
                    </a:lnT>
                    <a:lnB>
                      <a:noFill/>
                    </a:lnB>
                    <a:noFill/>
                  </a:tcPr>
                </a:tc>
                <a:extLst>
                  <a:ext uri="{0D108BD9-81ED-4DB2-BD59-A6C34878D82A}">
                    <a16:rowId xmlns:a16="http://schemas.microsoft.com/office/drawing/2014/main" val="4135610148"/>
                  </a:ext>
                </a:extLst>
              </a:tr>
              <a:tr h="2134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226.160,69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840.665,04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323.133,56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190.422,38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243.841,17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dirty="0">
                          <a:solidFill>
                            <a:srgbClr val="203864"/>
                          </a:solidFill>
                          <a:effectLst/>
                          <a:latin typeface="Calibri" panose="020F0502020204030204" pitchFamily="34" charset="0"/>
                        </a:rPr>
                        <a:t>1.824.222,84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4558018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3906" y="6304843"/>
            <a:ext cx="4404687" cy="369332"/>
          </a:xfrm>
          <a:prstGeom prst="rect">
            <a:avLst/>
          </a:prstGeom>
          <a:noFill/>
        </p:spPr>
        <p:txBody>
          <a:bodyPr wrap="square" rtlCol="0">
            <a:spAutoFit/>
          </a:bodyPr>
          <a:lstStyle/>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2024</a:t>
            </a:r>
            <a:r>
              <a:rPr lang="es-CO" sz="900" dirty="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2018 a 2024</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7" name="Tabla 6">
            <a:extLst>
              <a:ext uri="{FF2B5EF4-FFF2-40B4-BE49-F238E27FC236}">
                <a16:creationId xmlns:a16="http://schemas.microsoft.com/office/drawing/2014/main" id="{9805BA55-9EFD-A9BD-700A-0BC767B00E97}"/>
              </a:ext>
            </a:extLst>
          </p:cNvPr>
          <p:cNvGraphicFramePr>
            <a:graphicFrameLocks noGrp="1"/>
          </p:cNvGraphicFramePr>
          <p:nvPr>
            <p:extLst>
              <p:ext uri="{D42A27DB-BD31-4B8C-83A1-F6EECF244321}">
                <p14:modId xmlns:p14="http://schemas.microsoft.com/office/powerpoint/2010/main" val="2627609625"/>
              </p:ext>
            </p:extLst>
          </p:nvPr>
        </p:nvGraphicFramePr>
        <p:xfrm>
          <a:off x="942991" y="4257673"/>
          <a:ext cx="10416210" cy="781050"/>
        </p:xfrm>
        <a:graphic>
          <a:graphicData uri="http://schemas.openxmlformats.org/drawingml/2006/table">
            <a:tbl>
              <a:tblPr/>
              <a:tblGrid>
                <a:gridCol w="744015">
                  <a:extLst>
                    <a:ext uri="{9D8B030D-6E8A-4147-A177-3AD203B41FA5}">
                      <a16:colId xmlns:a16="http://schemas.microsoft.com/office/drawing/2014/main" val="3953061310"/>
                    </a:ext>
                  </a:extLst>
                </a:gridCol>
                <a:gridCol w="744015">
                  <a:extLst>
                    <a:ext uri="{9D8B030D-6E8A-4147-A177-3AD203B41FA5}">
                      <a16:colId xmlns:a16="http://schemas.microsoft.com/office/drawing/2014/main" val="3359226359"/>
                    </a:ext>
                  </a:extLst>
                </a:gridCol>
                <a:gridCol w="744015">
                  <a:extLst>
                    <a:ext uri="{9D8B030D-6E8A-4147-A177-3AD203B41FA5}">
                      <a16:colId xmlns:a16="http://schemas.microsoft.com/office/drawing/2014/main" val="1545295527"/>
                    </a:ext>
                  </a:extLst>
                </a:gridCol>
                <a:gridCol w="744015">
                  <a:extLst>
                    <a:ext uri="{9D8B030D-6E8A-4147-A177-3AD203B41FA5}">
                      <a16:colId xmlns:a16="http://schemas.microsoft.com/office/drawing/2014/main" val="2371750043"/>
                    </a:ext>
                  </a:extLst>
                </a:gridCol>
                <a:gridCol w="744015">
                  <a:extLst>
                    <a:ext uri="{9D8B030D-6E8A-4147-A177-3AD203B41FA5}">
                      <a16:colId xmlns:a16="http://schemas.microsoft.com/office/drawing/2014/main" val="2293377607"/>
                    </a:ext>
                  </a:extLst>
                </a:gridCol>
                <a:gridCol w="744015">
                  <a:extLst>
                    <a:ext uri="{9D8B030D-6E8A-4147-A177-3AD203B41FA5}">
                      <a16:colId xmlns:a16="http://schemas.microsoft.com/office/drawing/2014/main" val="1533137965"/>
                    </a:ext>
                  </a:extLst>
                </a:gridCol>
                <a:gridCol w="744015">
                  <a:extLst>
                    <a:ext uri="{9D8B030D-6E8A-4147-A177-3AD203B41FA5}">
                      <a16:colId xmlns:a16="http://schemas.microsoft.com/office/drawing/2014/main" val="3937456299"/>
                    </a:ext>
                  </a:extLst>
                </a:gridCol>
                <a:gridCol w="744015">
                  <a:extLst>
                    <a:ext uri="{9D8B030D-6E8A-4147-A177-3AD203B41FA5}">
                      <a16:colId xmlns:a16="http://schemas.microsoft.com/office/drawing/2014/main" val="1427877884"/>
                    </a:ext>
                  </a:extLst>
                </a:gridCol>
                <a:gridCol w="744015">
                  <a:extLst>
                    <a:ext uri="{9D8B030D-6E8A-4147-A177-3AD203B41FA5}">
                      <a16:colId xmlns:a16="http://schemas.microsoft.com/office/drawing/2014/main" val="3204105065"/>
                    </a:ext>
                  </a:extLst>
                </a:gridCol>
                <a:gridCol w="744015">
                  <a:extLst>
                    <a:ext uri="{9D8B030D-6E8A-4147-A177-3AD203B41FA5}">
                      <a16:colId xmlns:a16="http://schemas.microsoft.com/office/drawing/2014/main" val="2900176654"/>
                    </a:ext>
                  </a:extLst>
                </a:gridCol>
                <a:gridCol w="744015">
                  <a:extLst>
                    <a:ext uri="{9D8B030D-6E8A-4147-A177-3AD203B41FA5}">
                      <a16:colId xmlns:a16="http://schemas.microsoft.com/office/drawing/2014/main" val="1350074686"/>
                    </a:ext>
                  </a:extLst>
                </a:gridCol>
                <a:gridCol w="744015">
                  <a:extLst>
                    <a:ext uri="{9D8B030D-6E8A-4147-A177-3AD203B41FA5}">
                      <a16:colId xmlns:a16="http://schemas.microsoft.com/office/drawing/2014/main" val="2396630271"/>
                    </a:ext>
                  </a:extLst>
                </a:gridCol>
                <a:gridCol w="744015">
                  <a:extLst>
                    <a:ext uri="{9D8B030D-6E8A-4147-A177-3AD203B41FA5}">
                      <a16:colId xmlns:a16="http://schemas.microsoft.com/office/drawing/2014/main" val="1716944576"/>
                    </a:ext>
                  </a:extLst>
                </a:gridCol>
                <a:gridCol w="744015">
                  <a:extLst>
                    <a:ext uri="{9D8B030D-6E8A-4147-A177-3AD203B41FA5}">
                      <a16:colId xmlns:a16="http://schemas.microsoft.com/office/drawing/2014/main" val="3481143261"/>
                    </a:ext>
                  </a:extLst>
                </a:gridCol>
              </a:tblGrid>
              <a:tr h="200025">
                <a:tc gridSpan="14">
                  <a:txBody>
                    <a:bodyPr/>
                    <a:lstStyle/>
                    <a:p>
                      <a:pPr algn="ctr" rtl="0" fontAlgn="ctr"/>
                      <a:r>
                        <a:rPr lang="es-CO" sz="1050" b="1" i="0" u="none" strike="noStrike">
                          <a:solidFill>
                            <a:srgbClr val="203864"/>
                          </a:solidFill>
                          <a:effectLst/>
                          <a:latin typeface="Calibri" panose="020F0502020204030204" pitchFamily="34" charset="0"/>
                        </a:rPr>
                        <a:t> RECOLECCIÓN SEMESTRAL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2740549"/>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785080411"/>
                  </a:ext>
                </a:extLst>
              </a:tr>
              <a:tr h="200025">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130.852,56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141.200,22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79202045"/>
                  </a:ext>
                </a:extLst>
              </a:tr>
            </a:tbl>
          </a:graphicData>
        </a:graphic>
      </p:graphicFrame>
      <p:graphicFrame>
        <p:nvGraphicFramePr>
          <p:cNvPr id="8" name="Tabla 7">
            <a:extLst>
              <a:ext uri="{FF2B5EF4-FFF2-40B4-BE49-F238E27FC236}">
                <a16:creationId xmlns:a16="http://schemas.microsoft.com/office/drawing/2014/main" id="{C15311B3-4B62-F602-BA62-F50B172925AE}"/>
              </a:ext>
            </a:extLst>
          </p:cNvPr>
          <p:cNvGraphicFramePr>
            <a:graphicFrameLocks noGrp="1"/>
          </p:cNvGraphicFramePr>
          <p:nvPr>
            <p:extLst>
              <p:ext uri="{D42A27DB-BD31-4B8C-83A1-F6EECF244321}">
                <p14:modId xmlns:p14="http://schemas.microsoft.com/office/powerpoint/2010/main" val="3806004046"/>
              </p:ext>
            </p:extLst>
          </p:nvPr>
        </p:nvGraphicFramePr>
        <p:xfrm>
          <a:off x="942994" y="5281258"/>
          <a:ext cx="10416207" cy="781050"/>
        </p:xfrm>
        <a:graphic>
          <a:graphicData uri="http://schemas.openxmlformats.org/drawingml/2006/table">
            <a:tbl>
              <a:tblPr/>
              <a:tblGrid>
                <a:gridCol w="765462">
                  <a:extLst>
                    <a:ext uri="{9D8B030D-6E8A-4147-A177-3AD203B41FA5}">
                      <a16:colId xmlns:a16="http://schemas.microsoft.com/office/drawing/2014/main" val="223978766"/>
                    </a:ext>
                  </a:extLst>
                </a:gridCol>
                <a:gridCol w="742365">
                  <a:extLst>
                    <a:ext uri="{9D8B030D-6E8A-4147-A177-3AD203B41FA5}">
                      <a16:colId xmlns:a16="http://schemas.microsoft.com/office/drawing/2014/main" val="372093610"/>
                    </a:ext>
                  </a:extLst>
                </a:gridCol>
                <a:gridCol w="742365">
                  <a:extLst>
                    <a:ext uri="{9D8B030D-6E8A-4147-A177-3AD203B41FA5}">
                      <a16:colId xmlns:a16="http://schemas.microsoft.com/office/drawing/2014/main" val="1993436779"/>
                    </a:ext>
                  </a:extLst>
                </a:gridCol>
                <a:gridCol w="742365">
                  <a:extLst>
                    <a:ext uri="{9D8B030D-6E8A-4147-A177-3AD203B41FA5}">
                      <a16:colId xmlns:a16="http://schemas.microsoft.com/office/drawing/2014/main" val="2351821731"/>
                    </a:ext>
                  </a:extLst>
                </a:gridCol>
                <a:gridCol w="742365">
                  <a:extLst>
                    <a:ext uri="{9D8B030D-6E8A-4147-A177-3AD203B41FA5}">
                      <a16:colId xmlns:a16="http://schemas.microsoft.com/office/drawing/2014/main" val="2792724109"/>
                    </a:ext>
                  </a:extLst>
                </a:gridCol>
                <a:gridCol w="742365">
                  <a:extLst>
                    <a:ext uri="{9D8B030D-6E8A-4147-A177-3AD203B41FA5}">
                      <a16:colId xmlns:a16="http://schemas.microsoft.com/office/drawing/2014/main" val="4182331151"/>
                    </a:ext>
                  </a:extLst>
                </a:gridCol>
                <a:gridCol w="742365">
                  <a:extLst>
                    <a:ext uri="{9D8B030D-6E8A-4147-A177-3AD203B41FA5}">
                      <a16:colId xmlns:a16="http://schemas.microsoft.com/office/drawing/2014/main" val="70628804"/>
                    </a:ext>
                  </a:extLst>
                </a:gridCol>
                <a:gridCol w="742365">
                  <a:extLst>
                    <a:ext uri="{9D8B030D-6E8A-4147-A177-3AD203B41FA5}">
                      <a16:colId xmlns:a16="http://schemas.microsoft.com/office/drawing/2014/main" val="2746336845"/>
                    </a:ext>
                  </a:extLst>
                </a:gridCol>
                <a:gridCol w="742365">
                  <a:extLst>
                    <a:ext uri="{9D8B030D-6E8A-4147-A177-3AD203B41FA5}">
                      <a16:colId xmlns:a16="http://schemas.microsoft.com/office/drawing/2014/main" val="2414631696"/>
                    </a:ext>
                  </a:extLst>
                </a:gridCol>
                <a:gridCol w="742365">
                  <a:extLst>
                    <a:ext uri="{9D8B030D-6E8A-4147-A177-3AD203B41FA5}">
                      <a16:colId xmlns:a16="http://schemas.microsoft.com/office/drawing/2014/main" val="3950319663"/>
                    </a:ext>
                  </a:extLst>
                </a:gridCol>
                <a:gridCol w="742365">
                  <a:extLst>
                    <a:ext uri="{9D8B030D-6E8A-4147-A177-3AD203B41FA5}">
                      <a16:colId xmlns:a16="http://schemas.microsoft.com/office/drawing/2014/main" val="4236557499"/>
                    </a:ext>
                  </a:extLst>
                </a:gridCol>
                <a:gridCol w="742365">
                  <a:extLst>
                    <a:ext uri="{9D8B030D-6E8A-4147-A177-3AD203B41FA5}">
                      <a16:colId xmlns:a16="http://schemas.microsoft.com/office/drawing/2014/main" val="1965207032"/>
                    </a:ext>
                  </a:extLst>
                </a:gridCol>
                <a:gridCol w="742365">
                  <a:extLst>
                    <a:ext uri="{9D8B030D-6E8A-4147-A177-3AD203B41FA5}">
                      <a16:colId xmlns:a16="http://schemas.microsoft.com/office/drawing/2014/main" val="3054479174"/>
                    </a:ext>
                  </a:extLst>
                </a:gridCol>
                <a:gridCol w="742365">
                  <a:extLst>
                    <a:ext uri="{9D8B030D-6E8A-4147-A177-3AD203B41FA5}">
                      <a16:colId xmlns:a16="http://schemas.microsoft.com/office/drawing/2014/main" val="3575487146"/>
                    </a:ext>
                  </a:extLst>
                </a:gridCol>
              </a:tblGrid>
              <a:tr h="200025">
                <a:tc gridSpan="14">
                  <a:txBody>
                    <a:bodyPr/>
                    <a:lstStyle/>
                    <a:p>
                      <a:pPr algn="ctr" rtl="0" fontAlgn="ctr"/>
                      <a:r>
                        <a:rPr lang="es-MX" sz="1100" b="1" i="0" u="none" strike="noStrike">
                          <a:solidFill>
                            <a:srgbClr val="203864"/>
                          </a:solidFill>
                          <a:effectLst/>
                          <a:latin typeface="Calibri" panose="020F0502020204030204" pitchFamily="34" charset="0"/>
                        </a:rPr>
                        <a:t>PROMEDIO DIARIO DE RECOLECCIÓN 2018 –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15701986"/>
                  </a:ext>
                </a:extLst>
              </a:tr>
              <a:tr h="381000">
                <a:tc>
                  <a:txBody>
                    <a:bodyPr/>
                    <a:lstStyle/>
                    <a:p>
                      <a:pPr algn="ctr" rtl="0" fontAlgn="ctr"/>
                      <a:r>
                        <a:rPr lang="es-CO" sz="110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 a 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Jul-24 a dic-24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90409061"/>
                  </a:ext>
                </a:extLst>
              </a:tr>
              <a:tr h="200025">
                <a:tc>
                  <a:txBody>
                    <a:bodyPr/>
                    <a:lstStyle/>
                    <a:p>
                      <a:pPr algn="ctr" rtl="0" fontAlgn="ctr"/>
                      <a:r>
                        <a:rPr lang="es-CO" sz="110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719,55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767,68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0193615"/>
                  </a:ext>
                </a:extLst>
              </a:tr>
            </a:tbl>
          </a:graphicData>
        </a:graphic>
      </p:graphicFrame>
      <p:graphicFrame>
        <p:nvGraphicFramePr>
          <p:cNvPr id="9"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323281065"/>
              </p:ext>
            </p:extLst>
          </p:nvPr>
        </p:nvGraphicFramePr>
        <p:xfrm>
          <a:off x="1361258" y="1050036"/>
          <a:ext cx="9579677" cy="284797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07976" y="6163897"/>
            <a:ext cx="7065303" cy="507831"/>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a:t>
            </a:r>
          </a:p>
          <a:p>
            <a:r>
              <a:rPr lang="es-MX" sz="900" dirty="0">
                <a:solidFill>
                  <a:schemeClr val="accent1">
                    <a:lumMod val="50000"/>
                  </a:schemeClr>
                </a:solidFill>
              </a:rPr>
              <a:t>Periodo comprendido entre el 1 de enero y el 31 de marzo  de 2025.</a:t>
            </a:r>
            <a:endParaRPr lang="es-CO" sz="90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2025</a:t>
            </a:r>
            <a:endParaRPr lang="es-CO" sz="1600" b="0" kern="0" dirty="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EBF51CF-73B8-140D-6EE1-4C69EB6AC371}"/>
              </a:ext>
            </a:extLst>
          </p:cNvPr>
          <p:cNvGraphicFramePr>
            <a:graphicFrameLocks noGrp="1"/>
          </p:cNvGraphicFramePr>
          <p:nvPr>
            <p:extLst>
              <p:ext uri="{D42A27DB-BD31-4B8C-83A1-F6EECF244321}">
                <p14:modId xmlns:p14="http://schemas.microsoft.com/office/powerpoint/2010/main" val="2770880499"/>
              </p:ext>
            </p:extLst>
          </p:nvPr>
        </p:nvGraphicFramePr>
        <p:xfrm>
          <a:off x="414912" y="2507340"/>
          <a:ext cx="11362175" cy="1758099"/>
        </p:xfrm>
        <a:graphic>
          <a:graphicData uri="http://schemas.openxmlformats.org/drawingml/2006/table">
            <a:tbl>
              <a:tblPr/>
              <a:tblGrid>
                <a:gridCol w="837764">
                  <a:extLst>
                    <a:ext uri="{9D8B030D-6E8A-4147-A177-3AD203B41FA5}">
                      <a16:colId xmlns:a16="http://schemas.microsoft.com/office/drawing/2014/main" val="1128210616"/>
                    </a:ext>
                  </a:extLst>
                </a:gridCol>
                <a:gridCol w="1204286">
                  <a:extLst>
                    <a:ext uri="{9D8B030D-6E8A-4147-A177-3AD203B41FA5}">
                      <a16:colId xmlns:a16="http://schemas.microsoft.com/office/drawing/2014/main" val="1512138775"/>
                    </a:ext>
                  </a:extLst>
                </a:gridCol>
                <a:gridCol w="157081">
                  <a:extLst>
                    <a:ext uri="{9D8B030D-6E8A-4147-A177-3AD203B41FA5}">
                      <a16:colId xmlns:a16="http://schemas.microsoft.com/office/drawing/2014/main" val="4015084372"/>
                    </a:ext>
                  </a:extLst>
                </a:gridCol>
                <a:gridCol w="837764">
                  <a:extLst>
                    <a:ext uri="{9D8B030D-6E8A-4147-A177-3AD203B41FA5}">
                      <a16:colId xmlns:a16="http://schemas.microsoft.com/office/drawing/2014/main" val="1913032267"/>
                    </a:ext>
                  </a:extLst>
                </a:gridCol>
                <a:gridCol w="869180">
                  <a:extLst>
                    <a:ext uri="{9D8B030D-6E8A-4147-A177-3AD203B41FA5}">
                      <a16:colId xmlns:a16="http://schemas.microsoft.com/office/drawing/2014/main" val="2239679748"/>
                    </a:ext>
                  </a:extLst>
                </a:gridCol>
                <a:gridCol w="157081">
                  <a:extLst>
                    <a:ext uri="{9D8B030D-6E8A-4147-A177-3AD203B41FA5}">
                      <a16:colId xmlns:a16="http://schemas.microsoft.com/office/drawing/2014/main" val="508921806"/>
                    </a:ext>
                  </a:extLst>
                </a:gridCol>
                <a:gridCol w="837764">
                  <a:extLst>
                    <a:ext uri="{9D8B030D-6E8A-4147-A177-3AD203B41FA5}">
                      <a16:colId xmlns:a16="http://schemas.microsoft.com/office/drawing/2014/main" val="469181928"/>
                    </a:ext>
                  </a:extLst>
                </a:gridCol>
                <a:gridCol w="869180">
                  <a:extLst>
                    <a:ext uri="{9D8B030D-6E8A-4147-A177-3AD203B41FA5}">
                      <a16:colId xmlns:a16="http://schemas.microsoft.com/office/drawing/2014/main" val="3136601300"/>
                    </a:ext>
                  </a:extLst>
                </a:gridCol>
                <a:gridCol w="157081">
                  <a:extLst>
                    <a:ext uri="{9D8B030D-6E8A-4147-A177-3AD203B41FA5}">
                      <a16:colId xmlns:a16="http://schemas.microsoft.com/office/drawing/2014/main" val="3334748769"/>
                    </a:ext>
                  </a:extLst>
                </a:gridCol>
                <a:gridCol w="837764">
                  <a:extLst>
                    <a:ext uri="{9D8B030D-6E8A-4147-A177-3AD203B41FA5}">
                      <a16:colId xmlns:a16="http://schemas.microsoft.com/office/drawing/2014/main" val="3622375885"/>
                    </a:ext>
                  </a:extLst>
                </a:gridCol>
                <a:gridCol w="869180">
                  <a:extLst>
                    <a:ext uri="{9D8B030D-6E8A-4147-A177-3AD203B41FA5}">
                      <a16:colId xmlns:a16="http://schemas.microsoft.com/office/drawing/2014/main" val="3655229604"/>
                    </a:ext>
                  </a:extLst>
                </a:gridCol>
                <a:gridCol w="157081">
                  <a:extLst>
                    <a:ext uri="{9D8B030D-6E8A-4147-A177-3AD203B41FA5}">
                      <a16:colId xmlns:a16="http://schemas.microsoft.com/office/drawing/2014/main" val="2336444274"/>
                    </a:ext>
                  </a:extLst>
                </a:gridCol>
                <a:gridCol w="837764">
                  <a:extLst>
                    <a:ext uri="{9D8B030D-6E8A-4147-A177-3AD203B41FA5}">
                      <a16:colId xmlns:a16="http://schemas.microsoft.com/office/drawing/2014/main" val="1091457266"/>
                    </a:ext>
                  </a:extLst>
                </a:gridCol>
                <a:gridCol w="869180">
                  <a:extLst>
                    <a:ext uri="{9D8B030D-6E8A-4147-A177-3AD203B41FA5}">
                      <a16:colId xmlns:a16="http://schemas.microsoft.com/office/drawing/2014/main" val="974306941"/>
                    </a:ext>
                  </a:extLst>
                </a:gridCol>
                <a:gridCol w="157081">
                  <a:extLst>
                    <a:ext uri="{9D8B030D-6E8A-4147-A177-3AD203B41FA5}">
                      <a16:colId xmlns:a16="http://schemas.microsoft.com/office/drawing/2014/main" val="3266971706"/>
                    </a:ext>
                  </a:extLst>
                </a:gridCol>
                <a:gridCol w="837764">
                  <a:extLst>
                    <a:ext uri="{9D8B030D-6E8A-4147-A177-3AD203B41FA5}">
                      <a16:colId xmlns:a16="http://schemas.microsoft.com/office/drawing/2014/main" val="3293319947"/>
                    </a:ext>
                  </a:extLst>
                </a:gridCol>
                <a:gridCol w="869180">
                  <a:extLst>
                    <a:ext uri="{9D8B030D-6E8A-4147-A177-3AD203B41FA5}">
                      <a16:colId xmlns:a16="http://schemas.microsoft.com/office/drawing/2014/main" val="1537439657"/>
                    </a:ext>
                  </a:extLst>
                </a:gridCol>
              </a:tblGrid>
              <a:tr h="361962">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74056289"/>
                  </a:ext>
                </a:extLst>
              </a:tr>
              <a:tr h="344725">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2.551,31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11.005,46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3.274,52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2.072,21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22.415,36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32739167"/>
                  </a:ext>
                </a:extLst>
              </a:tr>
              <a:tr h="344725">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2.733,19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10.481,46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3.592,05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2.175,12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3.252,13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22.233,95</a:t>
                      </a:r>
                    </a:p>
                  </a:txBody>
                  <a:tcPr marL="0" marR="0" marT="0" marB="0" anchor="ctr">
                    <a:lnL>
                      <a:noFill/>
                    </a:lnL>
                    <a:lnR>
                      <a:noFill/>
                    </a:lnR>
                    <a:lnT>
                      <a:noFill/>
                    </a:lnT>
                    <a:lnB>
                      <a:noFill/>
                    </a:lnB>
                    <a:noFill/>
                  </a:tcPr>
                </a:tc>
                <a:extLst>
                  <a:ext uri="{0D108BD9-81ED-4DB2-BD59-A6C34878D82A}">
                    <a16:rowId xmlns:a16="http://schemas.microsoft.com/office/drawing/2014/main" val="379902746"/>
                  </a:ext>
                </a:extLst>
              </a:tr>
              <a:tr h="344725">
                <a:tc>
                  <a:txBody>
                    <a:bodyPr/>
                    <a:lstStyle/>
                    <a:p>
                      <a:pPr algn="ctr" rtl="0" fontAlgn="ctr"/>
                      <a:r>
                        <a:rPr lang="es-CO" sz="1100" b="0" i="0" u="none" strike="noStrike" dirty="0">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2.519,40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11.303,32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4.125,80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2.794,46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3.315,78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24.058,76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76501497"/>
                  </a:ext>
                </a:extLst>
              </a:tr>
              <a:tr h="36196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7.803,90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32.790,24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10.992,37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7.041,79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10.079,77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68.708,07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19453365"/>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31 de marzo de 2025</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Toneladas recolectadas y transportadas </a:t>
            </a:r>
            <a:r>
              <a:rPr lang="es-ES" sz="1600" b="0" u="sng" dirty="0">
                <a:solidFill>
                  <a:srgbClr val="4472C4">
                    <a:lumMod val="50000"/>
                  </a:srgbClr>
                </a:solidFill>
              </a:rPr>
              <a:t>residuos de puntos críticos y arrojo clandestino 2025</a:t>
            </a:r>
            <a:endParaRPr lang="es-CO" sz="1600" b="0" kern="0" dirty="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3"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929982589"/>
              </p:ext>
            </p:extLst>
          </p:nvPr>
        </p:nvGraphicFramePr>
        <p:xfrm>
          <a:off x="1306161" y="1130991"/>
          <a:ext cx="9579677" cy="296622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Tabla 5">
            <a:extLst>
              <a:ext uri="{FF2B5EF4-FFF2-40B4-BE49-F238E27FC236}">
                <a16:creationId xmlns:a16="http://schemas.microsoft.com/office/drawing/2014/main" id="{3DFC605B-E5CE-A264-BC16-781751725815}"/>
              </a:ext>
            </a:extLst>
          </p:cNvPr>
          <p:cNvGraphicFramePr>
            <a:graphicFrameLocks noGrp="1"/>
          </p:cNvGraphicFramePr>
          <p:nvPr>
            <p:extLst>
              <p:ext uri="{D42A27DB-BD31-4B8C-83A1-F6EECF244321}">
                <p14:modId xmlns:p14="http://schemas.microsoft.com/office/powerpoint/2010/main" val="3205659722"/>
              </p:ext>
            </p:extLst>
          </p:nvPr>
        </p:nvGraphicFramePr>
        <p:xfrm>
          <a:off x="5119750" y="4299548"/>
          <a:ext cx="2286000" cy="971550"/>
        </p:xfrm>
        <a:graphic>
          <a:graphicData uri="http://schemas.openxmlformats.org/drawingml/2006/table">
            <a:tbl>
              <a:tblPr/>
              <a:tblGrid>
                <a:gridCol w="762000">
                  <a:extLst>
                    <a:ext uri="{9D8B030D-6E8A-4147-A177-3AD203B41FA5}">
                      <a16:colId xmlns:a16="http://schemas.microsoft.com/office/drawing/2014/main" val="2286053347"/>
                    </a:ext>
                  </a:extLst>
                </a:gridCol>
                <a:gridCol w="762000">
                  <a:extLst>
                    <a:ext uri="{9D8B030D-6E8A-4147-A177-3AD203B41FA5}">
                      <a16:colId xmlns:a16="http://schemas.microsoft.com/office/drawing/2014/main" val="3061065265"/>
                    </a:ext>
                  </a:extLst>
                </a:gridCol>
                <a:gridCol w="762000">
                  <a:extLst>
                    <a:ext uri="{9D8B030D-6E8A-4147-A177-3AD203B41FA5}">
                      <a16:colId xmlns:a16="http://schemas.microsoft.com/office/drawing/2014/main" val="114180617"/>
                    </a:ext>
                  </a:extLst>
                </a:gridCol>
              </a:tblGrid>
              <a:tr h="200025">
                <a:tc gridSpan="3">
                  <a:txBody>
                    <a:bodyPr/>
                    <a:lstStyle/>
                    <a:p>
                      <a:pPr algn="ctr" rtl="0" fontAlgn="ctr"/>
                      <a:r>
                        <a:rPr lang="es-CO" sz="1050" b="1" i="0" u="none" strike="noStrike">
                          <a:solidFill>
                            <a:srgbClr val="203864"/>
                          </a:solidFill>
                          <a:effectLst/>
                          <a:latin typeface="Calibri" panose="020F0502020204030204" pitchFamily="34" charset="0"/>
                        </a:rPr>
                        <a:t> RECOLECCIÓN MENSUAL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64616154"/>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656571933"/>
                  </a:ext>
                </a:extLst>
              </a:tr>
              <a:tr h="190500">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a:noFill/>
                    </a:lnT>
                    <a:lnB>
                      <a:noFill/>
                    </a:lnB>
                    <a:noFill/>
                  </a:tcPr>
                </a:tc>
                <a:extLst>
                  <a:ext uri="{0D108BD9-81ED-4DB2-BD59-A6C34878D82A}">
                    <a16:rowId xmlns:a16="http://schemas.microsoft.com/office/drawing/2014/main" val="1560351185"/>
                  </a:ext>
                </a:extLst>
              </a:tr>
              <a:tr h="200025">
                <a:tc>
                  <a:txBody>
                    <a:bodyPr/>
                    <a:lstStyle/>
                    <a:p>
                      <a:pPr algn="ctr" rtl="0" fontAlgn="ctr"/>
                      <a:r>
                        <a:rPr lang="es-CO" sz="1050" b="0" i="0" u="none" strike="noStrike">
                          <a:solidFill>
                            <a:srgbClr val="002060"/>
                          </a:solidFill>
                          <a:effectLst/>
                          <a:latin typeface="Calibri" panose="020F0502020204030204" pitchFamily="34" charset="0"/>
                        </a:rPr>
                        <a:t>22.415,36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22.233,95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24.058,76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54627744"/>
                  </a:ext>
                </a:extLst>
              </a:tr>
            </a:tbl>
          </a:graphicData>
        </a:graphic>
      </p:graphicFrame>
      <p:graphicFrame>
        <p:nvGraphicFramePr>
          <p:cNvPr id="7" name="Tabla 6">
            <a:extLst>
              <a:ext uri="{FF2B5EF4-FFF2-40B4-BE49-F238E27FC236}">
                <a16:creationId xmlns:a16="http://schemas.microsoft.com/office/drawing/2014/main" id="{B31BCDF0-F0C9-3BBA-DC23-618554653FF2}"/>
              </a:ext>
            </a:extLst>
          </p:cNvPr>
          <p:cNvGraphicFramePr>
            <a:graphicFrameLocks noGrp="1"/>
          </p:cNvGraphicFramePr>
          <p:nvPr>
            <p:extLst>
              <p:ext uri="{D42A27DB-BD31-4B8C-83A1-F6EECF244321}">
                <p14:modId xmlns:p14="http://schemas.microsoft.com/office/powerpoint/2010/main" val="4246996854"/>
              </p:ext>
            </p:extLst>
          </p:nvPr>
        </p:nvGraphicFramePr>
        <p:xfrm>
          <a:off x="5127614" y="5271098"/>
          <a:ext cx="2197312" cy="1114425"/>
        </p:xfrm>
        <a:graphic>
          <a:graphicData uri="http://schemas.openxmlformats.org/drawingml/2006/table">
            <a:tbl>
              <a:tblPr/>
              <a:tblGrid>
                <a:gridCol w="676096">
                  <a:extLst>
                    <a:ext uri="{9D8B030D-6E8A-4147-A177-3AD203B41FA5}">
                      <a16:colId xmlns:a16="http://schemas.microsoft.com/office/drawing/2014/main" val="3765184664"/>
                    </a:ext>
                  </a:extLst>
                </a:gridCol>
                <a:gridCol w="845120">
                  <a:extLst>
                    <a:ext uri="{9D8B030D-6E8A-4147-A177-3AD203B41FA5}">
                      <a16:colId xmlns:a16="http://schemas.microsoft.com/office/drawing/2014/main" val="272814463"/>
                    </a:ext>
                  </a:extLst>
                </a:gridCol>
                <a:gridCol w="676096">
                  <a:extLst>
                    <a:ext uri="{9D8B030D-6E8A-4147-A177-3AD203B41FA5}">
                      <a16:colId xmlns:a16="http://schemas.microsoft.com/office/drawing/2014/main" val="955570817"/>
                    </a:ext>
                  </a:extLst>
                </a:gridCol>
              </a:tblGrid>
              <a:tr h="533400">
                <a:tc gridSpan="3">
                  <a:txBody>
                    <a:bodyPr/>
                    <a:lstStyle/>
                    <a:p>
                      <a:pPr algn="ctr" rtl="0" fontAlgn="ctr"/>
                      <a:r>
                        <a:rPr lang="es-MX" sz="1100" b="1" i="0" u="none" strike="noStrike">
                          <a:solidFill>
                            <a:srgbClr val="203864"/>
                          </a:solidFill>
                          <a:effectLst/>
                          <a:latin typeface="Calibri" panose="020F0502020204030204" pitchFamily="34" charset="0"/>
                        </a:rPr>
                        <a:t>PROMEDIO DIARIO DE RECOLECCIÓN 2025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1302407"/>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Febrero</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014074433"/>
                  </a:ext>
                </a:extLst>
              </a:tr>
              <a:tr h="200025">
                <a:tc>
                  <a:txBody>
                    <a:bodyPr/>
                    <a:lstStyle/>
                    <a:p>
                      <a:pPr algn="ctr" rtl="0" fontAlgn="ctr"/>
                      <a:r>
                        <a:rPr lang="es-CO" sz="1100" b="0" i="0" u="none" strike="noStrike">
                          <a:solidFill>
                            <a:srgbClr val="203864"/>
                          </a:solidFill>
                          <a:effectLst/>
                          <a:latin typeface="Calibri" panose="020F0502020204030204" pitchFamily="34" charset="0"/>
                        </a:rPr>
                        <a:t>723,08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794,07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776,09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68117661"/>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a:solidFill>
                  <a:schemeClr val="accent1">
                    <a:lumMod val="50000"/>
                  </a:schemeClr>
                </a:solidFill>
                <a:latin typeface="Candara" panose="020E0502030303020204" pitchFamily="34" charset="0"/>
              </a:rPr>
              <a:t>RESIDUOS ORDINARIOS ESPORÁDICOS</a:t>
            </a:r>
            <a:endParaRPr lang="es-CO" sz="1600" b="1" kern="0" cap="small">
              <a:solidFill>
                <a:schemeClr val="accent1">
                  <a:lumMod val="50000"/>
                </a:schemeClr>
              </a:solidFill>
              <a:latin typeface="Candara" panose="020E0502030303020204" pitchFamily="34" charset="0"/>
            </a:endParaRPr>
          </a:p>
        </p:txBody>
      </p:sp>
      <p:pic>
        <p:nvPicPr>
          <p:cNvPr id="2" name="Imagen 1">
            <a:extLst>
              <a:ext uri="{FF2B5EF4-FFF2-40B4-BE49-F238E27FC236}">
                <a16:creationId xmlns:a16="http://schemas.microsoft.com/office/drawing/2014/main" id="{06B59CFF-FDB4-FF8E-9430-70C6F2046CD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Effect>
                      <a14:colorTemperature colorTemp="11500"/>
                    </a14:imgEffect>
                    <a14:imgEffect>
                      <a14:saturation sat="400000"/>
                    </a14:imgEffect>
                  </a14:imgLayer>
                </a14:imgProps>
              </a:ext>
            </a:extLst>
          </a:blip>
          <a:stretch>
            <a:fillRect/>
          </a:stretch>
        </p:blipFill>
        <p:spPr>
          <a:xfrm>
            <a:off x="7929332" y="2877776"/>
            <a:ext cx="3536683" cy="1862737"/>
          </a:xfrm>
          <a:prstGeom prst="rect">
            <a:avLst/>
          </a:prstGeom>
        </p:spPr>
      </p:pic>
    </p:spTree>
    <p:extLst>
      <p:ext uri="{BB962C8B-B14F-4D97-AF65-F5344CB8AC3E}">
        <p14:creationId xmlns:p14="http://schemas.microsoft.com/office/powerpoint/2010/main" val="22364108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proyectadas por Concesionario - marzo 2025</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912164" cy="369332"/>
          </a:xfrm>
          <a:prstGeom prst="rect">
            <a:avLst/>
          </a:prstGeom>
          <a:noFill/>
        </p:spPr>
        <p:txBody>
          <a:bodyPr wrap="square" rtlCol="0">
            <a:spAutoFit/>
          </a:bodyPr>
          <a:lstStyle/>
          <a:p>
            <a:r>
              <a:rPr lang="es-CO" b="1" dirty="0">
                <a:solidFill>
                  <a:srgbClr val="002060"/>
                </a:solidFill>
              </a:rPr>
              <a:t>16</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D4E1630A-8248-FE51-98BC-14221D2C496E}"/>
              </a:ext>
            </a:extLst>
          </p:cNvPr>
          <p:cNvSpPr txBox="1"/>
          <p:nvPr/>
        </p:nvSpPr>
        <p:spPr>
          <a:xfrm>
            <a:off x="4363724" y="4288476"/>
            <a:ext cx="744321" cy="369332"/>
          </a:xfrm>
          <a:prstGeom prst="rect">
            <a:avLst/>
          </a:prstGeom>
          <a:noFill/>
        </p:spPr>
        <p:txBody>
          <a:bodyPr wrap="square" rtlCol="0">
            <a:spAutoFit/>
          </a:bodyPr>
          <a:lstStyle/>
          <a:p>
            <a:r>
              <a:rPr lang="es-CO" b="1" dirty="0">
                <a:solidFill>
                  <a:srgbClr val="002060"/>
                </a:solidFill>
              </a:rPr>
              <a:t>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372328" y="3547542"/>
            <a:ext cx="715850" cy="369332"/>
          </a:xfrm>
          <a:prstGeom prst="rect">
            <a:avLst/>
          </a:prstGeom>
          <a:noFill/>
        </p:spPr>
        <p:txBody>
          <a:bodyPr wrap="square" rtlCol="0">
            <a:spAutoFit/>
          </a:bodyPr>
          <a:lstStyle/>
          <a:p>
            <a:r>
              <a:rPr lang="es-CO" b="1" dirty="0">
                <a:solidFill>
                  <a:srgbClr val="002060"/>
                </a:solidFill>
              </a:rPr>
              <a:t>8 </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B92E8C68-3CC0-CAE8-9410-76ECE9F329BE}"/>
              </a:ext>
            </a:extLst>
          </p:cNvPr>
          <p:cNvSpPr txBox="1"/>
          <p:nvPr/>
        </p:nvSpPr>
        <p:spPr>
          <a:xfrm>
            <a:off x="74872" y="6351193"/>
            <a:ext cx="622841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Planes operativos Concesionarios</a:t>
            </a:r>
          </a:p>
        </p:txBody>
      </p: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cstate="email">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2" name="CuadroTexto 1">
            <a:extLst>
              <a:ext uri="{FF2B5EF4-FFF2-40B4-BE49-F238E27FC236}">
                <a16:creationId xmlns:a16="http://schemas.microsoft.com/office/drawing/2014/main" id="{E5801D41-D66C-4C3C-8A4A-EDA638F9A737}"/>
              </a:ext>
            </a:extLst>
          </p:cNvPr>
          <p:cNvSpPr txBox="1"/>
          <p:nvPr/>
        </p:nvSpPr>
        <p:spPr>
          <a:xfrm>
            <a:off x="744058" y="3368096"/>
            <a:ext cx="1713423" cy="830997"/>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Proyectadas</a:t>
            </a:r>
          </a:p>
          <a:p>
            <a:pPr algn="ctr"/>
            <a:endParaRPr lang="es-CO" sz="1600" b="1" dirty="0">
              <a:solidFill>
                <a:srgbClr val="002060"/>
              </a:solidFill>
              <a:effectLst>
                <a:outerShdw blurRad="38100" dist="38100" dir="2700000" algn="tl">
                  <a:srgbClr val="000000">
                    <a:alpha val="43137"/>
                  </a:srgbClr>
                </a:outerShdw>
              </a:effectLst>
            </a:endParaRPr>
          </a:p>
        </p:txBody>
      </p:sp>
      <p:sp>
        <p:nvSpPr>
          <p:cNvPr id="15" name="CuadroTexto 14">
            <a:extLst>
              <a:ext uri="{FF2B5EF4-FFF2-40B4-BE49-F238E27FC236}">
                <a16:creationId xmlns:a16="http://schemas.microsoft.com/office/drawing/2014/main" id="{E6BC5CBA-D41D-4D8D-8AAF-08A575C27EAA}"/>
              </a:ext>
            </a:extLst>
          </p:cNvPr>
          <p:cNvSpPr txBox="1"/>
          <p:nvPr/>
        </p:nvSpPr>
        <p:spPr>
          <a:xfrm>
            <a:off x="5088295" y="5161442"/>
            <a:ext cx="744321" cy="369332"/>
          </a:xfrm>
          <a:prstGeom prst="rect">
            <a:avLst/>
          </a:prstGeom>
          <a:noFill/>
        </p:spPr>
        <p:txBody>
          <a:bodyPr wrap="square" rtlCol="0">
            <a:spAutoFit/>
          </a:bodyPr>
          <a:lstStyle/>
          <a:p>
            <a:r>
              <a:rPr lang="es-CO" b="1" dirty="0">
                <a:solidFill>
                  <a:srgbClr val="002060"/>
                </a:solidFill>
              </a:rPr>
              <a:t>4 </a:t>
            </a:r>
          </a:p>
        </p:txBody>
      </p:sp>
      <p:sp>
        <p:nvSpPr>
          <p:cNvPr id="17" name="CuadroTexto 16">
            <a:extLst>
              <a:ext uri="{FF2B5EF4-FFF2-40B4-BE49-F238E27FC236}">
                <a16:creationId xmlns:a16="http://schemas.microsoft.com/office/drawing/2014/main" id="{DABD6087-7CAB-314B-B886-72DE23399D1D}"/>
              </a:ext>
            </a:extLst>
          </p:cNvPr>
          <p:cNvSpPr txBox="1"/>
          <p:nvPr/>
        </p:nvSpPr>
        <p:spPr>
          <a:xfrm>
            <a:off x="7739591" y="5668596"/>
            <a:ext cx="744321" cy="369332"/>
          </a:xfrm>
          <a:prstGeom prst="rect">
            <a:avLst/>
          </a:prstGeom>
          <a:noFill/>
        </p:spPr>
        <p:txBody>
          <a:bodyPr wrap="square" rtlCol="0">
            <a:spAutoFit/>
          </a:bodyPr>
          <a:lstStyle/>
          <a:p>
            <a:r>
              <a:rPr lang="es-CO" b="1" dirty="0">
                <a:solidFill>
                  <a:srgbClr val="002060"/>
                </a:solidFill>
              </a:rPr>
              <a:t>4</a:t>
            </a:r>
          </a:p>
        </p:txBody>
      </p:sp>
      <p:sp>
        <p:nvSpPr>
          <p:cNvPr id="10" name="CuadroTexto 9">
            <a:extLst>
              <a:ext uri="{FF2B5EF4-FFF2-40B4-BE49-F238E27FC236}">
                <a16:creationId xmlns:a16="http://schemas.microsoft.com/office/drawing/2014/main" id="{1441AF65-66C4-E732-2441-55C96A462C8C}"/>
              </a:ext>
            </a:extLst>
          </p:cNvPr>
          <p:cNvSpPr txBox="1"/>
          <p:nvPr/>
        </p:nvSpPr>
        <p:spPr>
          <a:xfrm>
            <a:off x="3048755" y="3267821"/>
            <a:ext cx="6097508" cy="326884"/>
          </a:xfrm>
          <a:prstGeom prst="rect">
            <a:avLst/>
          </a:prstGeom>
          <a:noFill/>
        </p:spPr>
        <p:txBody>
          <a:bodyPr wrap="square">
            <a:spAutoFit/>
          </a:bodyPr>
          <a:lstStyle/>
          <a:p>
            <a:pPr algn="ctr" rtl="0" fontAlgn="base">
              <a:lnSpc>
                <a:spcPts val="1785"/>
              </a:lnSpc>
            </a:pPr>
            <a:r>
              <a:rPr lang="es-ES" sz="1800" b="0" i="0">
                <a:solidFill>
                  <a:srgbClr val="000000"/>
                </a:solidFill>
                <a:effectLst/>
                <a:latin typeface="Aptos Narrow" panose="020B0004020202020204" pitchFamily="34" charset="0"/>
              </a:rPr>
              <a:t>​</a:t>
            </a:r>
            <a:endParaRPr lang="es-ES" b="0" i="0">
              <a:solidFill>
                <a:srgbClr val="000000"/>
              </a:solidFill>
              <a:effectLst/>
            </a:endParaRPr>
          </a:p>
        </p:txBody>
      </p:sp>
    </p:spTree>
    <p:extLst>
      <p:ext uri="{BB962C8B-B14F-4D97-AF65-F5344CB8AC3E}">
        <p14:creationId xmlns:p14="http://schemas.microsoft.com/office/powerpoint/2010/main" val="28271722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53CD8-2819-68E5-796B-C887CCE01DBB}"/>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F5D5939B-FCCF-3F04-189D-773B5BB3678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E2B5C0B7-CF81-1F99-BCBB-BFDE46EB36C0}"/>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ABFBC328-7F04-8E99-12C0-9CF155582AD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13D5E4C5-D908-A486-AEF0-A2DA1516E71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325786" y="1577504"/>
            <a:ext cx="1427930" cy="808731"/>
          </a:xfrm>
          <a:prstGeom prst="rect">
            <a:avLst/>
          </a:prstGeom>
        </p:spPr>
      </p:pic>
      <p:pic>
        <p:nvPicPr>
          <p:cNvPr id="5" name="Imagen 4">
            <a:extLst>
              <a:ext uri="{FF2B5EF4-FFF2-40B4-BE49-F238E27FC236}">
                <a16:creationId xmlns:a16="http://schemas.microsoft.com/office/drawing/2014/main" id="{3631F79D-D1C9-C02E-7292-A6A4E41948C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10761F12-E319-0629-6114-C511DAD81C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99F2166-D25C-77F6-734E-23420F36FACF}"/>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0F08EF94-AE13-822B-2552-B502E2C76F7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09207691-3A2C-7AF9-1C78-F7524143F0E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88452B2-8714-A994-7C13-0F7B1D7EDE2B}"/>
              </a:ext>
            </a:extLst>
          </p:cNvPr>
          <p:cNvSpPr txBox="1"/>
          <p:nvPr/>
        </p:nvSpPr>
        <p:spPr>
          <a:xfrm>
            <a:off x="138069" y="6269712"/>
            <a:ext cx="6598797"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Informes mensuales de los Concesionarios </a:t>
            </a:r>
            <a:r>
              <a:rPr lang="es-CO" sz="900" dirty="0">
                <a:solidFill>
                  <a:schemeClr val="accent1">
                    <a:lumMod val="50000"/>
                  </a:schemeClr>
                </a:solidFill>
                <a:latin typeface="Calibri"/>
              </a:rPr>
              <a:t>en el Periodo comprendido entre el 1 de octubre de 2024 y el 28 de febrero de 2025</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
        <p:nvSpPr>
          <p:cNvPr id="13" name="CuadroTexto 12">
            <a:extLst>
              <a:ext uri="{FF2B5EF4-FFF2-40B4-BE49-F238E27FC236}">
                <a16:creationId xmlns:a16="http://schemas.microsoft.com/office/drawing/2014/main" id="{1C2231B1-51DE-9831-8A52-0DD62F3BEC4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Atenciones realizadas por Concesionario – febrero 2025</a:t>
            </a:r>
          </a:p>
        </p:txBody>
      </p:sp>
      <p:pic>
        <p:nvPicPr>
          <p:cNvPr id="14" name="Imagen 13">
            <a:extLst>
              <a:ext uri="{FF2B5EF4-FFF2-40B4-BE49-F238E27FC236}">
                <a16:creationId xmlns:a16="http://schemas.microsoft.com/office/drawing/2014/main" id="{E8C0ADE8-DA20-172E-68FF-02A4D47A1E77}"/>
              </a:ext>
            </a:extLst>
          </p:cNvPr>
          <p:cNvPicPr>
            <a:picLocks noChangeAspect="1"/>
          </p:cNvPicPr>
          <p:nvPr/>
        </p:nvPicPr>
        <p:blipFill>
          <a:blip r:embed="rId8" cstate="email">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graphicFrame>
        <p:nvGraphicFramePr>
          <p:cNvPr id="12" name="Tabla 11">
            <a:extLst>
              <a:ext uri="{FF2B5EF4-FFF2-40B4-BE49-F238E27FC236}">
                <a16:creationId xmlns:a16="http://schemas.microsoft.com/office/drawing/2014/main" id="{0DFB1301-0048-83E7-BC24-D01895554A9E}"/>
              </a:ext>
            </a:extLst>
          </p:cNvPr>
          <p:cNvGraphicFramePr>
            <a:graphicFrameLocks noGrp="1"/>
          </p:cNvGraphicFramePr>
          <p:nvPr>
            <p:extLst>
              <p:ext uri="{D42A27DB-BD31-4B8C-83A1-F6EECF244321}">
                <p14:modId xmlns:p14="http://schemas.microsoft.com/office/powerpoint/2010/main" val="1380235579"/>
              </p:ext>
            </p:extLst>
          </p:nvPr>
        </p:nvGraphicFramePr>
        <p:xfrm>
          <a:off x="318052" y="2408110"/>
          <a:ext cx="11648659" cy="2410713"/>
        </p:xfrm>
        <a:graphic>
          <a:graphicData uri="http://schemas.openxmlformats.org/drawingml/2006/table">
            <a:tbl>
              <a:tblPr/>
              <a:tblGrid>
                <a:gridCol w="632935">
                  <a:extLst>
                    <a:ext uri="{9D8B030D-6E8A-4147-A177-3AD203B41FA5}">
                      <a16:colId xmlns:a16="http://schemas.microsoft.com/office/drawing/2014/main" val="1017890406"/>
                    </a:ext>
                  </a:extLst>
                </a:gridCol>
                <a:gridCol w="1002150">
                  <a:extLst>
                    <a:ext uri="{9D8B030D-6E8A-4147-A177-3AD203B41FA5}">
                      <a16:colId xmlns:a16="http://schemas.microsoft.com/office/drawing/2014/main" val="3136661603"/>
                    </a:ext>
                  </a:extLst>
                </a:gridCol>
                <a:gridCol w="274272">
                  <a:extLst>
                    <a:ext uri="{9D8B030D-6E8A-4147-A177-3AD203B41FA5}">
                      <a16:colId xmlns:a16="http://schemas.microsoft.com/office/drawing/2014/main" val="2096407906"/>
                    </a:ext>
                  </a:extLst>
                </a:gridCol>
                <a:gridCol w="632935">
                  <a:extLst>
                    <a:ext uri="{9D8B030D-6E8A-4147-A177-3AD203B41FA5}">
                      <a16:colId xmlns:a16="http://schemas.microsoft.com/office/drawing/2014/main" val="3431032285"/>
                    </a:ext>
                  </a:extLst>
                </a:gridCol>
                <a:gridCol w="959954">
                  <a:extLst>
                    <a:ext uri="{9D8B030D-6E8A-4147-A177-3AD203B41FA5}">
                      <a16:colId xmlns:a16="http://schemas.microsoft.com/office/drawing/2014/main" val="1964935105"/>
                    </a:ext>
                  </a:extLst>
                </a:gridCol>
                <a:gridCol w="265319">
                  <a:extLst>
                    <a:ext uri="{9D8B030D-6E8A-4147-A177-3AD203B41FA5}">
                      <a16:colId xmlns:a16="http://schemas.microsoft.com/office/drawing/2014/main" val="685213350"/>
                    </a:ext>
                  </a:extLst>
                </a:gridCol>
                <a:gridCol w="641888">
                  <a:extLst>
                    <a:ext uri="{9D8B030D-6E8A-4147-A177-3AD203B41FA5}">
                      <a16:colId xmlns:a16="http://schemas.microsoft.com/office/drawing/2014/main" val="2294616399"/>
                    </a:ext>
                  </a:extLst>
                </a:gridCol>
                <a:gridCol w="1318618">
                  <a:extLst>
                    <a:ext uri="{9D8B030D-6E8A-4147-A177-3AD203B41FA5}">
                      <a16:colId xmlns:a16="http://schemas.microsoft.com/office/drawing/2014/main" val="3625004517"/>
                    </a:ext>
                  </a:extLst>
                </a:gridCol>
                <a:gridCol w="274272">
                  <a:extLst>
                    <a:ext uri="{9D8B030D-6E8A-4147-A177-3AD203B41FA5}">
                      <a16:colId xmlns:a16="http://schemas.microsoft.com/office/drawing/2014/main" val="1140469911"/>
                    </a:ext>
                  </a:extLst>
                </a:gridCol>
                <a:gridCol w="632935">
                  <a:extLst>
                    <a:ext uri="{9D8B030D-6E8A-4147-A177-3AD203B41FA5}">
                      <a16:colId xmlns:a16="http://schemas.microsoft.com/office/drawing/2014/main" val="2326334953"/>
                    </a:ext>
                  </a:extLst>
                </a:gridCol>
                <a:gridCol w="981052">
                  <a:extLst>
                    <a:ext uri="{9D8B030D-6E8A-4147-A177-3AD203B41FA5}">
                      <a16:colId xmlns:a16="http://schemas.microsoft.com/office/drawing/2014/main" val="3316801359"/>
                    </a:ext>
                  </a:extLst>
                </a:gridCol>
                <a:gridCol w="274272">
                  <a:extLst>
                    <a:ext uri="{9D8B030D-6E8A-4147-A177-3AD203B41FA5}">
                      <a16:colId xmlns:a16="http://schemas.microsoft.com/office/drawing/2014/main" val="3587195594"/>
                    </a:ext>
                  </a:extLst>
                </a:gridCol>
                <a:gridCol w="632935">
                  <a:extLst>
                    <a:ext uri="{9D8B030D-6E8A-4147-A177-3AD203B41FA5}">
                      <a16:colId xmlns:a16="http://schemas.microsoft.com/office/drawing/2014/main" val="348274622"/>
                    </a:ext>
                  </a:extLst>
                </a:gridCol>
                <a:gridCol w="1004787">
                  <a:extLst>
                    <a:ext uri="{9D8B030D-6E8A-4147-A177-3AD203B41FA5}">
                      <a16:colId xmlns:a16="http://schemas.microsoft.com/office/drawing/2014/main" val="2567820543"/>
                    </a:ext>
                  </a:extLst>
                </a:gridCol>
                <a:gridCol w="274272">
                  <a:extLst>
                    <a:ext uri="{9D8B030D-6E8A-4147-A177-3AD203B41FA5}">
                      <a16:colId xmlns:a16="http://schemas.microsoft.com/office/drawing/2014/main" val="2139899451"/>
                    </a:ext>
                  </a:extLst>
                </a:gridCol>
                <a:gridCol w="632935">
                  <a:extLst>
                    <a:ext uri="{9D8B030D-6E8A-4147-A177-3AD203B41FA5}">
                      <a16:colId xmlns:a16="http://schemas.microsoft.com/office/drawing/2014/main" val="2542834625"/>
                    </a:ext>
                  </a:extLst>
                </a:gridCol>
                <a:gridCol w="1213128">
                  <a:extLst>
                    <a:ext uri="{9D8B030D-6E8A-4147-A177-3AD203B41FA5}">
                      <a16:colId xmlns:a16="http://schemas.microsoft.com/office/drawing/2014/main" val="477472033"/>
                    </a:ext>
                  </a:extLst>
                </a:gridCol>
              </a:tblGrid>
              <a:tr h="611673">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ATENCIONES REALIZADAS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85231776"/>
                  </a:ext>
                </a:extLst>
              </a:tr>
              <a:tr h="299840">
                <a:tc>
                  <a:txBody>
                    <a:bodyPr/>
                    <a:lstStyle/>
                    <a:p>
                      <a:pPr algn="ctr" rtl="0" fontAlgn="ctr"/>
                      <a:r>
                        <a:rPr lang="es-CO" sz="1100" b="0" i="0" u="none" strike="noStrike" dirty="0">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48527149"/>
                  </a:ext>
                </a:extLst>
              </a:tr>
              <a:tr h="299840">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2.301</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1.126</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9.520</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15.456</a:t>
                      </a:r>
                    </a:p>
                  </a:txBody>
                  <a:tcPr marL="0" marR="0" marT="0" marB="0" anchor="ctr">
                    <a:lnL>
                      <a:noFill/>
                    </a:lnL>
                    <a:lnR>
                      <a:noFill/>
                    </a:lnR>
                    <a:lnT>
                      <a:noFill/>
                    </a:lnT>
                    <a:lnB>
                      <a:noFill/>
                    </a:lnB>
                    <a:noFill/>
                  </a:tcPr>
                </a:tc>
                <a:extLst>
                  <a:ext uri="{0D108BD9-81ED-4DB2-BD59-A6C34878D82A}">
                    <a16:rowId xmlns:a16="http://schemas.microsoft.com/office/drawing/2014/main" val="144282298"/>
                  </a:ext>
                </a:extLst>
              </a:tr>
              <a:tr h="299840">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4.962</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3.955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833</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3.539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10.825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11342612"/>
                  </a:ext>
                </a:extLst>
              </a:tr>
              <a:tr h="299840">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10.283</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4.958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1.395</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2.146</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12.312</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31.094</a:t>
                      </a:r>
                    </a:p>
                  </a:txBody>
                  <a:tcPr marL="0" marR="0" marT="0" marB="0" anchor="ctr">
                    <a:lnL>
                      <a:noFill/>
                    </a:lnL>
                    <a:lnR>
                      <a:noFill/>
                    </a:lnR>
                    <a:lnT>
                      <a:noFill/>
                    </a:lnT>
                    <a:lnB>
                      <a:noFill/>
                    </a:lnB>
                    <a:noFill/>
                  </a:tcPr>
                </a:tc>
                <a:extLst>
                  <a:ext uri="{0D108BD9-81ED-4DB2-BD59-A6C34878D82A}">
                    <a16:rowId xmlns:a16="http://schemas.microsoft.com/office/drawing/2014/main" val="1428686629"/>
                  </a:ext>
                </a:extLst>
              </a:tr>
              <a:tr h="299840">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17.039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4.534</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1.446</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8.259</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33.007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14352959"/>
                  </a:ext>
                </a:extLst>
              </a:tr>
              <a:tr h="299840">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34.704</a:t>
                      </a:r>
                    </a:p>
                  </a:txBody>
                  <a:tcPr marL="0" marR="0" marT="0" marB="0" anchor="ctr">
                    <a:lnL>
                      <a:noFill/>
                    </a:lnL>
                    <a:lnR>
                      <a:noFill/>
                    </a:lnR>
                    <a:lnT>
                      <a:noFill/>
                    </a:lnT>
                    <a:lnB>
                      <a:noFill/>
                    </a:lnB>
                    <a:noFill/>
                  </a:tcPr>
                </a:tc>
                <a:tc>
                  <a:txBody>
                    <a:bodyPr/>
                    <a:lstStyle/>
                    <a:p>
                      <a:pPr algn="l" fontAlgn="b"/>
                      <a:endParaRPr lang="es-CO" sz="800" b="1"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15.748</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3.805</a:t>
                      </a:r>
                    </a:p>
                  </a:txBody>
                  <a:tcPr marL="0" marR="0" marT="0" marB="0" anchor="ctr">
                    <a:lnL>
                      <a:noFill/>
                    </a:lnL>
                    <a:lnR>
                      <a:noFill/>
                    </a:lnR>
                    <a:lnT>
                      <a:noFill/>
                    </a:lnT>
                    <a:lnB>
                      <a:noFill/>
                    </a:lnB>
                    <a:noFill/>
                  </a:tcPr>
                </a:tc>
                <a:tc>
                  <a:txBody>
                    <a:bodyPr/>
                    <a:lstStyle/>
                    <a:p>
                      <a:pPr algn="l" fontAlgn="b"/>
                      <a:endParaRPr lang="es-CO" sz="800" b="1"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8.540</a:t>
                      </a:r>
                    </a:p>
                  </a:txBody>
                  <a:tcPr marL="0" marR="0" marT="0" marB="0" anchor="ctr">
                    <a:lnL>
                      <a:noFill/>
                    </a:lnL>
                    <a:lnR>
                      <a:noFill/>
                    </a:lnR>
                    <a:lnT>
                      <a:noFill/>
                    </a:lnT>
                    <a:lnB>
                      <a:noFill/>
                    </a:lnB>
                    <a:noFill/>
                  </a:tcPr>
                </a:tc>
                <a:tc>
                  <a:txBody>
                    <a:bodyPr/>
                    <a:lstStyle/>
                    <a:p>
                      <a:pPr algn="l" fontAlgn="b"/>
                      <a:endParaRPr lang="es-CO" sz="800" b="1"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41.327</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104.124</a:t>
                      </a:r>
                    </a:p>
                  </a:txBody>
                  <a:tcPr marL="0" marR="0" marT="0" marB="0" anchor="ctr">
                    <a:lnL>
                      <a:noFill/>
                    </a:lnL>
                    <a:lnR>
                      <a:noFill/>
                    </a:lnR>
                    <a:lnT>
                      <a:noFill/>
                    </a:lnT>
                    <a:lnB>
                      <a:noFill/>
                    </a:lnB>
                    <a:noFill/>
                  </a:tcPr>
                </a:tc>
                <a:extLst>
                  <a:ext uri="{0D108BD9-81ED-4DB2-BD59-A6C34878D82A}">
                    <a16:rowId xmlns:a16="http://schemas.microsoft.com/office/drawing/2014/main" val="1430529220"/>
                  </a:ext>
                </a:extLst>
              </a:tr>
            </a:tbl>
          </a:graphicData>
        </a:graphic>
      </p:graphicFrame>
    </p:spTree>
    <p:extLst>
      <p:ext uri="{BB962C8B-B14F-4D97-AF65-F5344CB8AC3E}">
        <p14:creationId xmlns:p14="http://schemas.microsoft.com/office/powerpoint/2010/main" val="20951661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ED50A6-9C13-EE9B-0A81-DDB3AE565747}"/>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8D55BDB2-DF6A-05EC-770F-CBB415EAD402}"/>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1E98501F-8677-0FB7-67BF-63CE383A5E61}"/>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1CCE4487-5120-6FFE-8AB4-11ADA839112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7D94A053-EBA2-4B9F-9B9E-8E590F096D5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325786" y="1577504"/>
            <a:ext cx="1427930" cy="808731"/>
          </a:xfrm>
          <a:prstGeom prst="rect">
            <a:avLst/>
          </a:prstGeom>
        </p:spPr>
      </p:pic>
      <p:pic>
        <p:nvPicPr>
          <p:cNvPr id="5" name="Imagen 4">
            <a:extLst>
              <a:ext uri="{FF2B5EF4-FFF2-40B4-BE49-F238E27FC236}">
                <a16:creationId xmlns:a16="http://schemas.microsoft.com/office/drawing/2014/main" id="{650C0334-454D-1188-E12A-85054BBBBFF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474B86D5-DE18-32AD-433A-7D2EF0DB63E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81B4EC7-D8FA-AF88-E3FE-9B60B120F6A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FDAF33D8-E117-BB17-7048-F8A3780639AD}"/>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75CFB7C9-B44E-BDAF-6623-A8AA296CE65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CADBFDC-A4F4-DDB8-1590-3AB1415FC00C}"/>
              </a:ext>
            </a:extLst>
          </p:cNvPr>
          <p:cNvSpPr txBox="1"/>
          <p:nvPr/>
        </p:nvSpPr>
        <p:spPr>
          <a:xfrm>
            <a:off x="74872" y="6351193"/>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Conceptos Interventoría </a:t>
            </a:r>
            <a:r>
              <a:rPr lang="es-CO" sz="900" dirty="0">
                <a:solidFill>
                  <a:schemeClr val="accent1">
                    <a:lumMod val="50000"/>
                  </a:schemeClr>
                </a:solidFill>
                <a:latin typeface="Calibri"/>
              </a:rPr>
              <a:t>en el Periodo comprendido entre el 1 de octubre de 2024 y el 28 de febrero de 2025</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dirty="0">
                <a:solidFill>
                  <a:schemeClr val="accent1">
                    <a:lumMod val="50000"/>
                  </a:schemeClr>
                </a:solidFill>
                <a:latin typeface="Calibri"/>
              </a:rPr>
              <a:t>* Informes en proceso de aprobación por parte de la Interventoría.</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
        <p:nvSpPr>
          <p:cNvPr id="13" name="CuadroTexto 12">
            <a:extLst>
              <a:ext uri="{FF2B5EF4-FFF2-40B4-BE49-F238E27FC236}">
                <a16:creationId xmlns:a16="http://schemas.microsoft.com/office/drawing/2014/main" id="{95FA2470-E840-AC3C-828A-69DB19CF648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aprobadas por Concesionario – febrero 2025</a:t>
            </a:r>
          </a:p>
        </p:txBody>
      </p:sp>
      <p:pic>
        <p:nvPicPr>
          <p:cNvPr id="14" name="Imagen 13">
            <a:extLst>
              <a:ext uri="{FF2B5EF4-FFF2-40B4-BE49-F238E27FC236}">
                <a16:creationId xmlns:a16="http://schemas.microsoft.com/office/drawing/2014/main" id="{8D681A97-8F7A-344C-8F15-D4741CC5DA28}"/>
              </a:ext>
            </a:extLst>
          </p:cNvPr>
          <p:cNvPicPr>
            <a:picLocks noChangeAspect="1"/>
          </p:cNvPicPr>
          <p:nvPr/>
        </p:nvPicPr>
        <p:blipFill>
          <a:blip r:embed="rId8" cstate="email">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graphicFrame>
        <p:nvGraphicFramePr>
          <p:cNvPr id="11" name="Tabla 10">
            <a:extLst>
              <a:ext uri="{FF2B5EF4-FFF2-40B4-BE49-F238E27FC236}">
                <a16:creationId xmlns:a16="http://schemas.microsoft.com/office/drawing/2014/main" id="{A0FEBD28-3314-5E92-2A5F-16BBD3BD8247}"/>
              </a:ext>
            </a:extLst>
          </p:cNvPr>
          <p:cNvGraphicFramePr>
            <a:graphicFrameLocks noGrp="1"/>
          </p:cNvGraphicFramePr>
          <p:nvPr/>
        </p:nvGraphicFramePr>
        <p:xfrm>
          <a:off x="318051" y="2412814"/>
          <a:ext cx="11648659" cy="2451283"/>
        </p:xfrm>
        <a:graphic>
          <a:graphicData uri="http://schemas.openxmlformats.org/drawingml/2006/table">
            <a:tbl>
              <a:tblPr/>
              <a:tblGrid>
                <a:gridCol w="632935">
                  <a:extLst>
                    <a:ext uri="{9D8B030D-6E8A-4147-A177-3AD203B41FA5}">
                      <a16:colId xmlns:a16="http://schemas.microsoft.com/office/drawing/2014/main" val="2056822072"/>
                    </a:ext>
                  </a:extLst>
                </a:gridCol>
                <a:gridCol w="1002150">
                  <a:extLst>
                    <a:ext uri="{9D8B030D-6E8A-4147-A177-3AD203B41FA5}">
                      <a16:colId xmlns:a16="http://schemas.microsoft.com/office/drawing/2014/main" val="3849406540"/>
                    </a:ext>
                  </a:extLst>
                </a:gridCol>
                <a:gridCol w="274272">
                  <a:extLst>
                    <a:ext uri="{9D8B030D-6E8A-4147-A177-3AD203B41FA5}">
                      <a16:colId xmlns:a16="http://schemas.microsoft.com/office/drawing/2014/main" val="361280533"/>
                    </a:ext>
                  </a:extLst>
                </a:gridCol>
                <a:gridCol w="632935">
                  <a:extLst>
                    <a:ext uri="{9D8B030D-6E8A-4147-A177-3AD203B41FA5}">
                      <a16:colId xmlns:a16="http://schemas.microsoft.com/office/drawing/2014/main" val="1604888486"/>
                    </a:ext>
                  </a:extLst>
                </a:gridCol>
                <a:gridCol w="959954">
                  <a:extLst>
                    <a:ext uri="{9D8B030D-6E8A-4147-A177-3AD203B41FA5}">
                      <a16:colId xmlns:a16="http://schemas.microsoft.com/office/drawing/2014/main" val="1333612790"/>
                    </a:ext>
                  </a:extLst>
                </a:gridCol>
                <a:gridCol w="274272">
                  <a:extLst>
                    <a:ext uri="{9D8B030D-6E8A-4147-A177-3AD203B41FA5}">
                      <a16:colId xmlns:a16="http://schemas.microsoft.com/office/drawing/2014/main" val="2547546820"/>
                    </a:ext>
                  </a:extLst>
                </a:gridCol>
                <a:gridCol w="632935">
                  <a:extLst>
                    <a:ext uri="{9D8B030D-6E8A-4147-A177-3AD203B41FA5}">
                      <a16:colId xmlns:a16="http://schemas.microsoft.com/office/drawing/2014/main" val="1524581817"/>
                    </a:ext>
                  </a:extLst>
                </a:gridCol>
                <a:gridCol w="1318618">
                  <a:extLst>
                    <a:ext uri="{9D8B030D-6E8A-4147-A177-3AD203B41FA5}">
                      <a16:colId xmlns:a16="http://schemas.microsoft.com/office/drawing/2014/main" val="2939324555"/>
                    </a:ext>
                  </a:extLst>
                </a:gridCol>
                <a:gridCol w="274272">
                  <a:extLst>
                    <a:ext uri="{9D8B030D-6E8A-4147-A177-3AD203B41FA5}">
                      <a16:colId xmlns:a16="http://schemas.microsoft.com/office/drawing/2014/main" val="3472704329"/>
                    </a:ext>
                  </a:extLst>
                </a:gridCol>
                <a:gridCol w="632935">
                  <a:extLst>
                    <a:ext uri="{9D8B030D-6E8A-4147-A177-3AD203B41FA5}">
                      <a16:colId xmlns:a16="http://schemas.microsoft.com/office/drawing/2014/main" val="4002095681"/>
                    </a:ext>
                  </a:extLst>
                </a:gridCol>
                <a:gridCol w="981052">
                  <a:extLst>
                    <a:ext uri="{9D8B030D-6E8A-4147-A177-3AD203B41FA5}">
                      <a16:colId xmlns:a16="http://schemas.microsoft.com/office/drawing/2014/main" val="2402327732"/>
                    </a:ext>
                  </a:extLst>
                </a:gridCol>
                <a:gridCol w="274272">
                  <a:extLst>
                    <a:ext uri="{9D8B030D-6E8A-4147-A177-3AD203B41FA5}">
                      <a16:colId xmlns:a16="http://schemas.microsoft.com/office/drawing/2014/main" val="3678480791"/>
                    </a:ext>
                  </a:extLst>
                </a:gridCol>
                <a:gridCol w="632935">
                  <a:extLst>
                    <a:ext uri="{9D8B030D-6E8A-4147-A177-3AD203B41FA5}">
                      <a16:colId xmlns:a16="http://schemas.microsoft.com/office/drawing/2014/main" val="3964001377"/>
                    </a:ext>
                  </a:extLst>
                </a:gridCol>
                <a:gridCol w="1004787">
                  <a:extLst>
                    <a:ext uri="{9D8B030D-6E8A-4147-A177-3AD203B41FA5}">
                      <a16:colId xmlns:a16="http://schemas.microsoft.com/office/drawing/2014/main" val="3637718450"/>
                    </a:ext>
                  </a:extLst>
                </a:gridCol>
                <a:gridCol w="274272">
                  <a:extLst>
                    <a:ext uri="{9D8B030D-6E8A-4147-A177-3AD203B41FA5}">
                      <a16:colId xmlns:a16="http://schemas.microsoft.com/office/drawing/2014/main" val="1221422481"/>
                    </a:ext>
                  </a:extLst>
                </a:gridCol>
                <a:gridCol w="632935">
                  <a:extLst>
                    <a:ext uri="{9D8B030D-6E8A-4147-A177-3AD203B41FA5}">
                      <a16:colId xmlns:a16="http://schemas.microsoft.com/office/drawing/2014/main" val="100887733"/>
                    </a:ext>
                  </a:extLst>
                </a:gridCol>
                <a:gridCol w="1213128">
                  <a:extLst>
                    <a:ext uri="{9D8B030D-6E8A-4147-A177-3AD203B41FA5}">
                      <a16:colId xmlns:a16="http://schemas.microsoft.com/office/drawing/2014/main" val="3946225416"/>
                    </a:ext>
                  </a:extLst>
                </a:gridCol>
              </a:tblGrid>
              <a:tr h="62196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CUADRILLAS APROBADAS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20791796"/>
                  </a:ext>
                </a:extLst>
              </a:tr>
              <a:tr h="304886">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86830972"/>
                  </a:ext>
                </a:extLst>
              </a:tr>
              <a:tr h="304886">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72</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nov-24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475</a:t>
                      </a:r>
                    </a:p>
                  </a:txBody>
                  <a:tcPr marL="0" marR="0" marT="0" marB="0" anchor="ctr">
                    <a:lnL>
                      <a:noFill/>
                    </a:lnL>
                    <a:lnR>
                      <a:noFill/>
                    </a:lnR>
                    <a:lnT>
                      <a:noFill/>
                    </a:lnT>
                    <a:lnB>
                      <a:noFill/>
                    </a:lnB>
                    <a:noFill/>
                  </a:tcPr>
                </a:tc>
                <a:extLst>
                  <a:ext uri="{0D108BD9-81ED-4DB2-BD59-A6C34878D82A}">
                    <a16:rowId xmlns:a16="http://schemas.microsoft.com/office/drawing/2014/main" val="3298696614"/>
                  </a:ext>
                </a:extLst>
              </a:tr>
              <a:tr h="304886">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104</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dic-24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97625833"/>
                  </a:ext>
                </a:extLst>
              </a:tr>
              <a:tr h="304886">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416</a:t>
                      </a:r>
                    </a:p>
                  </a:txBody>
                  <a:tcPr marL="0" marR="0" marT="0" marB="0" anchor="ctr">
                    <a:lnL>
                      <a:noFill/>
                    </a:lnL>
                    <a:lnR>
                      <a:noFill/>
                    </a:lnR>
                    <a:lnT>
                      <a:noFill/>
                    </a:lnT>
                    <a:lnB>
                      <a:noFill/>
                    </a:lnB>
                    <a:noFill/>
                  </a:tcPr>
                </a:tc>
                <a:extLst>
                  <a:ext uri="{0D108BD9-81ED-4DB2-BD59-A6C34878D82A}">
                    <a16:rowId xmlns:a16="http://schemas.microsoft.com/office/drawing/2014/main" val="1202012754"/>
                  </a:ext>
                </a:extLst>
              </a:tr>
              <a:tr h="304886">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dirty="0">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93</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800" b="0"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20947128"/>
                  </a:ext>
                </a:extLst>
              </a:tr>
              <a:tr h="30488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327</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565</a:t>
                      </a:r>
                    </a:p>
                  </a:txBody>
                  <a:tcPr marL="0" marR="0" marT="0" marB="0" anchor="ctr">
                    <a:lnL>
                      <a:noFill/>
                    </a:lnL>
                    <a:lnR>
                      <a:noFill/>
                    </a:lnR>
                    <a:lnT>
                      <a:noFill/>
                    </a:lnT>
                    <a:lnB>
                      <a:noFill/>
                    </a:lnB>
                    <a:noFill/>
                  </a:tcPr>
                </a:tc>
                <a:tc>
                  <a:txBody>
                    <a:bodyPr/>
                    <a:lstStyle/>
                    <a:p>
                      <a:pPr algn="l" fontAlgn="b"/>
                      <a:endParaRPr lang="es-CO" sz="800" b="1" i="0" u="none" strike="noStrike">
                        <a:solidFill>
                          <a:srgbClr val="000000"/>
                        </a:solidFill>
                        <a:effectLst/>
                        <a:latin typeface="Aptos Narrow" panose="020B000402020202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1.649</a:t>
                      </a:r>
                    </a:p>
                  </a:txBody>
                  <a:tcPr marL="0" marR="0" marT="0" marB="0" anchor="ctr">
                    <a:lnL>
                      <a:noFill/>
                    </a:lnL>
                    <a:lnR>
                      <a:noFill/>
                    </a:lnR>
                    <a:lnT>
                      <a:noFill/>
                    </a:lnT>
                    <a:lnB>
                      <a:noFill/>
                    </a:lnB>
                    <a:noFill/>
                  </a:tcPr>
                </a:tc>
                <a:extLst>
                  <a:ext uri="{0D108BD9-81ED-4DB2-BD59-A6C34878D82A}">
                    <a16:rowId xmlns:a16="http://schemas.microsoft.com/office/drawing/2014/main" val="837506071"/>
                  </a:ext>
                </a:extLst>
              </a:tr>
            </a:tbl>
          </a:graphicData>
        </a:graphic>
      </p:graphicFrame>
    </p:spTree>
    <p:extLst>
      <p:ext uri="{BB962C8B-B14F-4D97-AF65-F5344CB8AC3E}">
        <p14:creationId xmlns:p14="http://schemas.microsoft.com/office/powerpoint/2010/main" val="38224107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9797" y="5693336"/>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cstate="email">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marzo 2025</a:t>
            </a:r>
          </a:p>
        </p:txBody>
      </p:sp>
      <p:sp>
        <p:nvSpPr>
          <p:cNvPr id="5" name="Rectángulo 4">
            <a:extLst>
              <a:ext uri="{FF2B5EF4-FFF2-40B4-BE49-F238E27FC236}">
                <a16:creationId xmlns:a16="http://schemas.microsoft.com/office/drawing/2014/main" id="{139CE02C-7A73-1300-1C91-0DC7ABC836FF}"/>
              </a:ext>
            </a:extLst>
          </p:cNvPr>
          <p:cNvSpPr/>
          <p:nvPr/>
        </p:nvSpPr>
        <p:spPr>
          <a:xfrm>
            <a:off x="446427" y="2037494"/>
            <a:ext cx="11348044" cy="2880000"/>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074" name="Picture 2" descr="item 1">
            <a:extLst>
              <a:ext uri="{FF2B5EF4-FFF2-40B4-BE49-F238E27FC236}">
                <a16:creationId xmlns:a16="http://schemas.microsoft.com/office/drawing/2014/main" id="{AB1F2C12-2FEA-94E4-107F-C057343B587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59553" y="2196599"/>
            <a:ext cx="3402085" cy="2588198"/>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item 3">
            <a:extLst>
              <a:ext uri="{FF2B5EF4-FFF2-40B4-BE49-F238E27FC236}">
                <a16:creationId xmlns:a16="http://schemas.microsoft.com/office/drawing/2014/main" id="{16958416-6329-0725-926A-0CBC9D403A06}"/>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46700" y="2210093"/>
            <a:ext cx="3895955" cy="2574704"/>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item 5">
            <a:extLst>
              <a:ext uri="{FF2B5EF4-FFF2-40B4-BE49-F238E27FC236}">
                <a16:creationId xmlns:a16="http://schemas.microsoft.com/office/drawing/2014/main" id="{3BA1B333-FE63-5EE4-E4E8-32C8F4D1C1D2}"/>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171764" y="2141399"/>
            <a:ext cx="3573809" cy="26433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1476390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58196" y="6178291"/>
            <a:ext cx="6038024" cy="507831"/>
          </a:xfrm>
          <a:prstGeom prst="rect">
            <a:avLst/>
          </a:prstGeom>
          <a:noFill/>
        </p:spPr>
        <p:txBody>
          <a:bodyPr wrap="square" rtlCol="0">
            <a:spAutoFit/>
          </a:bodyPr>
          <a:lstStyle/>
          <a:p>
            <a:r>
              <a:rPr lang="es-MX" sz="900" dirty="0">
                <a:solidFill>
                  <a:schemeClr val="accent1">
                    <a:lumMod val="50000"/>
                  </a:schemeClr>
                </a:solidFill>
              </a:rPr>
              <a:t>(*) De acuerdo con lo establecido en el Decreto 1077 de 2015, artículo 2.3.2.1.1. “Definiciones”. Numeral 43.</a:t>
            </a:r>
          </a:p>
          <a:p>
            <a:r>
              <a:rPr lang="es-MX" sz="900" dirty="0">
                <a:solidFill>
                  <a:schemeClr val="accent1">
                    <a:lumMod val="50000"/>
                  </a:schemeClr>
                </a:solidFill>
              </a:rPr>
              <a:t>Fuente: Base de datos PIDJ </a:t>
            </a:r>
          </a:p>
          <a:p>
            <a:r>
              <a:rPr lang="es-MX" sz="900" dirty="0">
                <a:solidFill>
                  <a:schemeClr val="accent1">
                    <a:lumMod val="50000"/>
                  </a:schemeClr>
                </a:solidFill>
                <a:highlight>
                  <a:srgbClr val="FFFFFF"/>
                </a:highlight>
              </a:rPr>
              <a:t>Periodo comprendido entre el 1 de enero y el 31 de marzo de 2025</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2025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DF56C006-F156-BC61-04B8-AB3274ED8EB1}"/>
              </a:ext>
            </a:extLst>
          </p:cNvPr>
          <p:cNvGraphicFramePr>
            <a:graphicFrameLocks noGrp="1"/>
          </p:cNvGraphicFramePr>
          <p:nvPr>
            <p:extLst>
              <p:ext uri="{D42A27DB-BD31-4B8C-83A1-F6EECF244321}">
                <p14:modId xmlns:p14="http://schemas.microsoft.com/office/powerpoint/2010/main" val="2746353134"/>
              </p:ext>
            </p:extLst>
          </p:nvPr>
        </p:nvGraphicFramePr>
        <p:xfrm>
          <a:off x="346567" y="2543492"/>
          <a:ext cx="11384991" cy="1269751"/>
        </p:xfrm>
        <a:graphic>
          <a:graphicData uri="http://schemas.openxmlformats.org/drawingml/2006/table">
            <a:tbl>
              <a:tblPr/>
              <a:tblGrid>
                <a:gridCol w="816617">
                  <a:extLst>
                    <a:ext uri="{9D8B030D-6E8A-4147-A177-3AD203B41FA5}">
                      <a16:colId xmlns:a16="http://schemas.microsoft.com/office/drawing/2014/main" val="554964311"/>
                    </a:ext>
                  </a:extLst>
                </a:gridCol>
                <a:gridCol w="925498">
                  <a:extLst>
                    <a:ext uri="{9D8B030D-6E8A-4147-A177-3AD203B41FA5}">
                      <a16:colId xmlns:a16="http://schemas.microsoft.com/office/drawing/2014/main" val="1358634962"/>
                    </a:ext>
                  </a:extLst>
                </a:gridCol>
                <a:gridCol w="153115">
                  <a:extLst>
                    <a:ext uri="{9D8B030D-6E8A-4147-A177-3AD203B41FA5}">
                      <a16:colId xmlns:a16="http://schemas.microsoft.com/office/drawing/2014/main" val="367983769"/>
                    </a:ext>
                  </a:extLst>
                </a:gridCol>
                <a:gridCol w="816617">
                  <a:extLst>
                    <a:ext uri="{9D8B030D-6E8A-4147-A177-3AD203B41FA5}">
                      <a16:colId xmlns:a16="http://schemas.microsoft.com/office/drawing/2014/main" val="1746347813"/>
                    </a:ext>
                  </a:extLst>
                </a:gridCol>
                <a:gridCol w="925498">
                  <a:extLst>
                    <a:ext uri="{9D8B030D-6E8A-4147-A177-3AD203B41FA5}">
                      <a16:colId xmlns:a16="http://schemas.microsoft.com/office/drawing/2014/main" val="1395590825"/>
                    </a:ext>
                  </a:extLst>
                </a:gridCol>
                <a:gridCol w="153115">
                  <a:extLst>
                    <a:ext uri="{9D8B030D-6E8A-4147-A177-3AD203B41FA5}">
                      <a16:colId xmlns:a16="http://schemas.microsoft.com/office/drawing/2014/main" val="119471036"/>
                    </a:ext>
                  </a:extLst>
                </a:gridCol>
                <a:gridCol w="816617">
                  <a:extLst>
                    <a:ext uri="{9D8B030D-6E8A-4147-A177-3AD203B41FA5}">
                      <a16:colId xmlns:a16="http://schemas.microsoft.com/office/drawing/2014/main" val="2168849047"/>
                    </a:ext>
                  </a:extLst>
                </a:gridCol>
                <a:gridCol w="925498">
                  <a:extLst>
                    <a:ext uri="{9D8B030D-6E8A-4147-A177-3AD203B41FA5}">
                      <a16:colId xmlns:a16="http://schemas.microsoft.com/office/drawing/2014/main" val="935795848"/>
                    </a:ext>
                  </a:extLst>
                </a:gridCol>
                <a:gridCol w="153115">
                  <a:extLst>
                    <a:ext uri="{9D8B030D-6E8A-4147-A177-3AD203B41FA5}">
                      <a16:colId xmlns:a16="http://schemas.microsoft.com/office/drawing/2014/main" val="2127319493"/>
                    </a:ext>
                  </a:extLst>
                </a:gridCol>
                <a:gridCol w="816617">
                  <a:extLst>
                    <a:ext uri="{9D8B030D-6E8A-4147-A177-3AD203B41FA5}">
                      <a16:colId xmlns:a16="http://schemas.microsoft.com/office/drawing/2014/main" val="312398555"/>
                    </a:ext>
                  </a:extLst>
                </a:gridCol>
                <a:gridCol w="925498">
                  <a:extLst>
                    <a:ext uri="{9D8B030D-6E8A-4147-A177-3AD203B41FA5}">
                      <a16:colId xmlns:a16="http://schemas.microsoft.com/office/drawing/2014/main" val="273144555"/>
                    </a:ext>
                  </a:extLst>
                </a:gridCol>
                <a:gridCol w="153115">
                  <a:extLst>
                    <a:ext uri="{9D8B030D-6E8A-4147-A177-3AD203B41FA5}">
                      <a16:colId xmlns:a16="http://schemas.microsoft.com/office/drawing/2014/main" val="3060764188"/>
                    </a:ext>
                  </a:extLst>
                </a:gridCol>
                <a:gridCol w="816617">
                  <a:extLst>
                    <a:ext uri="{9D8B030D-6E8A-4147-A177-3AD203B41FA5}">
                      <a16:colId xmlns:a16="http://schemas.microsoft.com/office/drawing/2014/main" val="3901444414"/>
                    </a:ext>
                  </a:extLst>
                </a:gridCol>
                <a:gridCol w="925498">
                  <a:extLst>
                    <a:ext uri="{9D8B030D-6E8A-4147-A177-3AD203B41FA5}">
                      <a16:colId xmlns:a16="http://schemas.microsoft.com/office/drawing/2014/main" val="4176320344"/>
                    </a:ext>
                  </a:extLst>
                </a:gridCol>
                <a:gridCol w="153115">
                  <a:extLst>
                    <a:ext uri="{9D8B030D-6E8A-4147-A177-3AD203B41FA5}">
                      <a16:colId xmlns:a16="http://schemas.microsoft.com/office/drawing/2014/main" val="4082714224"/>
                    </a:ext>
                  </a:extLst>
                </a:gridCol>
                <a:gridCol w="816617">
                  <a:extLst>
                    <a:ext uri="{9D8B030D-6E8A-4147-A177-3AD203B41FA5}">
                      <a16:colId xmlns:a16="http://schemas.microsoft.com/office/drawing/2014/main" val="3268068603"/>
                    </a:ext>
                  </a:extLst>
                </a:gridCol>
                <a:gridCol w="1092224">
                  <a:extLst>
                    <a:ext uri="{9D8B030D-6E8A-4147-A177-3AD203B41FA5}">
                      <a16:colId xmlns:a16="http://schemas.microsoft.com/office/drawing/2014/main" val="2049465240"/>
                    </a:ext>
                  </a:extLst>
                </a:gridCol>
              </a:tblGrid>
              <a:tr h="256392">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99867372"/>
                  </a:ext>
                </a:extLst>
              </a:tr>
              <a:tr h="244183">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35.088,56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51.843,83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31.950,90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22.394,48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22.886,34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164.164,11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011582001"/>
                  </a:ext>
                </a:extLst>
              </a:tr>
              <a:tr h="244183">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33.404,52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49.169,26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30.564,50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21.268,12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21.801,36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156.207,76</a:t>
                      </a:r>
                    </a:p>
                  </a:txBody>
                  <a:tcPr marL="0" marR="0" marT="0" marB="0" anchor="ctr">
                    <a:lnL>
                      <a:noFill/>
                    </a:lnL>
                    <a:lnR>
                      <a:noFill/>
                    </a:lnR>
                    <a:lnT>
                      <a:noFill/>
                    </a:lnT>
                    <a:lnB>
                      <a:noFill/>
                    </a:lnB>
                    <a:noFill/>
                  </a:tcPr>
                </a:tc>
                <a:extLst>
                  <a:ext uri="{0D108BD9-81ED-4DB2-BD59-A6C34878D82A}">
                    <a16:rowId xmlns:a16="http://schemas.microsoft.com/office/drawing/2014/main" val="3887343461"/>
                  </a:ext>
                </a:extLst>
              </a:tr>
              <a:tr h="268601">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36.431,19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54.952,59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34.067,31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23.173,33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24.129,93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mar-25</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172.754,35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8020702"/>
                  </a:ext>
                </a:extLst>
              </a:tr>
              <a:tr h="256392">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104.924,27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155.965,68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96.582,71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66.835,93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68.817,63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493.126,22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96958514"/>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D91F9-53E7-21CB-ABE3-6146760D888A}"/>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D100AA57-0471-6B62-DDC0-EF7376F30C5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FEFAB4D6-C08F-1AA1-9E7B-7AAAA1106C62}"/>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ACF163DD-2B80-02DD-1A5C-7DC4748B15B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7E02C50E-F239-B5AC-9272-2A1D8DDFE33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0CD50687-07E2-68A6-4EF6-3C997F1AE1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E2A807E-BA7D-ECF0-FFBF-B42B47330EDE}"/>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8A33601C-3D5D-E197-63D3-88ECE00976F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CD1D0A08-D1D9-A7AA-D326-1BE95B758F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83C81207-52C8-54BF-6713-FA29870E437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84B2EBA3-EF35-F422-E2DD-C55532DA110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01EC69A1-762E-F0CF-A8F1-8F560DB959E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658E65C-861A-5E0E-6D03-710189BEFA66}"/>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915103F-A672-1904-D623-CD0179B1D83C}"/>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marzo 2025</a:t>
            </a:r>
          </a:p>
        </p:txBody>
      </p:sp>
      <p:pic>
        <p:nvPicPr>
          <p:cNvPr id="6" name="Imagen 5">
            <a:extLst>
              <a:ext uri="{FF2B5EF4-FFF2-40B4-BE49-F238E27FC236}">
                <a16:creationId xmlns:a16="http://schemas.microsoft.com/office/drawing/2014/main" id="{F3142C7D-1994-6D1D-6744-CF93420CD3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5406484" y="5890489"/>
            <a:ext cx="1427930" cy="808731"/>
          </a:xfrm>
          <a:prstGeom prst="rect">
            <a:avLst/>
          </a:prstGeom>
        </p:spPr>
      </p:pic>
      <p:pic>
        <p:nvPicPr>
          <p:cNvPr id="4098" name="Picture 2" descr="item 1">
            <a:extLst>
              <a:ext uri="{FF2B5EF4-FFF2-40B4-BE49-F238E27FC236}">
                <a16:creationId xmlns:a16="http://schemas.microsoft.com/office/drawing/2014/main" id="{BE9DEFB3-CA18-9C3B-8E3D-513B60715BCF}"/>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45289" y="2196600"/>
            <a:ext cx="3840000" cy="284618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tem 3">
            <a:extLst>
              <a:ext uri="{FF2B5EF4-FFF2-40B4-BE49-F238E27FC236}">
                <a16:creationId xmlns:a16="http://schemas.microsoft.com/office/drawing/2014/main" id="{1D15B254-C882-F7E8-41FC-445B49A3A6AE}"/>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484151" y="2196599"/>
            <a:ext cx="3840000" cy="284617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tem 5">
            <a:extLst>
              <a:ext uri="{FF2B5EF4-FFF2-40B4-BE49-F238E27FC236}">
                <a16:creationId xmlns:a16="http://schemas.microsoft.com/office/drawing/2014/main" id="{C6448E9B-544A-7C04-2B7A-43FBDA2D1CBD}"/>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417035" y="2154974"/>
            <a:ext cx="3328538" cy="28878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2049803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1CCC2-A5E8-8A6F-FA9F-6556F10BB232}"/>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7C56A3B3-4538-A191-C7F0-7F8F623238BC}"/>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ED30306-7D77-65CE-BF23-0D6A9A873284}"/>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92CA0FE5-13B6-30D8-7CDD-D578C6ABEB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E6249F-38FA-E1D4-0F62-121997ECA8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359D39F6-0B33-F10D-CCFD-17567D6C06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158C5A9-B975-FF45-55B1-0EC298F44DB0}"/>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F152A115-015F-B227-5AC6-67A784B967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8C4FC409-F269-3E68-0DF4-1467365CE9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F4EC658B-7CD3-2D08-0D95-37B5292FF2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D446B5B9-7E9C-212B-EDDD-FFE4C1E0FE2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42EBBB7E-9531-F838-D207-0679CADE233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B7146D79-48F2-22E4-3C15-F8F58AA6F8D8}"/>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99B232A9-7BCE-7F16-73AA-EDB728B0927B}"/>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marzo 2025</a:t>
            </a:r>
          </a:p>
        </p:txBody>
      </p:sp>
      <p:pic>
        <p:nvPicPr>
          <p:cNvPr id="6" name="Picture 2">
            <a:extLst>
              <a:ext uri="{FF2B5EF4-FFF2-40B4-BE49-F238E27FC236}">
                <a16:creationId xmlns:a16="http://schemas.microsoft.com/office/drawing/2014/main" id="{6BFAC113-67A5-D176-4E3D-3520D5ABC1DE}"/>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5497606" y="548381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3DFDC41D-91DE-C270-8694-C3EDC66A0A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5497606" y="610382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Imagen 13" descr="item 5">
            <a:extLst>
              <a:ext uri="{FF2B5EF4-FFF2-40B4-BE49-F238E27FC236}">
                <a16:creationId xmlns:a16="http://schemas.microsoft.com/office/drawing/2014/main" id="{44FC493D-E3AB-F9C1-5DCC-6FAEF11A8B04}"/>
              </a:ext>
            </a:extLst>
          </p:cNvPr>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393" y="2199992"/>
            <a:ext cx="3677609" cy="2824681"/>
          </a:xfrm>
          <a:prstGeom prst="rect">
            <a:avLst/>
          </a:prstGeom>
          <a:noFill/>
          <a:ln>
            <a:noFill/>
          </a:ln>
        </p:spPr>
      </p:pic>
      <p:pic>
        <p:nvPicPr>
          <p:cNvPr id="15" name="Imagen 14">
            <a:extLst>
              <a:ext uri="{FF2B5EF4-FFF2-40B4-BE49-F238E27FC236}">
                <a16:creationId xmlns:a16="http://schemas.microsoft.com/office/drawing/2014/main" id="{2352DE64-BE8B-4CCD-539F-21C64FA345C5}"/>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534682" y="2194375"/>
            <a:ext cx="3600000" cy="2824681"/>
          </a:xfrm>
          <a:prstGeom prst="rect">
            <a:avLst/>
          </a:prstGeom>
        </p:spPr>
      </p:pic>
      <p:pic>
        <p:nvPicPr>
          <p:cNvPr id="16" name="Imagen 15" descr="item 1">
            <a:extLst>
              <a:ext uri="{FF2B5EF4-FFF2-40B4-BE49-F238E27FC236}">
                <a16:creationId xmlns:a16="http://schemas.microsoft.com/office/drawing/2014/main" id="{8A31C94C-46D3-A7BB-1AB3-B405C0577E7B}"/>
              </a:ext>
            </a:extLst>
          </p:cNvPr>
          <p:cNvPicPr>
            <a:picLocks noChangeAspect="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8453363" y="2194374"/>
            <a:ext cx="3200241" cy="2824681"/>
          </a:xfrm>
          <a:prstGeom prst="rect">
            <a:avLst/>
          </a:prstGeom>
          <a:noFill/>
          <a:ln>
            <a:noFill/>
          </a:ln>
        </p:spPr>
      </p:pic>
    </p:spTree>
    <p:extLst>
      <p:ext uri="{BB962C8B-B14F-4D97-AF65-F5344CB8AC3E}">
        <p14:creationId xmlns:p14="http://schemas.microsoft.com/office/powerpoint/2010/main" val="23240429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2F489C-5B8C-1451-E4CA-23AEA57CFD05}"/>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81EE2BD0-34EA-D1BA-1747-2BA6F525F366}"/>
              </a:ext>
            </a:extLst>
          </p:cNvPr>
          <p:cNvSpPr/>
          <p:nvPr/>
        </p:nvSpPr>
        <p:spPr>
          <a:xfrm>
            <a:off x="436579" y="2030493"/>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6BEA05E-3278-E565-83BD-9114F15CB46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B6D8F73D-2075-2B45-629B-E21EB759948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EEC9198-2410-8E40-9E76-3F19451CAC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B2C6815F-C575-4F1C-53B0-4A83076EB6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E1D3525F-57E3-A412-F52D-7333E6C9B877}"/>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AD23D62B-A3BA-F410-F29C-2D9A5C0977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F3B7E287-DAA1-9C84-8283-62B53514E0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8F8B706-C900-D873-C593-44236761181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CCB3A7D9-299B-E79D-D409-0ED27178DEE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A491D92-06B6-0C32-042D-522227F0C23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9627C4C1-A5C8-A8E8-F085-3E0C2521B429}"/>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D1ED8B-72C5-8537-1A79-8B63F3604A75}"/>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marzo 2025</a:t>
            </a:r>
          </a:p>
        </p:txBody>
      </p:sp>
      <p:pic>
        <p:nvPicPr>
          <p:cNvPr id="6" name="Imagen 5">
            <a:extLst>
              <a:ext uri="{FF2B5EF4-FFF2-40B4-BE49-F238E27FC236}">
                <a16:creationId xmlns:a16="http://schemas.microsoft.com/office/drawing/2014/main" id="{B57890F3-9963-239A-6EDD-58D1AFA7FF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32748" y="5981023"/>
            <a:ext cx="1347315" cy="317332"/>
          </a:xfrm>
          <a:prstGeom prst="rect">
            <a:avLst/>
          </a:prstGeom>
        </p:spPr>
      </p:pic>
      <p:pic>
        <p:nvPicPr>
          <p:cNvPr id="10" name="Picture 2" descr="item 1">
            <a:extLst>
              <a:ext uri="{FF2B5EF4-FFF2-40B4-BE49-F238E27FC236}">
                <a16:creationId xmlns:a16="http://schemas.microsoft.com/office/drawing/2014/main" id="{7320CAF1-156A-4ECF-8352-25E20EBF4A99}"/>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59777" y="2196600"/>
            <a:ext cx="3450928" cy="2648134"/>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item 5">
            <a:extLst>
              <a:ext uri="{FF2B5EF4-FFF2-40B4-BE49-F238E27FC236}">
                <a16:creationId xmlns:a16="http://schemas.microsoft.com/office/drawing/2014/main" id="{986B4FDE-55C7-F5B1-BF7C-2117B1E8C1AD}"/>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55545" y="2196599"/>
            <a:ext cx="3530847" cy="264813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item 2">
            <a:extLst>
              <a:ext uri="{FF2B5EF4-FFF2-40B4-BE49-F238E27FC236}">
                <a16:creationId xmlns:a16="http://schemas.microsoft.com/office/drawing/2014/main" id="{E17B4E48-1566-A8E7-F91E-7BF65A3E0D10}"/>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892511" y="2196599"/>
            <a:ext cx="3811089" cy="258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65041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05224-8A81-7C9B-7484-E205DB00040E}"/>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4A5B738-6E4D-4056-2DBA-58D0A2331D8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3616B49D-8956-E72A-CE45-46427C9FEFB9}"/>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1E0CA189-49C1-AC10-A28E-08AC8E61B3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F5C9AAD-C099-C61D-32D4-5A7E258EAE9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504C7151-8B3E-13E3-4CA9-BEB9945099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7E6A9F6D-338D-9945-9E83-9B5DA2615965}"/>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176AEB43-1888-ED23-1FA3-B1277B75C7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7BAF5693-A510-2DB9-A899-F73EBCD5CFD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7924777C-DCD7-4DF4-BEF4-F7D1688CF5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053B1E75-A369-3637-3B0C-0315634B891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DC22D97-A784-8C52-DCAA-DA160C51270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406517D9-FB4B-CCA0-EB57-1F87E379C191}"/>
              </a:ext>
            </a:extLst>
          </p:cNvPr>
          <p:cNvPicPr>
            <a:picLocks noChangeAspect="1"/>
          </p:cNvPicPr>
          <p:nvPr/>
        </p:nvPicPr>
        <p:blipFill>
          <a:blip r:embed="rId4" cstate="email">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 uri="{28A0092B-C50C-407E-A947-70E740481C1C}">
                <a14:useLocalDpi xmlns:a14="http://schemas.microsoft.com/office/drawing/2010/main"/>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B56916-A133-44B0-EED3-AC385A325B07}"/>
              </a:ext>
            </a:extLst>
          </p:cNvPr>
          <p:cNvSpPr txBox="1"/>
          <p:nvPr/>
        </p:nvSpPr>
        <p:spPr>
          <a:xfrm>
            <a:off x="1599866" y="155544"/>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 – marzo 2025</a:t>
            </a:r>
          </a:p>
        </p:txBody>
      </p:sp>
      <p:pic>
        <p:nvPicPr>
          <p:cNvPr id="6" name="Imagen 5">
            <a:extLst>
              <a:ext uri="{FF2B5EF4-FFF2-40B4-BE49-F238E27FC236}">
                <a16:creationId xmlns:a16="http://schemas.microsoft.com/office/drawing/2014/main" id="{7D4F4491-5B18-E45B-A71E-BED81B5FB0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16346" y="5898117"/>
            <a:ext cx="1347315" cy="455624"/>
          </a:xfrm>
          <a:prstGeom prst="rect">
            <a:avLst/>
          </a:prstGeom>
        </p:spPr>
      </p:pic>
      <p:pic>
        <p:nvPicPr>
          <p:cNvPr id="6146" name="Picture 2" descr="item 3">
            <a:extLst>
              <a:ext uri="{FF2B5EF4-FFF2-40B4-BE49-F238E27FC236}">
                <a16:creationId xmlns:a16="http://schemas.microsoft.com/office/drawing/2014/main" id="{2213DBFF-B47B-D04A-6BFC-02E79F2A51B0}"/>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49929" y="2226876"/>
            <a:ext cx="3453216" cy="2815904"/>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item 5">
            <a:extLst>
              <a:ext uri="{FF2B5EF4-FFF2-40B4-BE49-F238E27FC236}">
                <a16:creationId xmlns:a16="http://schemas.microsoft.com/office/drawing/2014/main" id="{E71ACFDA-F841-1E0F-E2B9-0CAFCFBF68B5}"/>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55545" y="2196600"/>
            <a:ext cx="3840000" cy="2846180"/>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item 3">
            <a:extLst>
              <a:ext uri="{FF2B5EF4-FFF2-40B4-BE49-F238E27FC236}">
                <a16:creationId xmlns:a16="http://schemas.microsoft.com/office/drawing/2014/main" id="{C9B6CD7F-E6B8-A3CC-61A0-12D9138A2244}"/>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188855" y="2196599"/>
            <a:ext cx="3453216" cy="284617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116016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Verificación en Campo* MARZO DE 2025</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 Verificaciones  10.903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2.242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402</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3</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a:t>
              </a:r>
              <a:r>
                <a:rPr lang="es-CO" sz="2000" b="1" dirty="0">
                  <a:solidFill>
                    <a:srgbClr val="4472C4">
                      <a:lumMod val="50000"/>
                    </a:srgbClr>
                  </a:solidFill>
                  <a:latin typeface="Calibri" panose="020F0502020204030204"/>
                </a:rPr>
                <a:t>.781</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1.135</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1.079</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273</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Ambiental</a:t>
              </a:r>
              <a:r>
                <a:rPr lang="es-CO" sz="2000" baseline="30000" dirty="0">
                  <a:solidFill>
                    <a:srgbClr val="4472C4">
                      <a:lumMod val="50000"/>
                    </a:srgbClr>
                  </a:solidFill>
                  <a:latin typeface="Calibri" panose="020F0502020204030204"/>
                  <a:cs typeface="Times New Roman" panose="02020603050405020304" pitchFamily="18" charset="0"/>
                </a:rPr>
                <a:t> 6</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3.122</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dirty="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124</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260821" y="6394200"/>
            <a:ext cx="11618429"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Los datos presentados suman las visitas de: 1) Instalación, mantenimiento y lavado de contenedores; 2) Barrido manual y barrido mecánico; 3) Instalación y mantenimiento 4) Vehículos en el despacho, seguimiento a vehículos </a:t>
            </a:r>
            <a:r>
              <a:rPr lang="es-MX" sz="900">
                <a:solidFill>
                  <a:srgbClr val="4472C4">
                    <a:lumMod val="50000"/>
                  </a:srgbClr>
                </a:solidFill>
                <a:latin typeface="Calibri" panose="020F0502020204030204"/>
              </a:rPr>
              <a:t>e</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Inoperatividad de flota; 5 </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SST y cuartelillos * Para todas las </a:t>
            </a:r>
            <a:r>
              <a:rPr kumimoji="0" lang="es-MX" sz="900" b="0" i="0" u="none" strike="noStrike" kern="1200" cap="none" spc="0" normalizeH="0" baseline="0" noProof="0" err="1">
                <a:ln>
                  <a:noFill/>
                </a:ln>
                <a:solidFill>
                  <a:srgbClr val="4472C4">
                    <a:lumMod val="50000"/>
                  </a:srgbClr>
                </a:solidFill>
                <a:effectLst/>
                <a:uLnTx/>
                <a:uFillTx/>
                <a:latin typeface="Calibri" panose="020F0502020204030204"/>
                <a:ea typeface="+mn-ea"/>
                <a:cs typeface="+mn-cs"/>
              </a:rPr>
              <a:t>ASE’s</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6</a:t>
            </a:r>
            <a:r>
              <a:rPr lang="es-MX" sz="900">
                <a:solidFill>
                  <a:srgbClr val="4472C4">
                    <a:lumMod val="50000"/>
                  </a:srgbClr>
                </a:solidFill>
                <a:latin typeface="Calibri" panose="020F0502020204030204"/>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Base de Operaciones</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717</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55315296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operativos especiales</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59953515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159347" y="144011"/>
            <a:ext cx="988576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marzo de 2025</a:t>
            </a:r>
          </a:p>
        </p:txBody>
      </p: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3" name="Gráfico 2">
            <a:extLst>
              <a:ext uri="{FF2B5EF4-FFF2-40B4-BE49-F238E27FC236}">
                <a16:creationId xmlns:a16="http://schemas.microsoft.com/office/drawing/2014/main" id="{0282419E-F7B9-BFE4-B95F-2386D0C404B1}"/>
              </a:ext>
            </a:extLst>
          </p:cNvPr>
          <p:cNvGraphicFramePr>
            <a:graphicFrameLocks/>
          </p:cNvGraphicFramePr>
          <p:nvPr>
            <p:extLst>
              <p:ext uri="{D42A27DB-BD31-4B8C-83A1-F6EECF244321}">
                <p14:modId xmlns:p14="http://schemas.microsoft.com/office/powerpoint/2010/main" val="2349453934"/>
              </p:ext>
            </p:extLst>
          </p:nvPr>
        </p:nvGraphicFramePr>
        <p:xfrm>
          <a:off x="533578" y="1340032"/>
          <a:ext cx="11178524" cy="50023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marzo de 2025</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89647" y="1135871"/>
          <a:ext cx="11955465" cy="5412415"/>
        </p:xfrm>
        <a:graphic>
          <a:graphicData uri="http://schemas.openxmlformats.org/drawingml/2006/table">
            <a:tbl>
              <a:tblPr firstRow="1" bandRow="1">
                <a:tableStyleId>{68D230F3-CF80-4859-8CE7-A43EE81993B5}</a:tableStyleId>
              </a:tblPr>
              <a:tblGrid>
                <a:gridCol w="3393641">
                  <a:extLst>
                    <a:ext uri="{9D8B030D-6E8A-4147-A177-3AD203B41FA5}">
                      <a16:colId xmlns:a16="http://schemas.microsoft.com/office/drawing/2014/main" val="20000"/>
                    </a:ext>
                  </a:extLst>
                </a:gridCol>
                <a:gridCol w="1549034">
                  <a:extLst>
                    <a:ext uri="{9D8B030D-6E8A-4147-A177-3AD203B41FA5}">
                      <a16:colId xmlns:a16="http://schemas.microsoft.com/office/drawing/2014/main" val="20001"/>
                    </a:ext>
                  </a:extLst>
                </a:gridCol>
                <a:gridCol w="1784278">
                  <a:extLst>
                    <a:ext uri="{9D8B030D-6E8A-4147-A177-3AD203B41FA5}">
                      <a16:colId xmlns:a16="http://schemas.microsoft.com/office/drawing/2014/main" val="20002"/>
                    </a:ext>
                  </a:extLst>
                </a:gridCol>
                <a:gridCol w="1429828">
                  <a:extLst>
                    <a:ext uri="{9D8B030D-6E8A-4147-A177-3AD203B41FA5}">
                      <a16:colId xmlns:a16="http://schemas.microsoft.com/office/drawing/2014/main" val="20003"/>
                    </a:ext>
                  </a:extLst>
                </a:gridCol>
                <a:gridCol w="1294006">
                  <a:extLst>
                    <a:ext uri="{9D8B030D-6E8A-4147-A177-3AD203B41FA5}">
                      <a16:colId xmlns:a16="http://schemas.microsoft.com/office/drawing/2014/main" val="20004"/>
                    </a:ext>
                  </a:extLst>
                </a:gridCol>
                <a:gridCol w="1300528">
                  <a:extLst>
                    <a:ext uri="{9D8B030D-6E8A-4147-A177-3AD203B41FA5}">
                      <a16:colId xmlns:a16="http://schemas.microsoft.com/office/drawing/2014/main" val="20005"/>
                    </a:ext>
                  </a:extLst>
                </a:gridCol>
                <a:gridCol w="1204150">
                  <a:extLst>
                    <a:ext uri="{9D8B030D-6E8A-4147-A177-3AD203B41FA5}">
                      <a16:colId xmlns:a16="http://schemas.microsoft.com/office/drawing/2014/main" val="20006"/>
                    </a:ext>
                  </a:extLst>
                </a:gridCol>
              </a:tblGrid>
              <a:tr h="1037601">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89012">
                <a:tc>
                  <a:txBody>
                    <a:bodyPr/>
                    <a:lstStyle/>
                    <a:p>
                      <a:pPr algn="l" rtl="0" fontAlgn="b">
                        <a:lnSpc>
                          <a:spcPct val="10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153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214</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101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180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157</a:t>
                      </a: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805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90241">
                <a:tc>
                  <a:txBody>
                    <a:bodyPr/>
                    <a:lstStyle/>
                    <a:p>
                      <a:pPr algn="l" rtl="0" fontAlgn="b">
                        <a:lnSpc>
                          <a:spcPct val="10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15</a:t>
                      </a: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166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8491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a:t>
                      </a:r>
                    </a:p>
                  </a:txBody>
                  <a:tcPr marL="0" marR="0" marT="0" marB="0" anchor="ctr"/>
                </a:tc>
                <a:extLst>
                  <a:ext uri="{0D108BD9-81ED-4DB2-BD59-A6C34878D82A}">
                    <a16:rowId xmlns:a16="http://schemas.microsoft.com/office/drawing/2014/main" val="1127896222"/>
                  </a:ext>
                </a:extLst>
              </a:tr>
              <a:tr h="27008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mn-lt"/>
                          <a:cs typeface="Arial" panose="020B0604020202020204" pitchFamily="34" charset="0"/>
                        </a:rPr>
                        <a:t>MANTENIMIENTO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21</a:t>
                      </a:r>
                    </a:p>
                  </a:txBody>
                  <a:tcPr marL="0" marR="0" marT="0" marB="0" anchor="ctr"/>
                </a:tc>
                <a:extLst>
                  <a:ext uri="{0D108BD9-81ED-4DB2-BD59-A6C34878D82A}">
                    <a16:rowId xmlns:a16="http://schemas.microsoft.com/office/drawing/2014/main" val="2445874834"/>
                  </a:ext>
                </a:extLst>
              </a:tr>
              <a:tr h="27008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12</a:t>
                      </a:r>
                    </a:p>
                  </a:txBody>
                  <a:tcPr marL="0" marR="0" marT="0" marB="0" anchor="ctr"/>
                </a:tc>
                <a:extLst>
                  <a:ext uri="{0D108BD9-81ED-4DB2-BD59-A6C34878D82A}">
                    <a16:rowId xmlns:a16="http://schemas.microsoft.com/office/drawing/2014/main" val="2911114083"/>
                  </a:ext>
                </a:extLst>
              </a:tr>
              <a:tr h="28236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9</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7008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69</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98</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482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7008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15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2021222299"/>
                  </a:ext>
                </a:extLst>
              </a:tr>
              <a:tr h="26690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535885474"/>
                  </a:ext>
                </a:extLst>
              </a:tr>
              <a:tr h="275874">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a:t>
                      </a:r>
                    </a:p>
                  </a:txBody>
                  <a:tcPr marL="0" marR="0" marT="0" marB="0" anchor="ctr"/>
                </a:tc>
                <a:extLst>
                  <a:ext uri="{0D108BD9-81ED-4DB2-BD59-A6C34878D82A}">
                    <a16:rowId xmlns:a16="http://schemas.microsoft.com/office/drawing/2014/main" val="10009"/>
                  </a:ext>
                </a:extLst>
              </a:tr>
              <a:tr h="28236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51</a:t>
                      </a:r>
                    </a:p>
                  </a:txBody>
                  <a:tcPr marL="0" marR="0" marT="0" marB="0" anchor="ctr"/>
                </a:tc>
                <a:extLst>
                  <a:ext uri="{0D108BD9-81ED-4DB2-BD59-A6C34878D82A}">
                    <a16:rowId xmlns:a16="http://schemas.microsoft.com/office/drawing/2014/main" val="219236170"/>
                  </a:ext>
                </a:extLst>
              </a:tr>
              <a:tr h="30691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56</a:t>
                      </a:r>
                    </a:p>
                  </a:txBody>
                  <a:tcPr marL="0" marR="0" marT="0" marB="0" anchor="ctr"/>
                </a:tc>
                <a:extLst>
                  <a:ext uri="{0D108BD9-81ED-4DB2-BD59-A6C34878D82A}">
                    <a16:rowId xmlns:a16="http://schemas.microsoft.com/office/drawing/2014/main" val="876894161"/>
                  </a:ext>
                </a:extLst>
              </a:tr>
              <a:tr h="29464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89</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131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28</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391</a:t>
                      </a:r>
                    </a:p>
                  </a:txBody>
                  <a:tcPr marL="0" marR="0" marT="0" marB="0" anchor="ctr"/>
                </a:tc>
                <a:extLst>
                  <a:ext uri="{0D108BD9-81ED-4DB2-BD59-A6C34878D82A}">
                    <a16:rowId xmlns:a16="http://schemas.microsoft.com/office/drawing/2014/main" val="1082644928"/>
                  </a:ext>
                </a:extLst>
              </a:tr>
              <a:tr h="25781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18</a:t>
                      </a:r>
                    </a:p>
                  </a:txBody>
                  <a:tcPr marL="0" marR="0" marT="0" marB="0" anchor="ctr"/>
                </a:tc>
                <a:extLst>
                  <a:ext uri="{0D108BD9-81ED-4DB2-BD59-A6C34878D82A}">
                    <a16:rowId xmlns:a16="http://schemas.microsoft.com/office/drawing/2014/main" val="865138859"/>
                  </a:ext>
                </a:extLst>
              </a:tr>
              <a:tr h="463432">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467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484</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386</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360</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372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2.069</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Total de toneladas recolectadas y transportadas  </a:t>
            </a:r>
            <a:r>
              <a:rPr lang="es-CO" sz="1600" b="0" u="sng" dirty="0">
                <a:solidFill>
                  <a:srgbClr val="4472C4">
                    <a:lumMod val="50000"/>
                  </a:srgbClr>
                </a:solidFill>
              </a:rPr>
              <a:t>residuos ordinarios* </a:t>
            </a:r>
            <a:r>
              <a:rPr lang="es-CO" sz="1600" b="0" dirty="0">
                <a:solidFill>
                  <a:srgbClr val="4472C4">
                    <a:lumMod val="50000"/>
                  </a:srgbClr>
                </a:solidFill>
              </a:rPr>
              <a:t>por concesionario - 2025</a:t>
            </a:r>
            <a:endParaRPr lang="es-CO" sz="1600" b="0" dirty="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273089" y="6328248"/>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31 de marzo de 2025</a:t>
            </a:r>
          </a:p>
        </p:txBody>
      </p:sp>
      <p:graphicFrame>
        <p:nvGraphicFramePr>
          <p:cNvPr id="4"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875468917"/>
              </p:ext>
            </p:extLst>
          </p:nvPr>
        </p:nvGraphicFramePr>
        <p:xfrm>
          <a:off x="1437847" y="1342731"/>
          <a:ext cx="9316305" cy="292766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96E12691-0167-F862-7DD9-71973BC9FDC6}"/>
              </a:ext>
            </a:extLst>
          </p:cNvPr>
          <p:cNvGraphicFramePr>
            <a:graphicFrameLocks noGrp="1"/>
          </p:cNvGraphicFramePr>
          <p:nvPr>
            <p:extLst>
              <p:ext uri="{D42A27DB-BD31-4B8C-83A1-F6EECF244321}">
                <p14:modId xmlns:p14="http://schemas.microsoft.com/office/powerpoint/2010/main" val="3756313171"/>
              </p:ext>
            </p:extLst>
          </p:nvPr>
        </p:nvGraphicFramePr>
        <p:xfrm>
          <a:off x="4457699" y="4299199"/>
          <a:ext cx="3276600" cy="2000250"/>
        </p:xfrm>
        <a:graphic>
          <a:graphicData uri="http://schemas.openxmlformats.org/drawingml/2006/table">
            <a:tbl>
              <a:tblPr/>
              <a:tblGrid>
                <a:gridCol w="826273">
                  <a:extLst>
                    <a:ext uri="{9D8B030D-6E8A-4147-A177-3AD203B41FA5}">
                      <a16:colId xmlns:a16="http://schemas.microsoft.com/office/drawing/2014/main" val="1178645519"/>
                    </a:ext>
                  </a:extLst>
                </a:gridCol>
                <a:gridCol w="826273">
                  <a:extLst>
                    <a:ext uri="{9D8B030D-6E8A-4147-A177-3AD203B41FA5}">
                      <a16:colId xmlns:a16="http://schemas.microsoft.com/office/drawing/2014/main" val="2018361950"/>
                    </a:ext>
                  </a:extLst>
                </a:gridCol>
                <a:gridCol w="826273">
                  <a:extLst>
                    <a:ext uri="{9D8B030D-6E8A-4147-A177-3AD203B41FA5}">
                      <a16:colId xmlns:a16="http://schemas.microsoft.com/office/drawing/2014/main" val="42690166"/>
                    </a:ext>
                  </a:extLst>
                </a:gridCol>
                <a:gridCol w="797781">
                  <a:extLst>
                    <a:ext uri="{9D8B030D-6E8A-4147-A177-3AD203B41FA5}">
                      <a16:colId xmlns:a16="http://schemas.microsoft.com/office/drawing/2014/main" val="3213067228"/>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329910043"/>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153.771,52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147.338,34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160.783,75</a:t>
                      </a:r>
                    </a:p>
                  </a:txBody>
                  <a:tcPr marL="0" marR="0" marT="0" marB="0" anchor="ctr">
                    <a:lnL>
                      <a:noFill/>
                    </a:lnL>
                    <a:lnR>
                      <a:noFill/>
                    </a:lnR>
                    <a:lnT>
                      <a:noFill/>
                    </a:lnT>
                    <a:lnB>
                      <a:noFill/>
                    </a:lnB>
                    <a:noFill/>
                  </a:tcPr>
                </a:tc>
                <a:extLst>
                  <a:ext uri="{0D108BD9-81ED-4DB2-BD59-A6C34878D82A}">
                    <a16:rowId xmlns:a16="http://schemas.microsoft.com/office/drawing/2014/main" val="186675564"/>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7.464,55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7.024,14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7.858,38</a:t>
                      </a:r>
                    </a:p>
                  </a:txBody>
                  <a:tcPr marL="0" marR="0" marT="0" marB="0" anchor="ctr">
                    <a:lnL>
                      <a:noFill/>
                    </a:lnL>
                    <a:lnR>
                      <a:noFill/>
                    </a:lnR>
                    <a:lnT>
                      <a:noFill/>
                    </a:lnT>
                    <a:lnB>
                      <a:noFill/>
                    </a:lnB>
                    <a:noFill/>
                  </a:tcPr>
                </a:tc>
                <a:extLst>
                  <a:ext uri="{0D108BD9-81ED-4DB2-BD59-A6C34878D82A}">
                    <a16:rowId xmlns:a16="http://schemas.microsoft.com/office/drawing/2014/main" val="849992742"/>
                  </a:ext>
                </a:extLst>
              </a:tr>
              <a:tr h="400050">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2.309,67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1.203,91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3.384,60</a:t>
                      </a:r>
                    </a:p>
                  </a:txBody>
                  <a:tcPr marL="0" marR="0" marT="0" marB="0" anchor="ctr">
                    <a:lnL>
                      <a:noFill/>
                    </a:lnL>
                    <a:lnR>
                      <a:noFill/>
                    </a:lnR>
                    <a:lnT>
                      <a:noFill/>
                    </a:lnT>
                    <a:lnB>
                      <a:noFill/>
                    </a:lnB>
                    <a:noFill/>
                  </a:tcPr>
                </a:tc>
                <a:extLst>
                  <a:ext uri="{0D108BD9-81ED-4DB2-BD59-A6C34878D82A}">
                    <a16:rowId xmlns:a16="http://schemas.microsoft.com/office/drawing/2014/main" val="3770755527"/>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618,37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641,37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727,62</a:t>
                      </a:r>
                    </a:p>
                  </a:txBody>
                  <a:tcPr marL="0" marR="0" marT="0" marB="0" anchor="ctr">
                    <a:lnL>
                      <a:noFill/>
                    </a:lnL>
                    <a:lnR>
                      <a:noFill/>
                    </a:lnR>
                    <a:lnT>
                      <a:noFill/>
                    </a:lnT>
                    <a:lnB>
                      <a:noFill/>
                    </a:lnB>
                    <a:noFill/>
                  </a:tcPr>
                </a:tc>
                <a:extLst>
                  <a:ext uri="{0D108BD9-81ED-4DB2-BD59-A6C34878D82A}">
                    <a16:rowId xmlns:a16="http://schemas.microsoft.com/office/drawing/2014/main" val="3526067935"/>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164.164,11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156.207,76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172.754,35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54971865"/>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5.295,62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5.578,85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5.572,72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44660838"/>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marzo de 2025</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89646" y="1135869"/>
          <a:ext cx="11955466" cy="5722126"/>
        </p:xfrm>
        <a:graphic>
          <a:graphicData uri="http://schemas.openxmlformats.org/drawingml/2006/table">
            <a:tbl>
              <a:tblPr firstRow="1" bandRow="1">
                <a:tableStyleId>{68D230F3-CF80-4859-8CE7-A43EE81993B5}</a:tableStyleId>
              </a:tblPr>
              <a:tblGrid>
                <a:gridCol w="2073564">
                  <a:extLst>
                    <a:ext uri="{9D8B030D-6E8A-4147-A177-3AD203B41FA5}">
                      <a16:colId xmlns:a16="http://schemas.microsoft.com/office/drawing/2014/main" val="20000"/>
                    </a:ext>
                  </a:extLst>
                </a:gridCol>
                <a:gridCol w="2900464">
                  <a:extLst>
                    <a:ext uri="{9D8B030D-6E8A-4147-A177-3AD203B41FA5}">
                      <a16:colId xmlns:a16="http://schemas.microsoft.com/office/drawing/2014/main" val="20001"/>
                    </a:ext>
                  </a:extLst>
                </a:gridCol>
                <a:gridCol w="1032326">
                  <a:extLst>
                    <a:ext uri="{9D8B030D-6E8A-4147-A177-3AD203B41FA5}">
                      <a16:colId xmlns:a16="http://schemas.microsoft.com/office/drawing/2014/main" val="20002"/>
                    </a:ext>
                  </a:extLst>
                </a:gridCol>
                <a:gridCol w="1484440">
                  <a:extLst>
                    <a:ext uri="{9D8B030D-6E8A-4147-A177-3AD203B41FA5}">
                      <a16:colId xmlns:a16="http://schemas.microsoft.com/office/drawing/2014/main" val="20003"/>
                    </a:ext>
                  </a:extLst>
                </a:gridCol>
                <a:gridCol w="1096488">
                  <a:extLst>
                    <a:ext uri="{9D8B030D-6E8A-4147-A177-3AD203B41FA5}">
                      <a16:colId xmlns:a16="http://schemas.microsoft.com/office/drawing/2014/main" val="20004"/>
                    </a:ext>
                  </a:extLst>
                </a:gridCol>
                <a:gridCol w="1461987">
                  <a:extLst>
                    <a:ext uri="{9D8B030D-6E8A-4147-A177-3AD203B41FA5}">
                      <a16:colId xmlns:a16="http://schemas.microsoft.com/office/drawing/2014/main" val="20005"/>
                    </a:ext>
                  </a:extLst>
                </a:gridCol>
                <a:gridCol w="1906197">
                  <a:extLst>
                    <a:ext uri="{9D8B030D-6E8A-4147-A177-3AD203B41FA5}">
                      <a16:colId xmlns:a16="http://schemas.microsoft.com/office/drawing/2014/main" val="20006"/>
                    </a:ext>
                  </a:extLst>
                </a:gridCol>
              </a:tblGrid>
              <a:tr h="456259">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88703">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1.177</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513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47,3%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88703">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88703">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88703">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88703">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2896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88703">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825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383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88703">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41783">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33659">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2.341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293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27,2%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88703">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88703">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85857">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55905">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602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113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32,5%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85302">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390396">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ADICIONES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RESIDUOS ESPORÁDICOS</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40</a:t>
                      </a: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3.109</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717</a:t>
                      </a: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594</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239</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1.077</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637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55,2%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37,5%</a:t>
                      </a: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356974">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ACTORES EXTERNOS</a:t>
                      </a:r>
                    </a:p>
                  </a:txBody>
                  <a:tcPr marL="0" marR="0" marT="0" marB="0" anchor="ctr">
                    <a:solidFill>
                      <a:schemeClr val="bg1">
                        <a:alpha val="2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12</a:t>
                      </a:r>
                    </a:p>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42</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2.069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248</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545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141</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1.077</a:t>
                      </a: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50,6%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Calibri" panose="020F0502020204030204" pitchFamily="34" charset="0"/>
                          <a:cs typeface="Calibri" panose="020F0502020204030204" pitchFamily="34" charset="0"/>
                        </a:rPr>
                        <a:t>13,1%</a:t>
                      </a:r>
                    </a:p>
                  </a:txBody>
                  <a:tcPr marL="0" marR="0" marT="0" marB="0" anchor="ctr">
                    <a:solidFill>
                      <a:schemeClr val="bg1">
                        <a:alpha val="20000"/>
                      </a:schemeClr>
                    </a:solidFill>
                  </a:tcPr>
                </a:tc>
                <a:extLst>
                  <a:ext uri="{0D108BD9-81ED-4DB2-BD59-A6C34878D82A}">
                    <a16:rowId xmlns:a16="http://schemas.microsoft.com/office/drawing/2014/main" val="1335463508"/>
                  </a:ext>
                </a:extLst>
              </a:tr>
              <a:tr h="288703">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11.088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837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tc>
                  <a:txBody>
                    <a:bodyPr/>
                    <a:lstStyle/>
                    <a:p>
                      <a:pPr algn="ctr" rtl="0" fontAlgn="b">
                        <a:lnSpc>
                          <a:spcPct val="150000"/>
                        </a:lnSpc>
                      </a:pPr>
                      <a:r>
                        <a:rPr lang="es-ES" sz="1100" b="0" u="none" strike="noStrike" dirty="0">
                          <a:solidFill>
                            <a:srgbClr val="002060"/>
                          </a:solidFill>
                          <a:effectLst/>
                          <a:latin typeface="Calibri" panose="020F0502020204030204" pitchFamily="34" charset="0"/>
                          <a:cs typeface="Calibri" panose="020F0502020204030204" pitchFamily="34" charset="0"/>
                        </a:rPr>
                        <a:t>77,1%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marzo de 2025</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6" name="Imagen 5" descr="Mapa&#10;&#10;El contenido generado por IA puede ser incorrecto.">
            <a:extLst>
              <a:ext uri="{FF2B5EF4-FFF2-40B4-BE49-F238E27FC236}">
                <a16:creationId xmlns:a16="http://schemas.microsoft.com/office/drawing/2014/main" id="{7CC55806-7AD8-4D90-DB3B-1262F61BC84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8" y="1135870"/>
            <a:ext cx="11955464" cy="5722129"/>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1E56B6-F272-36E3-E644-4BE868FEE73F}"/>
            </a:ext>
          </a:extLst>
        </p:cNvPr>
        <p:cNvGrpSpPr/>
        <p:nvPr/>
      </p:nvGrpSpPr>
      <p:grpSpPr>
        <a:xfrm>
          <a:off x="0" y="0"/>
          <a:ext cx="0" cy="0"/>
          <a:chOff x="0" y="0"/>
          <a:chExt cx="0" cy="0"/>
        </a:xfrm>
      </p:grpSpPr>
      <p:sp>
        <p:nvSpPr>
          <p:cNvPr id="19" name="CuadroTexto 18">
            <a:extLst>
              <a:ext uri="{FF2B5EF4-FFF2-40B4-BE49-F238E27FC236}">
                <a16:creationId xmlns:a16="http://schemas.microsoft.com/office/drawing/2014/main" id="{B1978C21-7583-EC17-9C70-A14A42877A01}"/>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trimestre i de 2025</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85040FE5-C889-729F-5E63-229064DC111D}"/>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051AB11D-7F94-01C4-962A-932B5120723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D0414348-1C44-CAB5-78E7-983C8B26DAD4}"/>
              </a:ext>
            </a:extLst>
          </p:cNvPr>
          <p:cNvGraphicFramePr>
            <a:graphicFrameLocks noGrp="1"/>
          </p:cNvGraphicFramePr>
          <p:nvPr/>
        </p:nvGraphicFramePr>
        <p:xfrm>
          <a:off x="89646" y="1135870"/>
          <a:ext cx="11955466" cy="5722121"/>
        </p:xfrm>
        <a:graphic>
          <a:graphicData uri="http://schemas.openxmlformats.org/drawingml/2006/table">
            <a:tbl>
              <a:tblPr firstRow="1" bandRow="1">
                <a:tableStyleId>{68D230F3-CF80-4859-8CE7-A43EE81993B5}</a:tableStyleId>
              </a:tblPr>
              <a:tblGrid>
                <a:gridCol w="2073564">
                  <a:extLst>
                    <a:ext uri="{9D8B030D-6E8A-4147-A177-3AD203B41FA5}">
                      <a16:colId xmlns:a16="http://schemas.microsoft.com/office/drawing/2014/main" val="20000"/>
                    </a:ext>
                  </a:extLst>
                </a:gridCol>
                <a:gridCol w="2900464">
                  <a:extLst>
                    <a:ext uri="{9D8B030D-6E8A-4147-A177-3AD203B41FA5}">
                      <a16:colId xmlns:a16="http://schemas.microsoft.com/office/drawing/2014/main" val="20001"/>
                    </a:ext>
                  </a:extLst>
                </a:gridCol>
                <a:gridCol w="1035880">
                  <a:extLst>
                    <a:ext uri="{9D8B030D-6E8A-4147-A177-3AD203B41FA5}">
                      <a16:colId xmlns:a16="http://schemas.microsoft.com/office/drawing/2014/main" val="20002"/>
                    </a:ext>
                  </a:extLst>
                </a:gridCol>
                <a:gridCol w="1480886">
                  <a:extLst>
                    <a:ext uri="{9D8B030D-6E8A-4147-A177-3AD203B41FA5}">
                      <a16:colId xmlns:a16="http://schemas.microsoft.com/office/drawing/2014/main" val="20003"/>
                    </a:ext>
                  </a:extLst>
                </a:gridCol>
                <a:gridCol w="1096488">
                  <a:extLst>
                    <a:ext uri="{9D8B030D-6E8A-4147-A177-3AD203B41FA5}">
                      <a16:colId xmlns:a16="http://schemas.microsoft.com/office/drawing/2014/main" val="20004"/>
                    </a:ext>
                  </a:extLst>
                </a:gridCol>
                <a:gridCol w="1461987">
                  <a:extLst>
                    <a:ext uri="{9D8B030D-6E8A-4147-A177-3AD203B41FA5}">
                      <a16:colId xmlns:a16="http://schemas.microsoft.com/office/drawing/2014/main" val="20005"/>
                    </a:ext>
                  </a:extLst>
                </a:gridCol>
                <a:gridCol w="1906197">
                  <a:extLst>
                    <a:ext uri="{9D8B030D-6E8A-4147-A177-3AD203B41FA5}">
                      <a16:colId xmlns:a16="http://schemas.microsoft.com/office/drawing/2014/main" val="20006"/>
                    </a:ext>
                  </a:extLst>
                </a:gridCol>
              </a:tblGrid>
              <a:tr h="428531">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71158">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3.801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736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67,8%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71158">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71158">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71158">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71158">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15047">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71158">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2.640</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666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61,8%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71158">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27089">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9459">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6.916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542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50,3%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71158">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71158">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74562">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22122">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2.608</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53,2%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74041">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57394">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11.384</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825</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1.077</a:t>
                      </a: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76,6%</a:t>
                      </a: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24998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2.176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364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637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57,1%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71158">
                <a:tc rowSpan="2">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823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76,4%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71158">
                <a:tc vMerge="1">
                  <a:txBody>
                    <a:bodyPr/>
                    <a:lstStyle/>
                    <a:p>
                      <a:pPr algn="ctr" rtl="0" fontAlgn="b">
                        <a:lnSpc>
                          <a:spcPct val="15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dirty="0">
                          <a:solidFill>
                            <a:srgbClr val="002060"/>
                          </a:solidFill>
                          <a:effectLst/>
                          <a:latin typeface="Calibri" panose="020F0502020204030204" pitchFamily="34" charset="0"/>
                          <a:cs typeface="Calibri" panose="020F0502020204030204" pitchFamily="34" charset="0"/>
                        </a:rPr>
                        <a:t>ACTORES EXTERNOS</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dirty="0">
                          <a:solidFill>
                            <a:srgbClr val="002060"/>
                          </a:solidFill>
                          <a:effectLst/>
                          <a:latin typeface="Calibri" panose="020F0502020204030204" pitchFamily="34" charset="0"/>
                          <a:cs typeface="Calibri" panose="020F0502020204030204" pitchFamily="34" charset="0"/>
                        </a:rPr>
                        <a:t>42</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dirty="0">
                          <a:solidFill>
                            <a:srgbClr val="002060"/>
                          </a:solidFill>
                          <a:effectLst/>
                          <a:latin typeface="Calibri" panose="020F0502020204030204" pitchFamily="34" charset="0"/>
                          <a:cs typeface="Calibri" panose="020F0502020204030204" pitchFamily="34" charset="0"/>
                        </a:rPr>
                        <a:t>658</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dirty="0">
                          <a:solidFill>
                            <a:srgbClr val="002060"/>
                          </a:solidFill>
                          <a:effectLst/>
                          <a:latin typeface="Calibri" panose="020F0502020204030204" pitchFamily="34" charset="0"/>
                          <a:cs typeface="Calibri" panose="020F0502020204030204" pitchFamily="34" charset="0"/>
                        </a:rPr>
                        <a:t>282</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dirty="0">
                          <a:solidFill>
                            <a:srgbClr val="002060"/>
                          </a:solidFill>
                          <a:effectLst/>
                          <a:latin typeface="Calibri" panose="020F0502020204030204" pitchFamily="34" charset="0"/>
                          <a:cs typeface="Calibri" panose="020F0502020204030204" pitchFamily="34" charset="0"/>
                        </a:rPr>
                        <a:t>1.077</a:t>
                      </a:r>
                    </a:p>
                  </a:txBody>
                  <a:tcPr marL="0" marR="0" marT="0" marB="0" anchor="ctr">
                    <a:solidFill>
                      <a:schemeClr val="accent6">
                        <a:lumMod val="20000"/>
                        <a:lumOff val="80000"/>
                      </a:schemeClr>
                    </a:solidFill>
                  </a:tcPr>
                </a:tc>
                <a:tc>
                  <a:txBody>
                    <a:bodyPr/>
                    <a:lstStyle/>
                    <a:p>
                      <a:pPr algn="ctr" rtl="0" fontAlgn="b">
                        <a:lnSpc>
                          <a:spcPct val="150000"/>
                        </a:lnSpc>
                      </a:pPr>
                      <a:r>
                        <a:rPr lang="es-ES" sz="1100" b="0" i="0" u="none" strike="noStrike" dirty="0">
                          <a:solidFill>
                            <a:srgbClr val="002060"/>
                          </a:solidFill>
                          <a:effectLst/>
                          <a:latin typeface="Calibri" panose="020F0502020204030204" pitchFamily="34" charset="0"/>
                          <a:cs typeface="Calibri" panose="020F0502020204030204" pitchFamily="34" charset="0"/>
                        </a:rPr>
                        <a:t>26,2%</a:t>
                      </a:r>
                    </a:p>
                  </a:txBody>
                  <a:tcPr marL="0" marR="0" marT="0" marB="0" anchor="ctr">
                    <a:solidFill>
                      <a:schemeClr val="accent6">
                        <a:lumMod val="20000"/>
                        <a:lumOff val="80000"/>
                      </a:schemeClr>
                    </a:solidFill>
                  </a:tcPr>
                </a:tc>
                <a:extLst>
                  <a:ext uri="{0D108BD9-81ED-4DB2-BD59-A6C34878D82A}">
                    <a16:rowId xmlns:a16="http://schemas.microsoft.com/office/drawing/2014/main" val="2903239821"/>
                  </a:ext>
                </a:extLst>
              </a:tr>
              <a:tr h="271158">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36.531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957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1.085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u="none" strike="noStrike" dirty="0">
                          <a:solidFill>
                            <a:srgbClr val="002060"/>
                          </a:solidFill>
                          <a:effectLst/>
                          <a:latin typeface="Calibri" panose="020F0502020204030204" pitchFamily="34" charset="0"/>
                          <a:cs typeface="Calibri" panose="020F0502020204030204" pitchFamily="34" charset="0"/>
                        </a:rPr>
                        <a:t>88,2%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40650724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44AFC0-84E7-1782-0D5D-D70E5997385F}"/>
            </a:ext>
          </a:extLst>
        </p:cNvPr>
        <p:cNvGrpSpPr/>
        <p:nvPr/>
      </p:nvGrpSpPr>
      <p:grpSpPr>
        <a:xfrm>
          <a:off x="0" y="0"/>
          <a:ext cx="0" cy="0"/>
          <a:chOff x="0" y="0"/>
          <a:chExt cx="0" cy="0"/>
        </a:xfrm>
      </p:grpSpPr>
      <p:sp>
        <p:nvSpPr>
          <p:cNvPr id="19" name="CuadroTexto 18">
            <a:extLst>
              <a:ext uri="{FF2B5EF4-FFF2-40B4-BE49-F238E27FC236}">
                <a16:creationId xmlns:a16="http://schemas.microsoft.com/office/drawing/2014/main" id="{CAF1048F-7C15-7086-3E76-B0CE7C693B88}"/>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trimestre i de 2025</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883F0AA5-1672-7379-BC94-D164A9A1852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5B985585-1ED3-A8B8-DDBD-AEEC37802A1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El contenido generado por IA puede ser incorrecto.">
            <a:extLst>
              <a:ext uri="{FF2B5EF4-FFF2-40B4-BE49-F238E27FC236}">
                <a16:creationId xmlns:a16="http://schemas.microsoft.com/office/drawing/2014/main" id="{A0FC2EEC-0912-8B99-B71E-0C0B38059AF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8" y="1135870"/>
            <a:ext cx="11955464" cy="5722129"/>
          </a:xfrm>
          <a:prstGeom prst="rect">
            <a:avLst/>
          </a:prstGeom>
        </p:spPr>
      </p:pic>
    </p:spTree>
    <p:extLst>
      <p:ext uri="{BB962C8B-B14F-4D97-AF65-F5344CB8AC3E}">
        <p14:creationId xmlns:p14="http://schemas.microsoft.com/office/powerpoint/2010/main" val="12446469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98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31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51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99 Actividades                         122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58  Actividades                     61 Actividades                   8  Actividad                      104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72 Actividades                      63  Actividades                    86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44 Actividades                   101 Actividades                    64  Actividades                   41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83 Actividades                   56  Actividades                     60 </a:t>
            </a:r>
            <a:r>
              <a:rPr lang="es-MX" sz="1200" cap="small">
                <a:solidFill>
                  <a:schemeClr val="accent1">
                    <a:lumMod val="50000"/>
                  </a:schemeClr>
                </a:solidFill>
                <a:latin typeface="+mn-lt"/>
                <a:ea typeface="+mn-ea"/>
                <a:cs typeface="+mn-cs"/>
              </a:rPr>
              <a:t>Actividades                    50 </a:t>
            </a:r>
            <a:r>
              <a:rPr lang="es-MX" sz="1200" cap="small" dirty="0">
                <a:solidFill>
                  <a:schemeClr val="accent1">
                    <a:lumMod val="50000"/>
                  </a:schemeClr>
                </a:solidFill>
                <a:latin typeface="+mn-lt"/>
                <a:ea typeface="+mn-ea"/>
                <a:cs typeface="+mn-cs"/>
              </a:rPr>
              <a:t>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2025</a:t>
            </a:r>
          </a:p>
          <a:p>
            <a:pPr lvl="1"/>
            <a:r>
              <a:rPr lang="es-CO" sz="1600" b="0" dirty="0">
                <a:solidFill>
                  <a:schemeClr val="accent1">
                    <a:lumMod val="50000"/>
                  </a:schemeClr>
                </a:solidFill>
              </a:rPr>
              <a:t>Así va la socialización y sensibilización del Esquema de Aseo con las comunidades al 28 de febrero de 2025</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73407" y="4022434"/>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SUBA</a:t>
            </a:r>
          </a:p>
          <a:p>
            <a:r>
              <a:rPr lang="es-CO" sz="1100" cap="small" dirty="0">
                <a:solidFill>
                  <a:schemeClr val="accent1">
                    <a:lumMod val="50000"/>
                  </a:schemeClr>
                </a:solidFill>
                <a:latin typeface="+mn-lt"/>
                <a:ea typeface="+mn-ea"/>
                <a:cs typeface="+mn-cs"/>
              </a:rPr>
              <a:t>2018        354 Actividades </a:t>
            </a:r>
          </a:p>
          <a:p>
            <a:pPr marL="342900" indent="-342900">
              <a:buAutoNum type="arabicPlain" startAt="2019"/>
            </a:pPr>
            <a:r>
              <a:rPr lang="es-CO" sz="1100" cap="small" dirty="0">
                <a:solidFill>
                  <a:schemeClr val="accent1">
                    <a:lumMod val="50000"/>
                  </a:schemeClr>
                </a:solidFill>
                <a:latin typeface="+mn-lt"/>
                <a:ea typeface="+mn-ea"/>
                <a:cs typeface="+mn-cs"/>
              </a:rPr>
              <a:t>      745 Actividades</a:t>
            </a:r>
          </a:p>
          <a:p>
            <a:pPr marL="342900" indent="-342900">
              <a:buAutoNum type="arabicPlain" startAt="2019"/>
            </a:pPr>
            <a:r>
              <a:rPr lang="es-CO" sz="1100" cap="small" dirty="0">
                <a:solidFill>
                  <a:schemeClr val="accent1">
                    <a:lumMod val="50000"/>
                  </a:schemeClr>
                </a:solidFill>
                <a:latin typeface="+mn-lt"/>
                <a:ea typeface="+mn-ea"/>
                <a:cs typeface="+mn-cs"/>
              </a:rPr>
              <a:t>      508 Actividades</a:t>
            </a:r>
          </a:p>
          <a:p>
            <a:pPr marL="342900" indent="-342900">
              <a:buAutoNum type="arabicPlain" startAt="2019"/>
            </a:pPr>
            <a:r>
              <a:rPr lang="es-CO" sz="1100" cap="small" dirty="0">
                <a:solidFill>
                  <a:schemeClr val="accent1">
                    <a:lumMod val="50000"/>
                  </a:schemeClr>
                </a:solidFill>
                <a:latin typeface="+mn-lt"/>
                <a:ea typeface="+mn-ea"/>
                <a:cs typeface="+mn-cs"/>
              </a:rPr>
              <a:t>      714 Actividades</a:t>
            </a:r>
          </a:p>
          <a:p>
            <a:pPr marL="228600" indent="-228600">
              <a:buAutoNum type="arabicPlain" startAt="2022"/>
            </a:pPr>
            <a:r>
              <a:rPr lang="es-CO" sz="1100" cap="small" dirty="0">
                <a:solidFill>
                  <a:schemeClr val="accent1">
                    <a:lumMod val="50000"/>
                  </a:schemeClr>
                </a:solidFill>
                <a:latin typeface="+mn-lt"/>
                <a:ea typeface="+mn-ea"/>
                <a:cs typeface="+mn-cs"/>
              </a:rPr>
              <a:t>        560 Actividades</a:t>
            </a:r>
          </a:p>
          <a:p>
            <a:pPr marL="228600" indent="-228600">
              <a:buAutoNum type="arabicPlain" startAt="2022"/>
            </a:pPr>
            <a:r>
              <a:rPr lang="es-CO" sz="1100" cap="small" dirty="0">
                <a:solidFill>
                  <a:schemeClr val="accent1">
                    <a:lumMod val="50000"/>
                  </a:schemeClr>
                </a:solidFill>
                <a:latin typeface="+mn-lt"/>
                <a:ea typeface="+mn-ea"/>
                <a:cs typeface="+mn-cs"/>
              </a:rPr>
              <a:t>        580 Actividades</a:t>
            </a:r>
          </a:p>
          <a:p>
            <a:pPr marL="228600" indent="-228600">
              <a:buAutoNum type="arabicPlain" startAt="2022"/>
            </a:pPr>
            <a:r>
              <a:rPr lang="es-CO" sz="1100" cap="small" dirty="0">
                <a:solidFill>
                  <a:schemeClr val="accent1">
                    <a:lumMod val="50000"/>
                  </a:schemeClr>
                </a:solidFill>
                <a:latin typeface="+mn-lt"/>
                <a:ea typeface="+mn-ea"/>
                <a:cs typeface="+mn-cs"/>
              </a:rPr>
              <a:t>        556 Actividades</a:t>
            </a:r>
            <a:endParaRPr lang="es-CO" sz="1200" cap="small" dirty="0">
              <a:solidFill>
                <a:schemeClr val="accent1">
                  <a:lumMod val="50000"/>
                </a:schemeClr>
              </a:solidFill>
              <a:latin typeface="+mn-lt"/>
              <a:ea typeface="+mn-ea"/>
              <a:cs typeface="+mn-cs"/>
            </a:endParaRP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870897" y="3975815"/>
            <a:ext cx="2138993" cy="136564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98164" y="1272773"/>
            <a:ext cx="1863350" cy="271408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BARRIOS UNIDOS</a:t>
            </a:r>
          </a:p>
          <a:p>
            <a:r>
              <a:rPr lang="es-CO" sz="1100" cap="small" dirty="0">
                <a:solidFill>
                  <a:schemeClr val="accent1">
                    <a:lumMod val="50000"/>
                  </a:schemeClr>
                </a:solidFill>
                <a:latin typeface="+mn-lt"/>
                <a:ea typeface="+mn-ea"/>
                <a:cs typeface="+mn-cs"/>
              </a:rPr>
              <a:t>2018       308 Actividades </a:t>
            </a:r>
            <a:endParaRPr lang="es-CO" sz="1100" cap="small" dirty="0">
              <a:solidFill>
                <a:schemeClr val="accent1">
                  <a:lumMod val="50000"/>
                </a:schemeClr>
              </a:solidFill>
            </a:endParaRPr>
          </a:p>
          <a:p>
            <a:pPr marL="342900" indent="-342900">
              <a:buAutoNum type="arabicPlain" startAt="2019"/>
            </a:pPr>
            <a:r>
              <a:rPr lang="es-CO" sz="1100" cap="small" dirty="0">
                <a:solidFill>
                  <a:schemeClr val="accent1">
                    <a:lumMod val="50000"/>
                  </a:schemeClr>
                </a:solidFill>
                <a:latin typeface="+mn-lt"/>
                <a:ea typeface="+mn-ea"/>
                <a:cs typeface="+mn-cs"/>
              </a:rPr>
              <a:t>     313 Actividades </a:t>
            </a:r>
          </a:p>
          <a:p>
            <a:pPr marL="342900" indent="-342900">
              <a:buAutoNum type="arabicPlain" startAt="2019"/>
            </a:pPr>
            <a:r>
              <a:rPr lang="es-CO" sz="1100" cap="small" dirty="0">
                <a:solidFill>
                  <a:schemeClr val="accent1">
                    <a:lumMod val="50000"/>
                  </a:schemeClr>
                </a:solidFill>
                <a:latin typeface="+mn-lt"/>
                <a:ea typeface="+mn-ea"/>
                <a:cs typeface="+mn-cs"/>
              </a:rPr>
              <a:t>     211 Actividades</a:t>
            </a:r>
          </a:p>
          <a:p>
            <a:pPr marL="342900" indent="-342900">
              <a:buAutoNum type="arabicPlain" startAt="2019"/>
            </a:pPr>
            <a:r>
              <a:rPr lang="es-CO" sz="1100" cap="small" dirty="0">
                <a:solidFill>
                  <a:schemeClr val="accent1">
                    <a:lumMod val="50000"/>
                  </a:schemeClr>
                </a:solidFill>
                <a:latin typeface="+mn-lt"/>
                <a:ea typeface="+mn-ea"/>
                <a:cs typeface="+mn-cs"/>
              </a:rPr>
              <a:t>     171 Actividades</a:t>
            </a:r>
          </a:p>
          <a:p>
            <a:pPr marL="228600" indent="-228600">
              <a:buAutoNum type="arabicPlain" startAt="2022"/>
            </a:pPr>
            <a:r>
              <a:rPr lang="es-MX" sz="1100" cap="small" dirty="0">
                <a:solidFill>
                  <a:schemeClr val="accent1">
                    <a:lumMod val="50000"/>
                  </a:schemeClr>
                </a:solidFill>
                <a:latin typeface="+mn-lt"/>
                <a:ea typeface="+mn-ea"/>
                <a:cs typeface="+mn-cs"/>
              </a:rPr>
              <a:t>       189 Actividades</a:t>
            </a:r>
          </a:p>
          <a:p>
            <a:pPr marL="228600" indent="-228600">
              <a:buAutoNum type="arabicPlain" startAt="2022"/>
            </a:pPr>
            <a:r>
              <a:rPr lang="es-MX" sz="1100" cap="small" dirty="0">
                <a:solidFill>
                  <a:schemeClr val="accent1">
                    <a:lumMod val="50000"/>
                  </a:schemeClr>
                </a:solidFill>
                <a:latin typeface="+mn-lt"/>
                <a:ea typeface="+mn-ea"/>
                <a:cs typeface="+mn-cs"/>
              </a:rPr>
              <a:t>       191 Actividades</a:t>
            </a:r>
          </a:p>
          <a:p>
            <a:pPr marL="228600" indent="-228600">
              <a:buFontTx/>
              <a:buAutoNum type="arabicPlain" startAt="2022"/>
            </a:pPr>
            <a:r>
              <a:rPr lang="es-MX" sz="1100" cap="small" dirty="0">
                <a:solidFill>
                  <a:schemeClr val="accent1">
                    <a:lumMod val="50000"/>
                  </a:schemeClr>
                </a:solidFill>
                <a:latin typeface="+mn-lt"/>
                <a:ea typeface="+mn-ea"/>
                <a:cs typeface="+mn-cs"/>
              </a:rPr>
              <a:t>      153  Actividades</a:t>
            </a:r>
            <a:endParaRPr lang="es-CO" sz="1100" cap="small" dirty="0">
              <a:solidFill>
                <a:schemeClr val="accent1">
                  <a:lumMod val="50000"/>
                </a:schemeClr>
              </a:solidFill>
              <a:latin typeface="+mn-lt"/>
              <a:ea typeface="+mn-ea"/>
              <a:cs typeface="+mn-cs"/>
            </a:endParaRPr>
          </a:p>
          <a:p>
            <a:r>
              <a:rPr lang="es-CO" sz="1100" b="1" dirty="0">
                <a:solidFill>
                  <a:schemeClr val="accent1">
                    <a:lumMod val="50000"/>
                  </a:schemeClr>
                </a:solidFill>
              </a:rPr>
              <a:t> - - - - - - - - - - - - -- - - - - - </a:t>
            </a:r>
          </a:p>
          <a:p>
            <a:r>
              <a:rPr lang="es-CO" sz="1100" b="1" dirty="0">
                <a:solidFill>
                  <a:schemeClr val="accent1">
                    <a:lumMod val="50000"/>
                  </a:schemeClr>
                </a:solidFill>
                <a:latin typeface="+mn-lt"/>
              </a:rPr>
              <a:t>ENGATIVÁ</a:t>
            </a:r>
          </a:p>
          <a:p>
            <a:r>
              <a:rPr lang="es-CO" sz="1100" cap="small" dirty="0">
                <a:solidFill>
                  <a:schemeClr val="accent1">
                    <a:lumMod val="50000"/>
                  </a:schemeClr>
                </a:solidFill>
                <a:latin typeface="+mn-lt"/>
                <a:ea typeface="+mn-ea"/>
                <a:cs typeface="+mn-cs"/>
              </a:rPr>
              <a:t>2018       612 Actividades </a:t>
            </a:r>
          </a:p>
          <a:p>
            <a:pPr marL="342900" indent="-342900">
              <a:buAutoNum type="arabicPlain" startAt="2019"/>
            </a:pPr>
            <a:r>
              <a:rPr lang="es-CO" sz="1100" cap="small" dirty="0">
                <a:solidFill>
                  <a:schemeClr val="accent1">
                    <a:lumMod val="50000"/>
                  </a:schemeClr>
                </a:solidFill>
                <a:latin typeface="+mn-lt"/>
                <a:ea typeface="+mn-ea"/>
                <a:cs typeface="+mn-cs"/>
              </a:rPr>
              <a:t>     566 Actividades</a:t>
            </a:r>
          </a:p>
          <a:p>
            <a:pPr marL="342900" indent="-342900">
              <a:buAutoNum type="arabicPlain" startAt="2019"/>
            </a:pPr>
            <a:r>
              <a:rPr lang="es-CO" sz="1100" cap="small" dirty="0">
                <a:solidFill>
                  <a:schemeClr val="accent1">
                    <a:lumMod val="50000"/>
                  </a:schemeClr>
                </a:solidFill>
                <a:latin typeface="+mn-lt"/>
                <a:ea typeface="+mn-ea"/>
                <a:cs typeface="+mn-cs"/>
              </a:rPr>
              <a:t>     371 Actividades</a:t>
            </a:r>
          </a:p>
          <a:p>
            <a:pPr marL="342900" indent="-342900">
              <a:buAutoNum type="arabicPlain" startAt="2019"/>
            </a:pPr>
            <a:r>
              <a:rPr lang="es-CO" sz="1100" cap="small" dirty="0">
                <a:solidFill>
                  <a:schemeClr val="accent1">
                    <a:lumMod val="50000"/>
                  </a:schemeClr>
                </a:solidFill>
                <a:latin typeface="+mn-lt"/>
                <a:ea typeface="+mn-ea"/>
                <a:cs typeface="+mn-cs"/>
              </a:rPr>
              <a:t>     381 Actividades</a:t>
            </a:r>
          </a:p>
          <a:p>
            <a:r>
              <a:rPr lang="es-MX" sz="1100" cap="small" dirty="0">
                <a:solidFill>
                  <a:schemeClr val="accent1">
                    <a:lumMod val="50000"/>
                  </a:schemeClr>
                </a:solidFill>
                <a:latin typeface="+mn-lt"/>
                <a:ea typeface="+mn-ea"/>
                <a:cs typeface="+mn-cs"/>
              </a:rPr>
              <a:t>2022       348 Actividades</a:t>
            </a:r>
          </a:p>
          <a:p>
            <a:pPr marL="228600" indent="-228600">
              <a:buAutoNum type="arabicPlain" startAt="2023"/>
            </a:pPr>
            <a:r>
              <a:rPr lang="es-CO" sz="1100" cap="small" dirty="0">
                <a:solidFill>
                  <a:schemeClr val="accent1">
                    <a:lumMod val="50000"/>
                  </a:schemeClr>
                </a:solidFill>
                <a:latin typeface="+mn-lt"/>
                <a:ea typeface="+mn-ea"/>
                <a:cs typeface="+mn-cs"/>
              </a:rPr>
              <a:t>       381 Actividades</a:t>
            </a:r>
          </a:p>
          <a:p>
            <a:pPr marL="228600" indent="-228600">
              <a:buAutoNum type="arabicPlain" startAt="2023"/>
            </a:pPr>
            <a:r>
              <a:rPr lang="es-CO" sz="1100" cap="small" dirty="0">
                <a:solidFill>
                  <a:schemeClr val="accent1">
                    <a:lumMod val="50000"/>
                  </a:schemeClr>
                </a:solidFill>
                <a:latin typeface="+mn-lt"/>
                <a:ea typeface="+mn-ea"/>
                <a:cs typeface="+mn-cs"/>
              </a:rPr>
              <a:t>       346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775698" y="2628547"/>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267999" y="5353249"/>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a:t>
            </a:r>
            <a:r>
              <a:rPr lang="es-CO" sz="1100" b="1" dirty="0">
                <a:solidFill>
                  <a:schemeClr val="accent1">
                    <a:lumMod val="50000"/>
                  </a:schemeClr>
                </a:solidFill>
                <a:latin typeface="+mn-lt"/>
              </a:rPr>
              <a:t>FONTIBÓN                             KENNEDY</a:t>
            </a:r>
          </a:p>
          <a:p>
            <a:r>
              <a:rPr lang="es-CO" sz="11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1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1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1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1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100" cap="small" dirty="0">
                <a:solidFill>
                  <a:schemeClr val="accent1">
                    <a:lumMod val="50000"/>
                  </a:schemeClr>
                </a:solidFill>
                <a:latin typeface="+mn-lt"/>
                <a:ea typeface="+mn-ea"/>
                <a:cs typeface="+mn-cs"/>
              </a:rPr>
              <a:t>      611 Actividades              2023     887 Actividades</a:t>
            </a:r>
          </a:p>
          <a:p>
            <a:pPr marL="228600" indent="-228600">
              <a:buAutoNum type="arabicPlain" startAt="2022"/>
            </a:pPr>
            <a:r>
              <a:rPr lang="es-CO" sz="1100" cap="small" dirty="0">
                <a:solidFill>
                  <a:schemeClr val="accent1">
                    <a:lumMod val="50000"/>
                  </a:schemeClr>
                </a:solidFill>
                <a:latin typeface="+mn-lt"/>
                <a:ea typeface="+mn-ea"/>
                <a:cs typeface="+mn-cs"/>
              </a:rPr>
              <a:t>      575 Actividades              2024     895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775698" y="3813192"/>
            <a:ext cx="1004101" cy="879386"/>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100230" y="5339316"/>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241934" y="1290854"/>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CANDELARIA                      SAN CRISTÓBAL                 SUMAPAZ                        USME                                CHAPINERO        </a:t>
            </a:r>
          </a:p>
          <a:p>
            <a:r>
              <a:rPr lang="es-CO" sz="11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1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1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1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100" cap="small" dirty="0">
                <a:solidFill>
                  <a:schemeClr val="accent1">
                    <a:lumMod val="50000"/>
                  </a:schemeClr>
                </a:solidFill>
                <a:latin typeface="+mn-lt"/>
                <a:ea typeface="+mn-ea"/>
                <a:cs typeface="+mn-cs"/>
              </a:rPr>
              <a:t>     367 Actividades     2022    610 Actividades      2022    34 Actividades     2022  634 Actividades     2022    555 Actividades </a:t>
            </a:r>
          </a:p>
          <a:p>
            <a:pPr marL="228600" indent="-228600">
              <a:buAutoNum type="arabicPlain" startAt="2023"/>
            </a:pPr>
            <a:r>
              <a:rPr lang="es-MX" sz="1100" cap="small" dirty="0">
                <a:solidFill>
                  <a:schemeClr val="accent1">
                    <a:lumMod val="50000"/>
                  </a:schemeClr>
                </a:solidFill>
                <a:latin typeface="+mn-lt"/>
                <a:ea typeface="+mn-ea"/>
                <a:cs typeface="+mn-cs"/>
              </a:rPr>
              <a:t>     380 Actividades     2023    523 Actividades </a:t>
            </a:r>
            <a:r>
              <a:rPr lang="es-CO" sz="1100" cap="small" dirty="0">
                <a:solidFill>
                  <a:schemeClr val="accent1">
                    <a:lumMod val="50000"/>
                  </a:schemeClr>
                </a:solidFill>
                <a:latin typeface="+mn-lt"/>
                <a:ea typeface="+mn-ea"/>
                <a:cs typeface="+mn-cs"/>
              </a:rPr>
              <a:t>     </a:t>
            </a:r>
            <a:r>
              <a:rPr lang="es-MX" sz="1100" cap="small" dirty="0">
                <a:solidFill>
                  <a:schemeClr val="accent1">
                    <a:lumMod val="50000"/>
                  </a:schemeClr>
                </a:solidFill>
                <a:latin typeface="+mn-lt"/>
                <a:ea typeface="+mn-ea"/>
                <a:cs typeface="+mn-cs"/>
              </a:rPr>
              <a:t>2023    18 Actividades     2023  720 Actividades     2023    635 Actividades</a:t>
            </a:r>
          </a:p>
          <a:p>
            <a:pPr marL="228600" indent="-228600">
              <a:buAutoNum type="arabicPlain" startAt="2023"/>
            </a:pPr>
            <a:r>
              <a:rPr lang="es-MX" sz="1100" cap="small" dirty="0">
                <a:solidFill>
                  <a:schemeClr val="accent1">
                    <a:lumMod val="50000"/>
                  </a:schemeClr>
                </a:solidFill>
                <a:latin typeface="+mn-lt"/>
                <a:ea typeface="+mn-ea"/>
                <a:cs typeface="+mn-cs"/>
              </a:rPr>
              <a:t>     443 Actividades     2024    510 Actividades      2024    23 Actividades     2024  641 Actividades     2024    601 Actividades</a:t>
            </a:r>
            <a:endParaRPr lang="es-CO" sz="1100" cap="small" dirty="0">
              <a:solidFill>
                <a:schemeClr val="accent1">
                  <a:lumMod val="50000"/>
                </a:schemeClr>
              </a:solidFill>
              <a:latin typeface="+mn-lt"/>
              <a:ea typeface="+mn-ea"/>
              <a:cs typeface="+mn-cs"/>
            </a:endParaRPr>
          </a:p>
          <a:p>
            <a:r>
              <a:rPr lang="es-CO" sz="1100" b="1" dirty="0">
                <a:solidFill>
                  <a:schemeClr val="accent1">
                    <a:lumMod val="50000"/>
                  </a:schemeClr>
                </a:solidFill>
              </a:rPr>
              <a:t>- - - - - - - - - - - - - - - - - - -  - - - - - - - - - - - - - - - - - - -     - - - - - - - - - - - - - - - - -  - - - - - - - - - - - - - - - - - - -    - -  - - - - - - - - -- - - - - - -       </a:t>
            </a:r>
          </a:p>
          <a:p>
            <a:r>
              <a:rPr lang="es-CO" sz="1100" b="1" dirty="0">
                <a:solidFill>
                  <a:schemeClr val="accent1">
                    <a:lumMod val="50000"/>
                  </a:schemeClr>
                </a:solidFill>
                <a:latin typeface="+mn-lt"/>
              </a:rPr>
              <a:t>                                                                                                                                     SANTA FE                            USAQUÉN</a:t>
            </a:r>
          </a:p>
          <a:p>
            <a:r>
              <a:rPr lang="es-CO" sz="1100" cap="small" dirty="0">
                <a:solidFill>
                  <a:schemeClr val="accent1">
                    <a:lumMod val="50000"/>
                  </a:schemeClr>
                </a:solidFill>
                <a:latin typeface="+mn-lt"/>
                <a:ea typeface="+mn-ea"/>
                <a:cs typeface="+mn-cs"/>
              </a:rPr>
              <a:t>                                                                                                                                     2018    366 Actividades     2018    297 Actividades</a:t>
            </a:r>
          </a:p>
          <a:p>
            <a:r>
              <a:rPr lang="es-CO" sz="1100" cap="small" dirty="0">
                <a:solidFill>
                  <a:schemeClr val="accent1">
                    <a:lumMod val="50000"/>
                  </a:schemeClr>
                </a:solidFill>
                <a:latin typeface="+mn-lt"/>
                <a:ea typeface="+mn-ea"/>
                <a:cs typeface="+mn-cs"/>
              </a:rPr>
              <a:t>                                                                                                                                     2019    286 Actividades     2019    453 Actividades</a:t>
            </a:r>
          </a:p>
          <a:p>
            <a:r>
              <a:rPr lang="es-CO" sz="1100" cap="small" dirty="0">
                <a:solidFill>
                  <a:schemeClr val="accent1">
                    <a:lumMod val="50000"/>
                  </a:schemeClr>
                </a:solidFill>
                <a:latin typeface="+mn-lt"/>
                <a:ea typeface="+mn-ea"/>
                <a:cs typeface="+mn-cs"/>
              </a:rPr>
              <a:t>                                                                                                                                     2020    442 Actividades     2020    520 Actividades</a:t>
            </a:r>
          </a:p>
          <a:p>
            <a:r>
              <a:rPr lang="es-CO" sz="1100" cap="small" dirty="0">
                <a:solidFill>
                  <a:schemeClr val="accent1">
                    <a:lumMod val="50000"/>
                  </a:schemeClr>
                </a:solidFill>
                <a:latin typeface="+mn-lt"/>
                <a:ea typeface="+mn-ea"/>
                <a:cs typeface="+mn-cs"/>
              </a:rPr>
              <a:t>                                                                                                                                     2021    492 Actividades     2021    624 Actividades</a:t>
            </a:r>
          </a:p>
          <a:p>
            <a:r>
              <a:rPr lang="es-MX" sz="1100" cap="small" dirty="0">
                <a:solidFill>
                  <a:schemeClr val="accent1">
                    <a:lumMod val="50000"/>
                  </a:schemeClr>
                </a:solidFill>
                <a:latin typeface="+mn-lt"/>
                <a:ea typeface="+mn-ea"/>
                <a:cs typeface="+mn-cs"/>
              </a:rPr>
              <a:t>                                                                                                                                     2022    466 Actividades     2022    743 Actividades</a:t>
            </a:r>
          </a:p>
          <a:p>
            <a:r>
              <a:rPr lang="es-MX" sz="1100" cap="small" dirty="0">
                <a:solidFill>
                  <a:schemeClr val="accent1">
                    <a:lumMod val="50000"/>
                  </a:schemeClr>
                </a:solidFill>
                <a:latin typeface="+mn-lt"/>
                <a:ea typeface="+mn-ea"/>
                <a:cs typeface="+mn-cs"/>
              </a:rPr>
              <a:t>                                                                                                                                     2024    541 Actividades     2024    640 Actividades</a:t>
            </a:r>
            <a:endParaRPr lang="es-CO" sz="11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92869" y="4129232"/>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100" b="1" dirty="0">
                <a:solidFill>
                  <a:schemeClr val="accent1">
                    <a:lumMod val="50000"/>
                  </a:schemeClr>
                </a:solidFill>
                <a:latin typeface="+mn-lt"/>
              </a:rPr>
              <a:t>ANTONIO NARIÑO            CIUDAD BOLÍVAR                                                                     PUENTE ARANDA             TEUSAQUILLO</a:t>
            </a:r>
          </a:p>
          <a:p>
            <a:pPr marL="342900" indent="-342900">
              <a:buAutoNum type="arabicPlain" startAt="2018"/>
            </a:pPr>
            <a:r>
              <a:rPr lang="es-CO" sz="1100" cap="small" dirty="0">
                <a:solidFill>
                  <a:schemeClr val="accent1">
                    <a:lumMod val="50000"/>
                  </a:schemeClr>
                </a:solidFill>
                <a:latin typeface="+mn-lt"/>
                <a:ea typeface="+mn-ea"/>
                <a:cs typeface="+mn-cs"/>
              </a:rPr>
              <a:t>     79 Actividades     2018     279 Actividades                                                         2018    174 Actividades     2018    164 Actividades </a:t>
            </a:r>
          </a:p>
          <a:p>
            <a:r>
              <a:rPr lang="es-CO" sz="1100" cap="small" dirty="0">
                <a:solidFill>
                  <a:schemeClr val="accent1">
                    <a:lumMod val="50000"/>
                  </a:schemeClr>
                </a:solidFill>
                <a:latin typeface="+mn-lt"/>
                <a:ea typeface="+mn-ea"/>
                <a:cs typeface="+mn-cs"/>
              </a:rPr>
              <a:t>2019     158 Actividades     2019     372 Actividades                                                        2019    283 Actividades     2019    256 Actividades</a:t>
            </a:r>
            <a:br>
              <a:rPr lang="es-CO" sz="1100" cap="small" dirty="0">
                <a:solidFill>
                  <a:schemeClr val="accent1">
                    <a:lumMod val="50000"/>
                  </a:schemeClr>
                </a:solidFill>
                <a:latin typeface="+mn-lt"/>
                <a:ea typeface="+mn-ea"/>
                <a:cs typeface="+mn-cs"/>
              </a:rPr>
            </a:br>
            <a:r>
              <a:rPr lang="es-CO" sz="11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1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1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100" cap="small" dirty="0">
                <a:solidFill>
                  <a:schemeClr val="accent1">
                    <a:lumMod val="50000"/>
                  </a:schemeClr>
                </a:solidFill>
                <a:latin typeface="+mn-lt"/>
                <a:ea typeface="+mn-ea"/>
                <a:cs typeface="+mn-cs"/>
              </a:rPr>
              <a:t>     187 Actividades     2023     493 Actividades                                                        2023    301 Actividades     2023    259 Actividades</a:t>
            </a:r>
          </a:p>
          <a:p>
            <a:pPr marL="228600" indent="-228600">
              <a:buAutoNum type="arabicPlain" startAt="2022"/>
            </a:pPr>
            <a:r>
              <a:rPr lang="es-CO" sz="1100" cap="small" dirty="0">
                <a:solidFill>
                  <a:schemeClr val="accent1">
                    <a:lumMod val="50000"/>
                  </a:schemeClr>
                </a:solidFill>
                <a:latin typeface="+mn-lt"/>
                <a:ea typeface="+mn-ea"/>
                <a:cs typeface="+mn-cs"/>
              </a:rPr>
              <a:t>     240 Actividades     2024     623 Actividades                                                        2024    344 Actividades     2024    319 Actividades</a:t>
            </a:r>
          </a:p>
          <a:p>
            <a:r>
              <a:rPr lang="es-CO" sz="1100" b="1" dirty="0">
                <a:solidFill>
                  <a:schemeClr val="accent1">
                    <a:lumMod val="50000"/>
                  </a:schemeClr>
                </a:solidFill>
              </a:rPr>
              <a:t>- - - - - - - - - - - - - - - - - -   - - - - - - - - - - - - - - - - - - -     - - - - - - - - - - - - - - - - - - -   - - - - - - - - - - - - - - - - - - - - - - - - - - - - - - - - - - -  </a:t>
            </a:r>
          </a:p>
          <a:p>
            <a:r>
              <a:rPr lang="es-CO" sz="1100" b="1" dirty="0">
                <a:solidFill>
                  <a:schemeClr val="accent1">
                    <a:lumMod val="50000"/>
                  </a:schemeClr>
                </a:solidFill>
                <a:latin typeface="+mn-lt"/>
              </a:rPr>
              <a:t>BOSA                                    LOS MÁRTIRES                  RAFAEL URIBE                   TUNJUELITO</a:t>
            </a:r>
            <a:endParaRPr lang="es-CO" sz="1100" b="1" dirty="0">
              <a:solidFill>
                <a:schemeClr val="accent1">
                  <a:lumMod val="50000"/>
                </a:schemeClr>
              </a:solidFill>
              <a:latin typeface="+mn-lt"/>
              <a:cs typeface="Calibri"/>
            </a:endParaRPr>
          </a:p>
          <a:p>
            <a:pPr marL="342900" indent="-342900">
              <a:buAutoNum type="arabicPlain" startAt="2018"/>
            </a:pPr>
            <a:r>
              <a:rPr lang="es-CO" sz="1100" cap="small" dirty="0">
                <a:solidFill>
                  <a:schemeClr val="accent1">
                    <a:lumMod val="50000"/>
                  </a:schemeClr>
                </a:solidFill>
                <a:latin typeface="+mn-lt"/>
                <a:ea typeface="+mn-ea"/>
                <a:cs typeface="+mn-cs"/>
              </a:rPr>
              <a:t>    188 Actividades     2018    120 Actividades     2018    175 Actividades     2018    125 Actividades</a:t>
            </a:r>
            <a:endParaRPr lang="es-CO" sz="1100" cap="small" dirty="0">
              <a:solidFill>
                <a:schemeClr val="accent1">
                  <a:lumMod val="50000"/>
                </a:schemeClr>
              </a:solidFill>
              <a:latin typeface="+mn-lt"/>
              <a:ea typeface="+mn-ea"/>
              <a:cs typeface="Calibri"/>
            </a:endParaRPr>
          </a:p>
          <a:p>
            <a:r>
              <a:rPr lang="es-CO" sz="1100" cap="small" dirty="0">
                <a:solidFill>
                  <a:schemeClr val="accent1">
                    <a:lumMod val="50000"/>
                  </a:schemeClr>
                </a:solidFill>
                <a:latin typeface="+mn-lt"/>
                <a:ea typeface="+mn-ea"/>
                <a:cs typeface="+mn-cs"/>
              </a:rPr>
              <a:t>2019     339 Actividades     2019    175 Actividades     2019    234 Actividades     2019    375 Actividades</a:t>
            </a:r>
            <a:endParaRPr lang="es-CO" sz="1100" cap="small" dirty="0">
              <a:solidFill>
                <a:schemeClr val="accent1">
                  <a:lumMod val="50000"/>
                </a:schemeClr>
              </a:solidFill>
              <a:latin typeface="+mn-lt"/>
              <a:ea typeface="+mn-ea"/>
              <a:cs typeface="Calibri"/>
            </a:endParaRPr>
          </a:p>
          <a:p>
            <a:r>
              <a:rPr lang="es-CO" sz="11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1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1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100" cap="small" dirty="0">
                <a:solidFill>
                  <a:schemeClr val="accent1">
                    <a:lumMod val="50000"/>
                  </a:schemeClr>
                </a:solidFill>
                <a:latin typeface="+mn-lt"/>
                <a:ea typeface="+mn-ea"/>
                <a:cs typeface="+mn-cs"/>
              </a:rPr>
              <a:t>     561 Actividades     2023    292 Actividades     2023    488 Actividades     2023    266 Actividades</a:t>
            </a:r>
          </a:p>
          <a:p>
            <a:pPr marL="228600" indent="-228600">
              <a:buAutoNum type="arabicPlain" startAt="2022"/>
            </a:pPr>
            <a:r>
              <a:rPr lang="es-MX" sz="1100" cap="small" dirty="0">
                <a:solidFill>
                  <a:schemeClr val="accent1">
                    <a:lumMod val="50000"/>
                  </a:schemeClr>
                </a:solidFill>
                <a:latin typeface="+mn-lt"/>
                <a:ea typeface="+mn-ea"/>
                <a:cs typeface="+mn-cs"/>
              </a:rPr>
              <a:t>     585 Actividades     2024    300 Actividades     2024    385 Actividades     2024    292 Actividades </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100093" y="111368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659231" y="325650"/>
            <a:ext cx="12102353"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DEL PROGRAMA DE GESTIÓN SOCIAL</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6" y="1459012"/>
          <a:ext cx="7786472" cy="5301541"/>
        </p:xfrm>
        <a:graphic>
          <a:graphicData uri="http://schemas.openxmlformats.org/drawingml/2006/table">
            <a:tbl>
              <a:tblPr firstRow="1" firstCol="1" bandRow="1">
                <a:tableStyleId>{68D230F3-CF80-4859-8CE7-A43EE81993B5}</a:tableStyleId>
              </a:tblPr>
              <a:tblGrid>
                <a:gridCol w="1340452">
                  <a:extLst>
                    <a:ext uri="{9D8B030D-6E8A-4147-A177-3AD203B41FA5}">
                      <a16:colId xmlns:a16="http://schemas.microsoft.com/office/drawing/2014/main" val="20000"/>
                    </a:ext>
                  </a:extLst>
                </a:gridCol>
                <a:gridCol w="1257479">
                  <a:extLst>
                    <a:ext uri="{9D8B030D-6E8A-4147-A177-3AD203B41FA5}">
                      <a16:colId xmlns:a16="http://schemas.microsoft.com/office/drawing/2014/main" val="20002"/>
                    </a:ext>
                  </a:extLst>
                </a:gridCol>
                <a:gridCol w="1378424">
                  <a:extLst>
                    <a:ext uri="{9D8B030D-6E8A-4147-A177-3AD203B41FA5}">
                      <a16:colId xmlns:a16="http://schemas.microsoft.com/office/drawing/2014/main" val="20003"/>
                    </a:ext>
                  </a:extLst>
                </a:gridCol>
                <a:gridCol w="1446663">
                  <a:extLst>
                    <a:ext uri="{9D8B030D-6E8A-4147-A177-3AD203B41FA5}">
                      <a16:colId xmlns:a16="http://schemas.microsoft.com/office/drawing/2014/main" val="1581033583"/>
                    </a:ext>
                  </a:extLst>
                </a:gridCol>
                <a:gridCol w="1447583">
                  <a:extLst>
                    <a:ext uri="{9D8B030D-6E8A-4147-A177-3AD203B41FA5}">
                      <a16:colId xmlns:a16="http://schemas.microsoft.com/office/drawing/2014/main" val="2725976752"/>
                    </a:ext>
                  </a:extLst>
                </a:gridCol>
                <a:gridCol w="915871">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ENERO A  FEBRERO 2025</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1.294</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1.389</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3.236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2.448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3.307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3.251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2.475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3.009</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4.595</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1.629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2.033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2.342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3.032</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2.806</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3.484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256</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1.771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1.958</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3.441</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3.371</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33.648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8.125</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8.002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1.352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51.127</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6" y="119580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487980" y="351316"/>
            <a:ext cx="1166059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DEL PROGRAMA DE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3424" y="266066"/>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3325375" y="1455520"/>
          <a:ext cx="5777681" cy="5113783"/>
        </p:xfrm>
        <a:graphic>
          <a:graphicData uri="http://schemas.openxmlformats.org/drawingml/2006/table">
            <a:tbl>
              <a:tblPr firstRow="1" firstCol="1" bandRow="1">
                <a:tableStyleId>{68D230F3-CF80-4859-8CE7-A43EE81993B5}</a:tableStyleId>
              </a:tblPr>
              <a:tblGrid>
                <a:gridCol w="1403063">
                  <a:extLst>
                    <a:ext uri="{9D8B030D-6E8A-4147-A177-3AD203B41FA5}">
                      <a16:colId xmlns:a16="http://schemas.microsoft.com/office/drawing/2014/main" val="20000"/>
                    </a:ext>
                  </a:extLst>
                </a:gridCol>
                <a:gridCol w="1458206">
                  <a:extLst>
                    <a:ext uri="{9D8B030D-6E8A-4147-A177-3AD203B41FA5}">
                      <a16:colId xmlns:a16="http://schemas.microsoft.com/office/drawing/2014/main" val="20002"/>
                    </a:ext>
                  </a:extLst>
                </a:gridCol>
                <a:gridCol w="1458206">
                  <a:extLst>
                    <a:ext uri="{9D8B030D-6E8A-4147-A177-3AD203B41FA5}">
                      <a16:colId xmlns:a16="http://schemas.microsoft.com/office/drawing/2014/main" val="4289290690"/>
                    </a:ext>
                  </a:extLst>
                </a:gridCol>
                <a:gridCol w="1458206">
                  <a:extLst>
                    <a:ext uri="{9D8B030D-6E8A-4147-A177-3AD203B41FA5}">
                      <a16:colId xmlns:a16="http://schemas.microsoft.com/office/drawing/2014/main" val="3797391876"/>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FEBRERO 2025</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2025</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44</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83</a:t>
                      </a:r>
                    </a:p>
                  </a:txBody>
                  <a:tcPr marL="9525" marR="9525" marT="9525" marB="0" anchor="ctr"/>
                </a:tc>
                <a:extLst>
                  <a:ext uri="{0D108BD9-81ED-4DB2-BD59-A6C34878D82A}">
                    <a16:rowId xmlns:a16="http://schemas.microsoft.com/office/drawing/2014/main" val="10003"/>
                  </a:ext>
                </a:extLst>
              </a:tr>
              <a:tr h="199204">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99</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98</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86</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104</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1.352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101731" y="1420011"/>
          <a:ext cx="8868618" cy="5161739"/>
        </p:xfrm>
        <a:graphic>
          <a:graphicData uri="http://schemas.openxmlformats.org/drawingml/2006/table">
            <a:tbl>
              <a:tblPr firstRow="1" firstCol="1" bandRow="1">
                <a:tableStyleId>{68D230F3-CF80-4859-8CE7-A43EE81993B5}</a:tableStyleId>
              </a:tblPr>
              <a:tblGrid>
                <a:gridCol w="1131217">
                  <a:extLst>
                    <a:ext uri="{9D8B030D-6E8A-4147-A177-3AD203B41FA5}">
                      <a16:colId xmlns:a16="http://schemas.microsoft.com/office/drawing/2014/main" val="20000"/>
                    </a:ext>
                  </a:extLst>
                </a:gridCol>
                <a:gridCol w="1301759">
                  <a:extLst>
                    <a:ext uri="{9D8B030D-6E8A-4147-A177-3AD203B41FA5}">
                      <a16:colId xmlns:a16="http://schemas.microsoft.com/office/drawing/2014/main" val="20001"/>
                    </a:ext>
                  </a:extLst>
                </a:gridCol>
                <a:gridCol w="1413160">
                  <a:extLst>
                    <a:ext uri="{9D8B030D-6E8A-4147-A177-3AD203B41FA5}">
                      <a16:colId xmlns:a16="http://schemas.microsoft.com/office/drawing/2014/main" val="20002"/>
                    </a:ext>
                  </a:extLst>
                </a:gridCol>
                <a:gridCol w="1263192">
                  <a:extLst>
                    <a:ext uri="{9D8B030D-6E8A-4147-A177-3AD203B41FA5}">
                      <a16:colId xmlns:a16="http://schemas.microsoft.com/office/drawing/2014/main" val="368655991"/>
                    </a:ext>
                  </a:extLst>
                </a:gridCol>
                <a:gridCol w="1357460">
                  <a:extLst>
                    <a:ext uri="{9D8B030D-6E8A-4147-A177-3AD203B41FA5}">
                      <a16:colId xmlns:a16="http://schemas.microsoft.com/office/drawing/2014/main" val="3639436991"/>
                    </a:ext>
                  </a:extLst>
                </a:gridCol>
                <a:gridCol w="1457747">
                  <a:extLst>
                    <a:ext uri="{9D8B030D-6E8A-4147-A177-3AD203B41FA5}">
                      <a16:colId xmlns:a16="http://schemas.microsoft.com/office/drawing/2014/main" val="3607185066"/>
                    </a:ext>
                  </a:extLst>
                </a:gridCol>
                <a:gridCol w="944083">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6">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endParaRPr lang="es-CO"/>
                    </a:p>
                  </a:txBody>
                  <a:tcP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FEB 2025</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862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52.512</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58.995</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124.636</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38.798</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78.675</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18.510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1.886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110.297</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104.794</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20.700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3.029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143.617</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39.507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6.471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310.554</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47.979</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73.920</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102.729</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1.147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158.140</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9.231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59.617</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18.216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2.072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127.557</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3.247</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52.650</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6.368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65.239</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18.997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936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163.407</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13.083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1.742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163.895</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268.493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30.028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2.041.258</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21651" y="2854580"/>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276250"/>
            <a:ext cx="1123681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DEL PROGRAMA DE GESTIÓN SOCIAL 2025</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solicitudes Residuos Especiales/RCD 2018 a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199858" y="6406936"/>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12 de febrero de 2018 y el 31 de diciembre de 2024</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4553462-7187-00D4-D932-43FFBF740C34}"/>
              </a:ext>
            </a:extLst>
          </p:cNvPr>
          <p:cNvGraphicFramePr>
            <a:graphicFrameLocks noGrp="1"/>
          </p:cNvGraphicFramePr>
          <p:nvPr>
            <p:extLst>
              <p:ext uri="{D42A27DB-BD31-4B8C-83A1-F6EECF244321}">
                <p14:modId xmlns:p14="http://schemas.microsoft.com/office/powerpoint/2010/main" val="218367018"/>
              </p:ext>
            </p:extLst>
          </p:nvPr>
        </p:nvGraphicFramePr>
        <p:xfrm>
          <a:off x="398834" y="1990500"/>
          <a:ext cx="11465724" cy="4162662"/>
        </p:xfrm>
        <a:graphic>
          <a:graphicData uri="http://schemas.openxmlformats.org/drawingml/2006/table">
            <a:tbl>
              <a:tblPr/>
              <a:tblGrid>
                <a:gridCol w="599577">
                  <a:extLst>
                    <a:ext uri="{9D8B030D-6E8A-4147-A177-3AD203B41FA5}">
                      <a16:colId xmlns:a16="http://schemas.microsoft.com/office/drawing/2014/main" val="276870654"/>
                    </a:ext>
                  </a:extLst>
                </a:gridCol>
                <a:gridCol w="371168">
                  <a:extLst>
                    <a:ext uri="{9D8B030D-6E8A-4147-A177-3AD203B41FA5}">
                      <a16:colId xmlns:a16="http://schemas.microsoft.com/office/drawing/2014/main" val="240648159"/>
                    </a:ext>
                  </a:extLst>
                </a:gridCol>
                <a:gridCol w="371168">
                  <a:extLst>
                    <a:ext uri="{9D8B030D-6E8A-4147-A177-3AD203B41FA5}">
                      <a16:colId xmlns:a16="http://schemas.microsoft.com/office/drawing/2014/main" val="822843707"/>
                    </a:ext>
                  </a:extLst>
                </a:gridCol>
                <a:gridCol w="371168">
                  <a:extLst>
                    <a:ext uri="{9D8B030D-6E8A-4147-A177-3AD203B41FA5}">
                      <a16:colId xmlns:a16="http://schemas.microsoft.com/office/drawing/2014/main" val="3595160368"/>
                    </a:ext>
                  </a:extLst>
                </a:gridCol>
                <a:gridCol w="199859">
                  <a:extLst>
                    <a:ext uri="{9D8B030D-6E8A-4147-A177-3AD203B41FA5}">
                      <a16:colId xmlns:a16="http://schemas.microsoft.com/office/drawing/2014/main" val="2546797222"/>
                    </a:ext>
                  </a:extLst>
                </a:gridCol>
                <a:gridCol w="542474">
                  <a:extLst>
                    <a:ext uri="{9D8B030D-6E8A-4147-A177-3AD203B41FA5}">
                      <a16:colId xmlns:a16="http://schemas.microsoft.com/office/drawing/2014/main" val="4070929120"/>
                    </a:ext>
                  </a:extLst>
                </a:gridCol>
                <a:gridCol w="447304">
                  <a:extLst>
                    <a:ext uri="{9D8B030D-6E8A-4147-A177-3AD203B41FA5}">
                      <a16:colId xmlns:a16="http://schemas.microsoft.com/office/drawing/2014/main" val="706173968"/>
                    </a:ext>
                  </a:extLst>
                </a:gridCol>
                <a:gridCol w="447304">
                  <a:extLst>
                    <a:ext uri="{9D8B030D-6E8A-4147-A177-3AD203B41FA5}">
                      <a16:colId xmlns:a16="http://schemas.microsoft.com/office/drawing/2014/main" val="2956711359"/>
                    </a:ext>
                  </a:extLst>
                </a:gridCol>
                <a:gridCol w="447304">
                  <a:extLst>
                    <a:ext uri="{9D8B030D-6E8A-4147-A177-3AD203B41FA5}">
                      <a16:colId xmlns:a16="http://schemas.microsoft.com/office/drawing/2014/main" val="768141136"/>
                    </a:ext>
                  </a:extLst>
                </a:gridCol>
                <a:gridCol w="199859">
                  <a:extLst>
                    <a:ext uri="{9D8B030D-6E8A-4147-A177-3AD203B41FA5}">
                      <a16:colId xmlns:a16="http://schemas.microsoft.com/office/drawing/2014/main" val="2011759209"/>
                    </a:ext>
                  </a:extLst>
                </a:gridCol>
                <a:gridCol w="542474">
                  <a:extLst>
                    <a:ext uri="{9D8B030D-6E8A-4147-A177-3AD203B41FA5}">
                      <a16:colId xmlns:a16="http://schemas.microsoft.com/office/drawing/2014/main" val="253142498"/>
                    </a:ext>
                  </a:extLst>
                </a:gridCol>
                <a:gridCol w="399718">
                  <a:extLst>
                    <a:ext uri="{9D8B030D-6E8A-4147-A177-3AD203B41FA5}">
                      <a16:colId xmlns:a16="http://schemas.microsoft.com/office/drawing/2014/main" val="3030262582"/>
                    </a:ext>
                  </a:extLst>
                </a:gridCol>
                <a:gridCol w="399718">
                  <a:extLst>
                    <a:ext uri="{9D8B030D-6E8A-4147-A177-3AD203B41FA5}">
                      <a16:colId xmlns:a16="http://schemas.microsoft.com/office/drawing/2014/main" val="3928820337"/>
                    </a:ext>
                  </a:extLst>
                </a:gridCol>
                <a:gridCol w="399718">
                  <a:extLst>
                    <a:ext uri="{9D8B030D-6E8A-4147-A177-3AD203B41FA5}">
                      <a16:colId xmlns:a16="http://schemas.microsoft.com/office/drawing/2014/main" val="2903485906"/>
                    </a:ext>
                  </a:extLst>
                </a:gridCol>
                <a:gridCol w="199859">
                  <a:extLst>
                    <a:ext uri="{9D8B030D-6E8A-4147-A177-3AD203B41FA5}">
                      <a16:colId xmlns:a16="http://schemas.microsoft.com/office/drawing/2014/main" val="2257971694"/>
                    </a:ext>
                  </a:extLst>
                </a:gridCol>
                <a:gridCol w="551991">
                  <a:extLst>
                    <a:ext uri="{9D8B030D-6E8A-4147-A177-3AD203B41FA5}">
                      <a16:colId xmlns:a16="http://schemas.microsoft.com/office/drawing/2014/main" val="2126000194"/>
                    </a:ext>
                  </a:extLst>
                </a:gridCol>
                <a:gridCol w="352132">
                  <a:extLst>
                    <a:ext uri="{9D8B030D-6E8A-4147-A177-3AD203B41FA5}">
                      <a16:colId xmlns:a16="http://schemas.microsoft.com/office/drawing/2014/main" val="2808731585"/>
                    </a:ext>
                  </a:extLst>
                </a:gridCol>
                <a:gridCol w="352132">
                  <a:extLst>
                    <a:ext uri="{9D8B030D-6E8A-4147-A177-3AD203B41FA5}">
                      <a16:colId xmlns:a16="http://schemas.microsoft.com/office/drawing/2014/main" val="3044867912"/>
                    </a:ext>
                  </a:extLst>
                </a:gridCol>
                <a:gridCol w="352132">
                  <a:extLst>
                    <a:ext uri="{9D8B030D-6E8A-4147-A177-3AD203B41FA5}">
                      <a16:colId xmlns:a16="http://schemas.microsoft.com/office/drawing/2014/main" val="3085932351"/>
                    </a:ext>
                  </a:extLst>
                </a:gridCol>
                <a:gridCol w="164170">
                  <a:extLst>
                    <a:ext uri="{9D8B030D-6E8A-4147-A177-3AD203B41FA5}">
                      <a16:colId xmlns:a16="http://schemas.microsoft.com/office/drawing/2014/main" val="2631520393"/>
                    </a:ext>
                  </a:extLst>
                </a:gridCol>
                <a:gridCol w="506785">
                  <a:extLst>
                    <a:ext uri="{9D8B030D-6E8A-4147-A177-3AD203B41FA5}">
                      <a16:colId xmlns:a16="http://schemas.microsoft.com/office/drawing/2014/main" val="59155774"/>
                    </a:ext>
                  </a:extLst>
                </a:gridCol>
                <a:gridCol w="371168">
                  <a:extLst>
                    <a:ext uri="{9D8B030D-6E8A-4147-A177-3AD203B41FA5}">
                      <a16:colId xmlns:a16="http://schemas.microsoft.com/office/drawing/2014/main" val="726166331"/>
                    </a:ext>
                  </a:extLst>
                </a:gridCol>
                <a:gridCol w="361649">
                  <a:extLst>
                    <a:ext uri="{9D8B030D-6E8A-4147-A177-3AD203B41FA5}">
                      <a16:colId xmlns:a16="http://schemas.microsoft.com/office/drawing/2014/main" val="1271793587"/>
                    </a:ext>
                  </a:extLst>
                </a:gridCol>
                <a:gridCol w="361649">
                  <a:extLst>
                    <a:ext uri="{9D8B030D-6E8A-4147-A177-3AD203B41FA5}">
                      <a16:colId xmlns:a16="http://schemas.microsoft.com/office/drawing/2014/main" val="324983521"/>
                    </a:ext>
                  </a:extLst>
                </a:gridCol>
                <a:gridCol w="164170">
                  <a:extLst>
                    <a:ext uri="{9D8B030D-6E8A-4147-A177-3AD203B41FA5}">
                      <a16:colId xmlns:a16="http://schemas.microsoft.com/office/drawing/2014/main" val="3410203246"/>
                    </a:ext>
                  </a:extLst>
                </a:gridCol>
                <a:gridCol w="561509">
                  <a:extLst>
                    <a:ext uri="{9D8B030D-6E8A-4147-A177-3AD203B41FA5}">
                      <a16:colId xmlns:a16="http://schemas.microsoft.com/office/drawing/2014/main" val="4177204329"/>
                    </a:ext>
                  </a:extLst>
                </a:gridCol>
                <a:gridCol w="475855">
                  <a:extLst>
                    <a:ext uri="{9D8B030D-6E8A-4147-A177-3AD203B41FA5}">
                      <a16:colId xmlns:a16="http://schemas.microsoft.com/office/drawing/2014/main" val="2666558379"/>
                    </a:ext>
                  </a:extLst>
                </a:gridCol>
                <a:gridCol w="475855">
                  <a:extLst>
                    <a:ext uri="{9D8B030D-6E8A-4147-A177-3AD203B41FA5}">
                      <a16:colId xmlns:a16="http://schemas.microsoft.com/office/drawing/2014/main" val="3888570547"/>
                    </a:ext>
                  </a:extLst>
                </a:gridCol>
                <a:gridCol w="475855">
                  <a:extLst>
                    <a:ext uri="{9D8B030D-6E8A-4147-A177-3AD203B41FA5}">
                      <a16:colId xmlns:a16="http://schemas.microsoft.com/office/drawing/2014/main" val="128623756"/>
                    </a:ext>
                  </a:extLst>
                </a:gridCol>
              </a:tblGrid>
              <a:tr h="1185800">
                <a:tc>
                  <a:txBody>
                    <a:bodyPr/>
                    <a:lstStyle/>
                    <a:p>
                      <a:pPr algn="ctr" rtl="0" fontAlgn="ctr"/>
                      <a:r>
                        <a:rPr lang="es-CO" sz="8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dirty="0">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72127631"/>
                  </a:ext>
                </a:extLst>
              </a:tr>
              <a:tr h="197634">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dirty="0">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dirty="0">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38486294"/>
                  </a:ext>
                </a:extLst>
              </a:tr>
              <a:tr h="197634">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03004212"/>
                  </a:ext>
                </a:extLst>
              </a:tr>
              <a:tr h="197634">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66010133"/>
                  </a:ext>
                </a:extLst>
              </a:tr>
              <a:tr h="197634">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63488655"/>
                  </a:ext>
                </a:extLst>
              </a:tr>
              <a:tr h="197634">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1109968912"/>
                  </a:ext>
                </a:extLst>
              </a:tr>
              <a:tr h="197634">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67477568"/>
                  </a:ext>
                </a:extLst>
              </a:tr>
              <a:tr h="197634">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492132528"/>
                  </a:ext>
                </a:extLst>
              </a:tr>
              <a:tr h="197634">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7436486"/>
                  </a:ext>
                </a:extLst>
              </a:tr>
              <a:tr h="197634">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dirty="0">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101484486"/>
                  </a:ext>
                </a:extLst>
              </a:tr>
              <a:tr h="197634">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61191129"/>
                  </a:ext>
                </a:extLst>
              </a:tr>
              <a:tr h="197634">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67617214"/>
                  </a:ext>
                </a:extLst>
              </a:tr>
              <a:tr h="197634">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dirty="0">
                          <a:solidFill>
                            <a:srgbClr val="203864"/>
                          </a:solidFill>
                          <a:effectLs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189779"/>
                  </a:ext>
                </a:extLst>
              </a:tr>
              <a:tr h="197634">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1.191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1.099</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1.075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2.266</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1.856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374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993</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754</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735</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977</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8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3.134</a:t>
                      </a:r>
                    </a:p>
                  </a:txBody>
                  <a:tcPr marL="0" marR="0" marT="0" marB="0" anchor="ctr">
                    <a:lnL>
                      <a:noFill/>
                    </a:lnL>
                    <a:lnR>
                      <a:noFill/>
                    </a:lnR>
                    <a:lnT>
                      <a:noFill/>
                    </a:lnT>
                    <a:lnB>
                      <a:noFill/>
                    </a:lnB>
                    <a:noFill/>
                  </a:tcPr>
                </a:tc>
                <a:tc>
                  <a:txBody>
                    <a:bodyPr/>
                    <a:lstStyle/>
                    <a:p>
                      <a:pPr algn="ctr" rtl="0" fontAlgn="ctr"/>
                      <a:r>
                        <a:rPr lang="es-CO" sz="850" b="1" i="0" u="none" strike="noStrike" dirty="0">
                          <a:solidFill>
                            <a:srgbClr val="203864"/>
                          </a:solidFill>
                          <a:effectLst/>
                          <a:latin typeface="Calibri" panose="020F0502020204030204" pitchFamily="34" charset="0"/>
                        </a:rPr>
                        <a:t>4.258</a:t>
                      </a:r>
                    </a:p>
                  </a:txBody>
                  <a:tcPr marL="0" marR="0" marT="0" marB="0" anchor="ctr">
                    <a:lnL>
                      <a:noFill/>
                    </a:lnL>
                    <a:lnR>
                      <a:noFill/>
                    </a:lnR>
                    <a:lnT>
                      <a:noFill/>
                    </a:lnT>
                    <a:lnB>
                      <a:noFill/>
                    </a:lnB>
                    <a:noFill/>
                  </a:tcPr>
                </a:tc>
                <a:tc>
                  <a:txBody>
                    <a:bodyPr/>
                    <a:lstStyle/>
                    <a:p>
                      <a:pPr algn="ctr" rtl="0" fontAlgn="ctr"/>
                      <a:r>
                        <a:rPr lang="es-CO" sz="850" b="1" i="0" u="none" strike="noStrike">
                          <a:solidFill>
                            <a:srgbClr val="203864"/>
                          </a:solidFill>
                          <a:effectLst/>
                          <a:latin typeface="Calibri" panose="020F0502020204030204" pitchFamily="34" charset="0"/>
                        </a:rPr>
                        <a:t>5.242</a:t>
                      </a:r>
                    </a:p>
                  </a:txBody>
                  <a:tcPr marL="0" marR="0" marT="0" marB="0" anchor="ctr">
                    <a:lnL>
                      <a:noFill/>
                    </a:lnL>
                    <a:lnR>
                      <a:noFill/>
                    </a:lnR>
                    <a:lnT>
                      <a:noFill/>
                    </a:lnT>
                    <a:lnB>
                      <a:noFill/>
                    </a:lnB>
                    <a:noFill/>
                  </a:tcPr>
                </a:tc>
                <a:extLst>
                  <a:ext uri="{0D108BD9-81ED-4DB2-BD59-A6C34878D82A}">
                    <a16:rowId xmlns:a16="http://schemas.microsoft.com/office/drawing/2014/main" val="4039546967"/>
                  </a:ext>
                </a:extLst>
              </a:tr>
              <a:tr h="197634">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1.331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1.003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1.344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2.217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1.836</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999</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747</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637</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1.011</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solidFill>
                      <a:srgbClr val="EBF1E9"/>
                    </a:solidFill>
                  </a:tcPr>
                </a:tc>
                <a:tc>
                  <a:txBody>
                    <a:bodyPr/>
                    <a:lstStyle/>
                    <a:p>
                      <a:pPr algn="ctr" rtl="0" fontAlgn="ctr"/>
                      <a:r>
                        <a:rPr lang="es-CO" sz="850" b="0" i="0" u="none" strike="noStrike">
                          <a:solidFill>
                            <a:srgbClr val="203864"/>
                          </a:solidFill>
                          <a:effectLst/>
                          <a:latin typeface="Calibri" panose="020F0502020204030204" pitchFamily="34" charset="0"/>
                        </a:rPr>
                        <a:t>513</a:t>
                      </a:r>
                    </a:p>
                  </a:txBody>
                  <a:tcPr marL="0" marR="0" marT="0" marB="0" anchor="ctr">
                    <a:lnL>
                      <a:noFill/>
                    </a:lnL>
                    <a:lnR>
                      <a:noFill/>
                    </a:lnR>
                    <a:lnT>
                      <a:noFill/>
                    </a:lnT>
                    <a:lnB>
                      <a:noFill/>
                    </a:lnB>
                    <a:solidFill>
                      <a:srgbClr val="EBF1E9"/>
                    </a:solidFill>
                  </a:tcPr>
                </a:tc>
                <a:tc>
                  <a:txBody>
                    <a:bodyPr/>
                    <a:lstStyle/>
                    <a:p>
                      <a:pPr algn="ctr" fontAlgn="ctr"/>
                      <a:endParaRPr lang="es-CO" sz="8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3.531</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dirty="0">
                          <a:solidFill>
                            <a:srgbClr val="203864"/>
                          </a:solidFill>
                          <a:effectLst/>
                          <a:latin typeface="Calibri" panose="020F0502020204030204" pitchFamily="34" charset="0"/>
                        </a:rPr>
                        <a:t>3.967</a:t>
                      </a:r>
                    </a:p>
                  </a:txBody>
                  <a:tcPr marL="0" marR="0" marT="0" marB="0" anchor="ctr">
                    <a:lnL>
                      <a:noFill/>
                    </a:lnL>
                    <a:lnR>
                      <a:noFill/>
                    </a:lnR>
                    <a:lnT>
                      <a:noFill/>
                    </a:lnT>
                    <a:lnB>
                      <a:noFill/>
                    </a:lnB>
                    <a:solidFill>
                      <a:srgbClr val="EBF1E9"/>
                    </a:solidFill>
                  </a:tcPr>
                </a:tc>
                <a:tc>
                  <a:txBody>
                    <a:bodyPr/>
                    <a:lstStyle/>
                    <a:p>
                      <a:pPr algn="ctr" rtl="0" fontAlgn="ctr"/>
                      <a:r>
                        <a:rPr lang="es-CO" sz="850" b="1" i="0" u="none" strike="noStrike">
                          <a:solidFill>
                            <a:srgbClr val="203864"/>
                          </a:solidFill>
                          <a:effectLst/>
                          <a:latin typeface="Calibri" panose="020F0502020204030204" pitchFamily="34" charset="0"/>
                        </a:rPr>
                        <a:t>5.110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63844441"/>
                  </a:ext>
                </a:extLst>
              </a:tr>
              <a:tr h="209986">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22.715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19.700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18.212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56.010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44.028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13.206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29.133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15.549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4.415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6.385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13.601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10.494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2.295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10.511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8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8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a:solidFill>
                            <a:srgbClr val="203864"/>
                          </a:solidFill>
                          <a:effectLst/>
                          <a:latin typeface="Calibri" panose="020F0502020204030204" pitchFamily="34" charset="0"/>
                        </a:rPr>
                        <a:t>69.041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dirty="0">
                          <a:solidFill>
                            <a:srgbClr val="203864"/>
                          </a:solidFill>
                          <a:effectLst/>
                          <a:latin typeface="Calibri" panose="020F0502020204030204" pitchFamily="34" charset="0"/>
                        </a:rPr>
                        <a:t>94.075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850" b="1" i="0" u="none" strike="noStrike" dirty="0">
                          <a:solidFill>
                            <a:srgbClr val="203864"/>
                          </a:solidFill>
                          <a:effectLst/>
                          <a:latin typeface="Calibri" panose="020F0502020204030204" pitchFamily="34" charset="0"/>
                        </a:rPr>
                        <a:t>103.389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76872547"/>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118268" y="115809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3070" y="3021168"/>
            <a:ext cx="2161603" cy="1513122"/>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71626" y="276250"/>
            <a:ext cx="11102106" cy="58477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DEL PROGRAMA DE GESTIÓN SOCIAL 2025</a:t>
            </a: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3816196" y="1464380"/>
          <a:ext cx="6487864" cy="4981486"/>
        </p:xfrm>
        <a:graphic>
          <a:graphicData uri="http://schemas.openxmlformats.org/drawingml/2006/table">
            <a:tbl>
              <a:tblPr firstRow="1" firstCol="1" bandRow="1">
                <a:tableStyleId>{68D230F3-CF80-4859-8CE7-A43EE81993B5}</a:tableStyleId>
              </a:tblPr>
              <a:tblGrid>
                <a:gridCol w="1723039">
                  <a:extLst>
                    <a:ext uri="{9D8B030D-6E8A-4147-A177-3AD203B41FA5}">
                      <a16:colId xmlns:a16="http://schemas.microsoft.com/office/drawing/2014/main" val="20000"/>
                    </a:ext>
                  </a:extLst>
                </a:gridCol>
                <a:gridCol w="1588275">
                  <a:extLst>
                    <a:ext uri="{9D8B030D-6E8A-4147-A177-3AD203B41FA5}">
                      <a16:colId xmlns:a16="http://schemas.microsoft.com/office/drawing/2014/main" val="20002"/>
                    </a:ext>
                  </a:extLst>
                </a:gridCol>
                <a:gridCol w="1588275">
                  <a:extLst>
                    <a:ext uri="{9D8B030D-6E8A-4147-A177-3AD203B41FA5}">
                      <a16:colId xmlns:a16="http://schemas.microsoft.com/office/drawing/2014/main" val="2933502001"/>
                    </a:ext>
                  </a:extLst>
                </a:gridCol>
                <a:gridCol w="1588275">
                  <a:extLst>
                    <a:ext uri="{9D8B030D-6E8A-4147-A177-3AD203B41FA5}">
                      <a16:colId xmlns:a16="http://schemas.microsoft.com/office/drawing/2014/main" val="206420398"/>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3">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FEBRERO 2025</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30928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862</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875</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1.973</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1.197</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1.886</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1.959</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3.029</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6.471</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968</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1.006</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1.264</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1.147</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632</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1.101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2.072</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824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936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1.742</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12.344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17.684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30.028</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2" y="387566"/>
            <a:ext cx="12102353" cy="63094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374315" y="1486225"/>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DIC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581</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450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540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420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631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1.010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5.344</a:t>
                      </a:r>
                    </a:p>
                  </a:txBody>
                  <a:tcPr marL="9525" marR="9525" marT="9525" marB="0" anchor="ctr"/>
                </a:tc>
                <a:extLst>
                  <a:ext uri="{0D108BD9-81ED-4DB2-BD59-A6C34878D82A}">
                    <a16:rowId xmlns:a16="http://schemas.microsoft.com/office/drawing/2014/main" val="10021"/>
                  </a:ext>
                </a:extLst>
              </a:tr>
            </a:tbl>
          </a:graphicData>
        </a:graphic>
      </p:graphicFrame>
      <p:sp>
        <p:nvSpPr>
          <p:cNvPr id="2" name="CuadroTexto 1">
            <a:extLst>
              <a:ext uri="{FF2B5EF4-FFF2-40B4-BE49-F238E27FC236}">
                <a16:creationId xmlns:a16="http://schemas.microsoft.com/office/drawing/2014/main" id="{E4124852-A6AF-72C0-61F8-C63D0F26F27E}"/>
              </a:ext>
            </a:extLst>
          </p:cNvPr>
          <p:cNvSpPr txBox="1"/>
          <p:nvPr/>
        </p:nvSpPr>
        <p:spPr>
          <a:xfrm>
            <a:off x="10085539" y="6210685"/>
            <a:ext cx="2106461" cy="577081"/>
          </a:xfrm>
          <a:prstGeom prst="rect">
            <a:avLst/>
          </a:prstGeom>
          <a:noFill/>
        </p:spPr>
        <p:txBody>
          <a:bodyPr wrap="square">
            <a:spAutoFit/>
          </a:bodyPr>
          <a:lstStyle/>
          <a:p>
            <a:r>
              <a:rPr lang="es-CO" sz="1050" dirty="0">
                <a:solidFill>
                  <a:schemeClr val="accent1">
                    <a:lumMod val="50000"/>
                  </a:schemeClr>
                </a:solidFill>
                <a:cs typeface="Times New Roman" panose="02020603050405020304" pitchFamily="18" charset="0"/>
              </a:rPr>
              <a:t>El Plan de Campañas – Anexo 2 fue aprobado parcialmente por la Unidad el 25/03/2025</a:t>
            </a:r>
            <a:endParaRPr lang="es-CO" sz="1050" dirty="0"/>
          </a:p>
        </p:txBody>
      </p:sp>
    </p:spTree>
    <p:extLst>
      <p:ext uri="{BB962C8B-B14F-4D97-AF65-F5344CB8AC3E}">
        <p14:creationId xmlns:p14="http://schemas.microsoft.com/office/powerpoint/2010/main" val="129664147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940388" y="1352837"/>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2.589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163</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16.236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479</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3.056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1.022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5.449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3.628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2.582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28.902</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2.944</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32.188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10.050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51.610</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2.177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2.846</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3.687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2.082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8.672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2.348</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7.068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2.965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19.424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407</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2.553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3.298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1.478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9.606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1.306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9.163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3</a:t>
                      </a:r>
                      <a:r>
                        <a:rPr lang="es-CO" sz="1200" b="1" i="0" u="none" strike="noStrike" dirty="0">
                          <a:solidFill>
                            <a:srgbClr val="203864"/>
                          </a:solidFill>
                          <a:effectLst/>
                          <a:latin typeface="Calibri" panose="020F0502020204030204" pitchFamily="34" charset="0"/>
                        </a:rPr>
                        <a:t>0.616</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214.772</a:t>
                      </a: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125438"/>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23759" y="291667"/>
            <a:ext cx="11081605"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p:txBody>
      </p:sp>
      <p:sp>
        <p:nvSpPr>
          <p:cNvPr id="4" name="CuadroTexto 3">
            <a:extLst>
              <a:ext uri="{FF2B5EF4-FFF2-40B4-BE49-F238E27FC236}">
                <a16:creationId xmlns:a16="http://schemas.microsoft.com/office/drawing/2014/main" id="{85F9B443-442D-A0D8-24D6-E2FF77A3E69E}"/>
              </a:ext>
            </a:extLst>
          </p:cNvPr>
          <p:cNvSpPr txBox="1"/>
          <p:nvPr/>
        </p:nvSpPr>
        <p:spPr>
          <a:xfrm>
            <a:off x="0" y="6435528"/>
            <a:ext cx="3459637" cy="415498"/>
          </a:xfrm>
          <a:prstGeom prst="rect">
            <a:avLst/>
          </a:prstGeom>
          <a:noFill/>
        </p:spPr>
        <p:txBody>
          <a:bodyPr wrap="square">
            <a:spAutoFit/>
          </a:bodyPr>
          <a:lstStyle/>
          <a:p>
            <a:r>
              <a:rPr lang="es-CO" sz="1050" dirty="0">
                <a:solidFill>
                  <a:schemeClr val="accent1">
                    <a:lumMod val="50000"/>
                  </a:schemeClr>
                </a:solidFill>
                <a:cs typeface="Times New Roman" panose="02020603050405020304" pitchFamily="18" charset="0"/>
              </a:rPr>
              <a:t>El Plan de Campañas – Anexo 2, no se encuentra aprobado </a:t>
            </a:r>
          </a:p>
          <a:p>
            <a:r>
              <a:rPr lang="es-CO" sz="1050" dirty="0">
                <a:solidFill>
                  <a:schemeClr val="accent1">
                    <a:lumMod val="50000"/>
                  </a:schemeClr>
                </a:solidFill>
                <a:cs typeface="Times New Roman" panose="02020603050405020304" pitchFamily="18" charset="0"/>
              </a:rPr>
              <a:t>al 28/02/2025</a:t>
            </a:r>
            <a:endParaRPr lang="es-CO" sz="1050" dirty="0"/>
          </a:p>
        </p:txBody>
      </p:sp>
    </p:spTree>
    <p:extLst>
      <p:ext uri="{BB962C8B-B14F-4D97-AF65-F5344CB8AC3E}">
        <p14:creationId xmlns:p14="http://schemas.microsoft.com/office/powerpoint/2010/main" val="270952218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118268" y="1218743"/>
          <a:ext cx="11955464" cy="5428556"/>
        </p:xfrm>
        <a:graphic>
          <a:graphicData uri="http://schemas.openxmlformats.org/drawingml/2006/table">
            <a:tbl>
              <a:tblPr firstRow="1" firstCol="1" bandRow="1">
                <a:tableStyleId>{68D230F3-CF80-4859-8CE7-A43EE81993B5}</a:tableStyleId>
              </a:tblPr>
              <a:tblGrid>
                <a:gridCol w="1014394">
                  <a:extLst>
                    <a:ext uri="{9D8B030D-6E8A-4147-A177-3AD203B41FA5}">
                      <a16:colId xmlns:a16="http://schemas.microsoft.com/office/drawing/2014/main" val="20000"/>
                    </a:ext>
                  </a:extLst>
                </a:gridCol>
                <a:gridCol w="981187">
                  <a:extLst>
                    <a:ext uri="{9D8B030D-6E8A-4147-A177-3AD203B41FA5}">
                      <a16:colId xmlns:a16="http://schemas.microsoft.com/office/drawing/2014/main" val="20001"/>
                    </a:ext>
                  </a:extLst>
                </a:gridCol>
                <a:gridCol w="1274694">
                  <a:extLst>
                    <a:ext uri="{9D8B030D-6E8A-4147-A177-3AD203B41FA5}">
                      <a16:colId xmlns:a16="http://schemas.microsoft.com/office/drawing/2014/main" val="20002"/>
                    </a:ext>
                  </a:extLst>
                </a:gridCol>
                <a:gridCol w="1242473">
                  <a:extLst>
                    <a:ext uri="{9D8B030D-6E8A-4147-A177-3AD203B41FA5}">
                      <a16:colId xmlns:a16="http://schemas.microsoft.com/office/drawing/2014/main" val="20003"/>
                    </a:ext>
                  </a:extLst>
                </a:gridCol>
                <a:gridCol w="1271593">
                  <a:extLst>
                    <a:ext uri="{9D8B030D-6E8A-4147-A177-3AD203B41FA5}">
                      <a16:colId xmlns:a16="http://schemas.microsoft.com/office/drawing/2014/main" val="20004"/>
                    </a:ext>
                  </a:extLst>
                </a:gridCol>
                <a:gridCol w="1339541">
                  <a:extLst>
                    <a:ext uri="{9D8B030D-6E8A-4147-A177-3AD203B41FA5}">
                      <a16:colId xmlns:a16="http://schemas.microsoft.com/office/drawing/2014/main" val="20006"/>
                    </a:ext>
                  </a:extLst>
                </a:gridCol>
                <a:gridCol w="1358955">
                  <a:extLst>
                    <a:ext uri="{9D8B030D-6E8A-4147-A177-3AD203B41FA5}">
                      <a16:colId xmlns:a16="http://schemas.microsoft.com/office/drawing/2014/main" val="3946207581"/>
                    </a:ext>
                  </a:extLst>
                </a:gridCol>
                <a:gridCol w="1297380">
                  <a:extLst>
                    <a:ext uri="{9D8B030D-6E8A-4147-A177-3AD203B41FA5}">
                      <a16:colId xmlns:a16="http://schemas.microsoft.com/office/drawing/2014/main" val="1718069567"/>
                    </a:ext>
                  </a:extLst>
                </a:gridCol>
                <a:gridCol w="1499617">
                  <a:extLst>
                    <a:ext uri="{9D8B030D-6E8A-4147-A177-3AD203B41FA5}">
                      <a16:colId xmlns:a16="http://schemas.microsoft.com/office/drawing/2014/main" val="895959892"/>
                    </a:ext>
                  </a:extLst>
                </a:gridCol>
                <a:gridCol w="675630">
                  <a:extLst>
                    <a:ext uri="{9D8B030D-6E8A-4147-A177-3AD203B41FA5}">
                      <a16:colId xmlns:a16="http://schemas.microsoft.com/office/drawing/2014/main" val="4232047278"/>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MARZO 2025</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285</a:t>
                      </a:r>
                    </a:p>
                  </a:txBody>
                  <a:tcPr marL="9525" marR="9525" marT="9525" marB="0" anchor="ctr"/>
                </a:tc>
                <a:extLst>
                  <a:ext uri="{0D108BD9-81ED-4DB2-BD59-A6C34878D82A}">
                    <a16:rowId xmlns:a16="http://schemas.microsoft.com/office/drawing/2014/main" val="10002"/>
                  </a:ext>
                </a:extLst>
              </a:tr>
              <a:tr h="19750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479</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404</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345</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512</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377</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830</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425</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582</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312</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431</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296</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323</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375</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910</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67</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369</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305</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447</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349</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1.377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8.423</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2025</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2061592" y="1310420"/>
          <a:ext cx="8068816" cy="5211522"/>
        </p:xfrm>
        <a:graphic>
          <a:graphicData uri="http://schemas.openxmlformats.org/drawingml/2006/table">
            <a:tbl>
              <a:tblPr firstRow="1" firstCol="1" bandRow="1">
                <a:tableStyleId>{68D230F3-CF80-4859-8CE7-A43EE81993B5}</a:tableStyleId>
              </a:tblPr>
              <a:tblGrid>
                <a:gridCol w="2240457">
                  <a:extLst>
                    <a:ext uri="{9D8B030D-6E8A-4147-A177-3AD203B41FA5}">
                      <a16:colId xmlns:a16="http://schemas.microsoft.com/office/drawing/2014/main" val="3842499046"/>
                    </a:ext>
                  </a:extLst>
                </a:gridCol>
                <a:gridCol w="1304851">
                  <a:extLst>
                    <a:ext uri="{9D8B030D-6E8A-4147-A177-3AD203B41FA5}">
                      <a16:colId xmlns:a16="http://schemas.microsoft.com/office/drawing/2014/main" val="3713484307"/>
                    </a:ext>
                  </a:extLst>
                </a:gridCol>
                <a:gridCol w="1507836">
                  <a:extLst>
                    <a:ext uri="{9D8B030D-6E8A-4147-A177-3AD203B41FA5}">
                      <a16:colId xmlns:a16="http://schemas.microsoft.com/office/drawing/2014/main" val="1412320886"/>
                    </a:ext>
                  </a:extLst>
                </a:gridCol>
                <a:gridCol w="1507836">
                  <a:extLst>
                    <a:ext uri="{9D8B030D-6E8A-4147-A177-3AD203B41FA5}">
                      <a16:colId xmlns:a16="http://schemas.microsoft.com/office/drawing/2014/main" val="1576803243"/>
                    </a:ext>
                  </a:extLst>
                </a:gridCol>
                <a:gridCol w="1507836">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4">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MARZO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 </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2025</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22</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21</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3597668811"/>
                  </a:ext>
                </a:extLst>
              </a:tr>
              <a:tr h="147638">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ctr"/>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algn="ctr" rtl="0" fontAlgn="b"/>
                      <a:r>
                        <a:rPr lang="es-MX" sz="1200" b="1" i="0" u="none" strike="noStrike" dirty="0">
                          <a:solidFill>
                            <a:srgbClr val="203864"/>
                          </a:solidFill>
                          <a:effectLst/>
                          <a:latin typeface="Calibri" panose="020F0502020204030204" pitchFamily="34" charset="0"/>
                        </a:rPr>
                        <a:t>94</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305</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2.421.693</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marzo 2025</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31-marzo-2025 - Descargado del SIGAB el 03 de abril de 2025</a:t>
            </a:r>
            <a:endParaRPr lang="es-CO" altLang="es-CO" sz="1200" dirty="0">
              <a:solidFill>
                <a:schemeClr val="accent1">
                  <a:lumMod val="50000"/>
                </a:schemeClr>
              </a:solidFill>
            </a:endParaRPr>
          </a:p>
        </p:txBody>
      </p:sp>
      <p:pic>
        <p:nvPicPr>
          <p:cNvPr id="5" name="Imagen 4">
            <a:extLst>
              <a:ext uri="{FF2B5EF4-FFF2-40B4-BE49-F238E27FC236}">
                <a16:creationId xmlns:a16="http://schemas.microsoft.com/office/drawing/2014/main" id="{C2E22E04-94A8-9AD2-1E3B-17D333E562C2}"/>
              </a:ext>
            </a:extLst>
          </p:cNvPr>
          <p:cNvPicPr>
            <a:picLocks noChangeAspect="1"/>
          </p:cNvPicPr>
          <p:nvPr/>
        </p:nvPicPr>
        <p:blipFill>
          <a:blip r:embed="rId5"/>
          <a:stretch>
            <a:fillRect/>
          </a:stretch>
        </p:blipFill>
        <p:spPr>
          <a:xfrm>
            <a:off x="5289174" y="1342476"/>
            <a:ext cx="4717186" cy="3654523"/>
          </a:xfrm>
          <a:prstGeom prst="rect">
            <a:avLst/>
          </a:prstGeom>
        </p:spPr>
      </p:pic>
      <p:graphicFrame>
        <p:nvGraphicFramePr>
          <p:cNvPr id="6" name="Tabla 5">
            <a:extLst>
              <a:ext uri="{FF2B5EF4-FFF2-40B4-BE49-F238E27FC236}">
                <a16:creationId xmlns:a16="http://schemas.microsoft.com/office/drawing/2014/main" id="{0321D51E-304A-B918-F491-DFD960CD77C4}"/>
              </a:ext>
            </a:extLst>
          </p:cNvPr>
          <p:cNvGraphicFramePr>
            <a:graphicFrameLocks noGrp="1"/>
          </p:cNvGraphicFramePr>
          <p:nvPr/>
        </p:nvGraphicFramePr>
        <p:xfrm>
          <a:off x="1917699" y="5172773"/>
          <a:ext cx="8356601" cy="609600"/>
        </p:xfrm>
        <a:graphic>
          <a:graphicData uri="http://schemas.openxmlformats.org/drawingml/2006/table">
            <a:tbl>
              <a:tblPr/>
              <a:tblGrid>
                <a:gridCol w="2234351">
                  <a:extLst>
                    <a:ext uri="{9D8B030D-6E8A-4147-A177-3AD203B41FA5}">
                      <a16:colId xmlns:a16="http://schemas.microsoft.com/office/drawing/2014/main" val="2586952912"/>
                    </a:ext>
                  </a:extLst>
                </a:gridCol>
                <a:gridCol w="1002919">
                  <a:extLst>
                    <a:ext uri="{9D8B030D-6E8A-4147-A177-3AD203B41FA5}">
                      <a16:colId xmlns:a16="http://schemas.microsoft.com/office/drawing/2014/main" val="2664132752"/>
                    </a:ext>
                  </a:extLst>
                </a:gridCol>
                <a:gridCol w="1764630">
                  <a:extLst>
                    <a:ext uri="{9D8B030D-6E8A-4147-A177-3AD203B41FA5}">
                      <a16:colId xmlns:a16="http://schemas.microsoft.com/office/drawing/2014/main" val="3470319224"/>
                    </a:ext>
                  </a:extLst>
                </a:gridCol>
                <a:gridCol w="1856670">
                  <a:extLst>
                    <a:ext uri="{9D8B030D-6E8A-4147-A177-3AD203B41FA5}">
                      <a16:colId xmlns:a16="http://schemas.microsoft.com/office/drawing/2014/main" val="2727474131"/>
                    </a:ext>
                  </a:extLst>
                </a:gridCol>
                <a:gridCol w="1498031">
                  <a:extLst>
                    <a:ext uri="{9D8B030D-6E8A-4147-A177-3AD203B41FA5}">
                      <a16:colId xmlns:a16="http://schemas.microsoft.com/office/drawing/2014/main" val="1821928851"/>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662365081"/>
                  </a:ext>
                </a:extLst>
              </a:tr>
              <a:tr h="304800">
                <a:tc>
                  <a:txBody>
                    <a:bodyPr/>
                    <a:lstStyle/>
                    <a:p>
                      <a:pPr algn="ctr" rtl="0" fontAlgn="ctr"/>
                      <a:r>
                        <a:rPr lang="es-CO" sz="1800" b="0" i="0" u="none" strike="noStrike">
                          <a:solidFill>
                            <a:srgbClr val="203864"/>
                          </a:solidFill>
                          <a:effectLst/>
                          <a:latin typeface="Calibri" panose="020F0502020204030204" pitchFamily="34" charset="0"/>
                        </a:rPr>
                        <a:t>606.555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647.803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477.459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291.588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398.288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09982385"/>
                  </a:ext>
                </a:extLst>
              </a:tr>
            </a:tbl>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2025</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5" name="CuadroTexto 4">
            <a:extLst>
              <a:ext uri="{FF2B5EF4-FFF2-40B4-BE49-F238E27FC236}">
                <a16:creationId xmlns:a16="http://schemas.microsoft.com/office/drawing/2014/main" id="{AB7F6E6C-13F3-8ADD-02B3-6B2CD21D8C64}"/>
              </a:ext>
            </a:extLst>
          </p:cNvPr>
          <p:cNvSpPr txBox="1"/>
          <p:nvPr/>
        </p:nvSpPr>
        <p:spPr>
          <a:xfrm>
            <a:off x="1931549" y="4101212"/>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marzo de 2025.</a:t>
            </a:r>
          </a:p>
          <a:p>
            <a:pPr marL="228600" indent="-228600">
              <a:buFont typeface="+mj-lt"/>
              <a:buAutoNum type="arabicPeriod"/>
            </a:pPr>
            <a:r>
              <a:rPr lang="es-ES" sz="1200" dirty="0">
                <a:solidFill>
                  <a:schemeClr val="accent1">
                    <a:lumMod val="50000"/>
                  </a:schemeClr>
                </a:solidFill>
              </a:rPr>
              <a:t>Fuente Información predios desocupados – Reportes del SIGAB con corte a </a:t>
            </a:r>
            <a:r>
              <a:rPr lang="es-MX" sz="1200" dirty="0">
                <a:solidFill>
                  <a:schemeClr val="accent1">
                    <a:lumMod val="50000"/>
                  </a:schemeClr>
                </a:solidFill>
              </a:rPr>
              <a:t>31 de marzo de 2025.</a:t>
            </a:r>
            <a:endParaRPr lang="es-CO" sz="1200" dirty="0">
              <a:solidFill>
                <a:schemeClr val="accent1">
                  <a:lumMod val="50000"/>
                </a:schemeClr>
              </a:solidFill>
            </a:endParaRPr>
          </a:p>
        </p:txBody>
      </p:sp>
      <p:graphicFrame>
        <p:nvGraphicFramePr>
          <p:cNvPr id="6" name="Tabla 5">
            <a:extLst>
              <a:ext uri="{FF2B5EF4-FFF2-40B4-BE49-F238E27FC236}">
                <a16:creationId xmlns:a16="http://schemas.microsoft.com/office/drawing/2014/main" id="{A98BC1C1-4451-FA2B-6FDC-AE6856183066}"/>
              </a:ext>
            </a:extLst>
          </p:cNvPr>
          <p:cNvGraphicFramePr>
            <a:graphicFrameLocks noGrp="1"/>
          </p:cNvGraphicFramePr>
          <p:nvPr/>
        </p:nvGraphicFramePr>
        <p:xfrm>
          <a:off x="2184400" y="1872196"/>
          <a:ext cx="7823200" cy="2008505"/>
        </p:xfrm>
        <a:graphic>
          <a:graphicData uri="http://schemas.openxmlformats.org/drawingml/2006/table">
            <a:tbl>
              <a:tblPr/>
              <a:tblGrid>
                <a:gridCol w="761691">
                  <a:extLst>
                    <a:ext uri="{9D8B030D-6E8A-4147-A177-3AD203B41FA5}">
                      <a16:colId xmlns:a16="http://schemas.microsoft.com/office/drawing/2014/main" val="2250777843"/>
                    </a:ext>
                  </a:extLst>
                </a:gridCol>
                <a:gridCol w="1307569">
                  <a:extLst>
                    <a:ext uri="{9D8B030D-6E8A-4147-A177-3AD203B41FA5}">
                      <a16:colId xmlns:a16="http://schemas.microsoft.com/office/drawing/2014/main" val="1541894767"/>
                    </a:ext>
                  </a:extLst>
                </a:gridCol>
                <a:gridCol w="1002893">
                  <a:extLst>
                    <a:ext uri="{9D8B030D-6E8A-4147-A177-3AD203B41FA5}">
                      <a16:colId xmlns:a16="http://schemas.microsoft.com/office/drawing/2014/main" val="1078996108"/>
                    </a:ext>
                  </a:extLst>
                </a:gridCol>
                <a:gridCol w="761691">
                  <a:extLst>
                    <a:ext uri="{9D8B030D-6E8A-4147-A177-3AD203B41FA5}">
                      <a16:colId xmlns:a16="http://schemas.microsoft.com/office/drawing/2014/main" val="2886797629"/>
                    </a:ext>
                  </a:extLst>
                </a:gridCol>
                <a:gridCol w="1475776">
                  <a:extLst>
                    <a:ext uri="{9D8B030D-6E8A-4147-A177-3AD203B41FA5}">
                      <a16:colId xmlns:a16="http://schemas.microsoft.com/office/drawing/2014/main" val="444086837"/>
                    </a:ext>
                  </a:extLst>
                </a:gridCol>
                <a:gridCol w="2513580">
                  <a:extLst>
                    <a:ext uri="{9D8B030D-6E8A-4147-A177-3AD203B41FA5}">
                      <a16:colId xmlns:a16="http://schemas.microsoft.com/office/drawing/2014/main" val="3110998616"/>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28575099"/>
                  </a:ext>
                </a:extLst>
              </a:tr>
              <a:tr h="202565">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9.082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12.561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2602352"/>
                  </a:ext>
                </a:extLst>
              </a:tr>
              <a:tr h="202565">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108.465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93092280"/>
                  </a:ext>
                </a:extLst>
              </a:tr>
              <a:tr h="202565">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101.760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146.311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8.584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8254368"/>
                  </a:ext>
                </a:extLst>
              </a:tr>
              <a:tr h="202565">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47.687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61.795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20841964"/>
                  </a:ext>
                </a:extLst>
              </a:tr>
              <a:tr h="202565">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64886069"/>
                  </a:ext>
                </a:extLst>
              </a:tr>
              <a:tr h="202565">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236.790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261.777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134869126"/>
                  </a:ext>
                </a:extLst>
              </a:tr>
              <a:tr h="202565">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102.628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148.054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82888665"/>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606.555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748.485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18.052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761563908"/>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2025</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B1028B26-1521-5AC5-9F5E-52EF1B049271}"/>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marzo de 2025</a:t>
            </a:r>
          </a:p>
        </p:txBody>
      </p:sp>
      <p:graphicFrame>
        <p:nvGraphicFramePr>
          <p:cNvPr id="5" name="Tabla 4">
            <a:extLst>
              <a:ext uri="{FF2B5EF4-FFF2-40B4-BE49-F238E27FC236}">
                <a16:creationId xmlns:a16="http://schemas.microsoft.com/office/drawing/2014/main" id="{EC424A3E-3F45-D7E6-3BCB-0AD045CBAA07}"/>
              </a:ext>
            </a:extLst>
          </p:cNvPr>
          <p:cNvGraphicFramePr>
            <a:graphicFrameLocks noGrp="1"/>
          </p:cNvGraphicFramePr>
          <p:nvPr/>
        </p:nvGraphicFramePr>
        <p:xfrm>
          <a:off x="2658794" y="2513274"/>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FEBRERO-2025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(MAR-25)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1" i="0" u="none" strike="noStrike" dirty="0">
                          <a:solidFill>
                            <a:srgbClr val="002060"/>
                          </a:solidFill>
                          <a:effectLst/>
                          <a:latin typeface="Calibri" panose="020F0502020204030204" pitchFamily="34" charset="0"/>
                        </a:rPr>
                        <a:t>1.871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1" i="0" u="none" strike="noStrike" dirty="0">
                          <a:solidFill>
                            <a:srgbClr val="002060"/>
                          </a:solidFill>
                          <a:effectLst/>
                          <a:latin typeface="Calibri" panose="020F0502020204030204" pitchFamily="34" charset="0"/>
                        </a:rPr>
                        <a:t>1.863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000" b="0" i="0" u="none" strike="noStrike" dirty="0">
                          <a:solidFill>
                            <a:srgbClr val="002060"/>
                          </a:solidFill>
                          <a:effectLst/>
                          <a:latin typeface="Calibri" panose="020F0502020204030204" pitchFamily="34" charset="0"/>
                          <a:cs typeface="Calibri" panose="020F0502020204030204" pitchFamily="34" charset="0"/>
                        </a:rPr>
                        <a:t>0,31%</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603.541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604.692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000" b="0" i="0" u="none" strike="noStrike" dirty="0">
                          <a:solidFill>
                            <a:srgbClr val="002060"/>
                          </a:solidFill>
                          <a:effectLst/>
                          <a:latin typeface="Calibri" panose="020F0502020204030204" pitchFamily="34" charset="0"/>
                          <a:cs typeface="Calibri" panose="020F0502020204030204" pitchFamily="34" charset="0"/>
                        </a:rPr>
                        <a:t>99,69%</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605.412</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606.555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0" i="0" u="none" strike="noStrike" dirty="0">
                          <a:solidFill>
                            <a:srgbClr val="002060"/>
                          </a:solidFill>
                          <a:effectLst/>
                          <a:latin typeface="Calibri" panose="020F0502020204030204" pitchFamily="34" charset="0"/>
                          <a:cs typeface="Calibri" panose="020F0502020204030204" pitchFamily="34" charset="0"/>
                        </a:rPr>
                        <a:t>100,00%</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2025</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6BDFCDCD-13C1-6AC5-39F6-6F8CF44EE678}"/>
              </a:ext>
            </a:extLst>
          </p:cNvPr>
          <p:cNvSpPr txBox="1"/>
          <p:nvPr/>
        </p:nvSpPr>
        <p:spPr>
          <a:xfrm>
            <a:off x="1944332" y="4174747"/>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a:t>
            </a:r>
            <a:r>
              <a:rPr lang="es-MX" sz="1200" dirty="0">
                <a:solidFill>
                  <a:schemeClr val="accent1">
                    <a:lumMod val="50000"/>
                  </a:schemeClr>
                </a:solidFill>
              </a:rPr>
              <a:t>31 de marzo de 2025</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A9083121-E13F-748E-ACA0-FD657AE2ACFF}"/>
              </a:ext>
            </a:extLst>
          </p:cNvPr>
          <p:cNvGraphicFramePr>
            <a:graphicFrameLocks noGrp="1"/>
          </p:cNvGraphicFramePr>
          <p:nvPr/>
        </p:nvGraphicFramePr>
        <p:xfrm>
          <a:off x="2579332" y="2840366"/>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606.555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MX" sz="1100" b="0" i="0" u="none" strike="noStrike" dirty="0">
                          <a:solidFill>
                            <a:srgbClr val="002060"/>
                          </a:solidFill>
                          <a:effectLst/>
                          <a:latin typeface="Calibri" panose="020F0502020204030204" pitchFamily="34" charset="0"/>
                        </a:rPr>
                        <a:t>45.540</a:t>
                      </a:r>
                      <a:endParaRPr lang="es-CO" sz="1100" b="0" i="0" u="none" strike="noStrike" dirty="0">
                        <a:solidFill>
                          <a:srgbClr val="002060"/>
                        </a:solidFill>
                        <a:effectLst/>
                        <a:latin typeface="Calibri" panose="020F0502020204030204" pitchFamily="34" charset="0"/>
                      </a:endParaRP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7,51%</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79946" y="139608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30533" y="13940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1840" y="171219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8429" y="15776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61467" y="171219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Ejecuciones  – Residuos especiales/RCD 2025</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206468" y="6421028"/>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28 de febrero de 2025.</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47318" y="1854336"/>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8338" y="119921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8EAED42-1E00-740C-9080-2D8144F7DBDB}"/>
              </a:ext>
            </a:extLst>
          </p:cNvPr>
          <p:cNvGraphicFramePr>
            <a:graphicFrameLocks noGrp="1"/>
          </p:cNvGraphicFramePr>
          <p:nvPr>
            <p:extLst>
              <p:ext uri="{D42A27DB-BD31-4B8C-83A1-F6EECF244321}">
                <p14:modId xmlns:p14="http://schemas.microsoft.com/office/powerpoint/2010/main" val="4002868602"/>
              </p:ext>
            </p:extLst>
          </p:nvPr>
        </p:nvGraphicFramePr>
        <p:xfrm>
          <a:off x="362389" y="2467107"/>
          <a:ext cx="11409979" cy="1481571"/>
        </p:xfrm>
        <a:graphic>
          <a:graphicData uri="http://schemas.openxmlformats.org/drawingml/2006/table">
            <a:tbl>
              <a:tblPr/>
              <a:tblGrid>
                <a:gridCol w="596661">
                  <a:extLst>
                    <a:ext uri="{9D8B030D-6E8A-4147-A177-3AD203B41FA5}">
                      <a16:colId xmlns:a16="http://schemas.microsoft.com/office/drawing/2014/main" val="3964079545"/>
                    </a:ext>
                  </a:extLst>
                </a:gridCol>
                <a:gridCol w="369363">
                  <a:extLst>
                    <a:ext uri="{9D8B030D-6E8A-4147-A177-3AD203B41FA5}">
                      <a16:colId xmlns:a16="http://schemas.microsoft.com/office/drawing/2014/main" val="1857928187"/>
                    </a:ext>
                  </a:extLst>
                </a:gridCol>
                <a:gridCol w="369363">
                  <a:extLst>
                    <a:ext uri="{9D8B030D-6E8A-4147-A177-3AD203B41FA5}">
                      <a16:colId xmlns:a16="http://schemas.microsoft.com/office/drawing/2014/main" val="2659694676"/>
                    </a:ext>
                  </a:extLst>
                </a:gridCol>
                <a:gridCol w="369363">
                  <a:extLst>
                    <a:ext uri="{9D8B030D-6E8A-4147-A177-3AD203B41FA5}">
                      <a16:colId xmlns:a16="http://schemas.microsoft.com/office/drawing/2014/main" val="30638729"/>
                    </a:ext>
                  </a:extLst>
                </a:gridCol>
                <a:gridCol w="198887">
                  <a:extLst>
                    <a:ext uri="{9D8B030D-6E8A-4147-A177-3AD203B41FA5}">
                      <a16:colId xmlns:a16="http://schemas.microsoft.com/office/drawing/2014/main" val="2950852195"/>
                    </a:ext>
                  </a:extLst>
                </a:gridCol>
                <a:gridCol w="539836">
                  <a:extLst>
                    <a:ext uri="{9D8B030D-6E8A-4147-A177-3AD203B41FA5}">
                      <a16:colId xmlns:a16="http://schemas.microsoft.com/office/drawing/2014/main" val="435573661"/>
                    </a:ext>
                  </a:extLst>
                </a:gridCol>
                <a:gridCol w="445129">
                  <a:extLst>
                    <a:ext uri="{9D8B030D-6E8A-4147-A177-3AD203B41FA5}">
                      <a16:colId xmlns:a16="http://schemas.microsoft.com/office/drawing/2014/main" val="495321328"/>
                    </a:ext>
                  </a:extLst>
                </a:gridCol>
                <a:gridCol w="445129">
                  <a:extLst>
                    <a:ext uri="{9D8B030D-6E8A-4147-A177-3AD203B41FA5}">
                      <a16:colId xmlns:a16="http://schemas.microsoft.com/office/drawing/2014/main" val="406959274"/>
                    </a:ext>
                  </a:extLst>
                </a:gridCol>
                <a:gridCol w="445129">
                  <a:extLst>
                    <a:ext uri="{9D8B030D-6E8A-4147-A177-3AD203B41FA5}">
                      <a16:colId xmlns:a16="http://schemas.microsoft.com/office/drawing/2014/main" val="1346138655"/>
                    </a:ext>
                  </a:extLst>
                </a:gridCol>
                <a:gridCol w="198887">
                  <a:extLst>
                    <a:ext uri="{9D8B030D-6E8A-4147-A177-3AD203B41FA5}">
                      <a16:colId xmlns:a16="http://schemas.microsoft.com/office/drawing/2014/main" val="1765620859"/>
                    </a:ext>
                  </a:extLst>
                </a:gridCol>
                <a:gridCol w="539836">
                  <a:extLst>
                    <a:ext uri="{9D8B030D-6E8A-4147-A177-3AD203B41FA5}">
                      <a16:colId xmlns:a16="http://schemas.microsoft.com/office/drawing/2014/main" val="602776699"/>
                    </a:ext>
                  </a:extLst>
                </a:gridCol>
                <a:gridCol w="397775">
                  <a:extLst>
                    <a:ext uri="{9D8B030D-6E8A-4147-A177-3AD203B41FA5}">
                      <a16:colId xmlns:a16="http://schemas.microsoft.com/office/drawing/2014/main" val="4122888602"/>
                    </a:ext>
                  </a:extLst>
                </a:gridCol>
                <a:gridCol w="397775">
                  <a:extLst>
                    <a:ext uri="{9D8B030D-6E8A-4147-A177-3AD203B41FA5}">
                      <a16:colId xmlns:a16="http://schemas.microsoft.com/office/drawing/2014/main" val="2108081063"/>
                    </a:ext>
                  </a:extLst>
                </a:gridCol>
                <a:gridCol w="397775">
                  <a:extLst>
                    <a:ext uri="{9D8B030D-6E8A-4147-A177-3AD203B41FA5}">
                      <a16:colId xmlns:a16="http://schemas.microsoft.com/office/drawing/2014/main" val="809017508"/>
                    </a:ext>
                  </a:extLst>
                </a:gridCol>
                <a:gridCol w="198887">
                  <a:extLst>
                    <a:ext uri="{9D8B030D-6E8A-4147-A177-3AD203B41FA5}">
                      <a16:colId xmlns:a16="http://schemas.microsoft.com/office/drawing/2014/main" val="3015304874"/>
                    </a:ext>
                  </a:extLst>
                </a:gridCol>
                <a:gridCol w="549308">
                  <a:extLst>
                    <a:ext uri="{9D8B030D-6E8A-4147-A177-3AD203B41FA5}">
                      <a16:colId xmlns:a16="http://schemas.microsoft.com/office/drawing/2014/main" val="3341040301"/>
                    </a:ext>
                  </a:extLst>
                </a:gridCol>
                <a:gridCol w="350420">
                  <a:extLst>
                    <a:ext uri="{9D8B030D-6E8A-4147-A177-3AD203B41FA5}">
                      <a16:colId xmlns:a16="http://schemas.microsoft.com/office/drawing/2014/main" val="475444380"/>
                    </a:ext>
                  </a:extLst>
                </a:gridCol>
                <a:gridCol w="350420">
                  <a:extLst>
                    <a:ext uri="{9D8B030D-6E8A-4147-A177-3AD203B41FA5}">
                      <a16:colId xmlns:a16="http://schemas.microsoft.com/office/drawing/2014/main" val="2143802785"/>
                    </a:ext>
                  </a:extLst>
                </a:gridCol>
                <a:gridCol w="350420">
                  <a:extLst>
                    <a:ext uri="{9D8B030D-6E8A-4147-A177-3AD203B41FA5}">
                      <a16:colId xmlns:a16="http://schemas.microsoft.com/office/drawing/2014/main" val="1408938957"/>
                    </a:ext>
                  </a:extLst>
                </a:gridCol>
                <a:gridCol w="163372">
                  <a:extLst>
                    <a:ext uri="{9D8B030D-6E8A-4147-A177-3AD203B41FA5}">
                      <a16:colId xmlns:a16="http://schemas.microsoft.com/office/drawing/2014/main" val="598760028"/>
                    </a:ext>
                  </a:extLst>
                </a:gridCol>
                <a:gridCol w="504322">
                  <a:extLst>
                    <a:ext uri="{9D8B030D-6E8A-4147-A177-3AD203B41FA5}">
                      <a16:colId xmlns:a16="http://schemas.microsoft.com/office/drawing/2014/main" val="2359293905"/>
                    </a:ext>
                  </a:extLst>
                </a:gridCol>
                <a:gridCol w="369363">
                  <a:extLst>
                    <a:ext uri="{9D8B030D-6E8A-4147-A177-3AD203B41FA5}">
                      <a16:colId xmlns:a16="http://schemas.microsoft.com/office/drawing/2014/main" val="174989392"/>
                    </a:ext>
                  </a:extLst>
                </a:gridCol>
                <a:gridCol w="359891">
                  <a:extLst>
                    <a:ext uri="{9D8B030D-6E8A-4147-A177-3AD203B41FA5}">
                      <a16:colId xmlns:a16="http://schemas.microsoft.com/office/drawing/2014/main" val="2423094250"/>
                    </a:ext>
                  </a:extLst>
                </a:gridCol>
                <a:gridCol w="359891">
                  <a:extLst>
                    <a:ext uri="{9D8B030D-6E8A-4147-A177-3AD203B41FA5}">
                      <a16:colId xmlns:a16="http://schemas.microsoft.com/office/drawing/2014/main" val="1377974030"/>
                    </a:ext>
                  </a:extLst>
                </a:gridCol>
                <a:gridCol w="163372">
                  <a:extLst>
                    <a:ext uri="{9D8B030D-6E8A-4147-A177-3AD203B41FA5}">
                      <a16:colId xmlns:a16="http://schemas.microsoft.com/office/drawing/2014/main" val="2926535610"/>
                    </a:ext>
                  </a:extLst>
                </a:gridCol>
                <a:gridCol w="558779">
                  <a:extLst>
                    <a:ext uri="{9D8B030D-6E8A-4147-A177-3AD203B41FA5}">
                      <a16:colId xmlns:a16="http://schemas.microsoft.com/office/drawing/2014/main" val="871496873"/>
                    </a:ext>
                  </a:extLst>
                </a:gridCol>
                <a:gridCol w="473542">
                  <a:extLst>
                    <a:ext uri="{9D8B030D-6E8A-4147-A177-3AD203B41FA5}">
                      <a16:colId xmlns:a16="http://schemas.microsoft.com/office/drawing/2014/main" val="3242589489"/>
                    </a:ext>
                  </a:extLst>
                </a:gridCol>
                <a:gridCol w="473542">
                  <a:extLst>
                    <a:ext uri="{9D8B030D-6E8A-4147-A177-3AD203B41FA5}">
                      <a16:colId xmlns:a16="http://schemas.microsoft.com/office/drawing/2014/main" val="2787481734"/>
                    </a:ext>
                  </a:extLst>
                </a:gridCol>
                <a:gridCol w="473542">
                  <a:extLst>
                    <a:ext uri="{9D8B030D-6E8A-4147-A177-3AD203B41FA5}">
                      <a16:colId xmlns:a16="http://schemas.microsoft.com/office/drawing/2014/main" val="1467397979"/>
                    </a:ext>
                  </a:extLst>
                </a:gridCol>
              </a:tblGrid>
              <a:tr h="906426">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58517003"/>
                  </a:ext>
                </a:extLst>
              </a:tr>
              <a:tr h="191715">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438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203864"/>
                          </a:solidFill>
                          <a:effectLst/>
                          <a:latin typeface="Calibri" panose="020F0502020204030204" pitchFamily="34" charset="0"/>
                        </a:rPr>
                        <a:t>100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9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ene-25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710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947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08625372"/>
                  </a:ext>
                </a:extLst>
              </a:tr>
              <a:tr h="191715">
                <a:tc>
                  <a:txBody>
                    <a:bodyPr/>
                    <a:lstStyle/>
                    <a:p>
                      <a:pPr algn="ctr" rtl="0" fontAlgn="ctr"/>
                      <a:r>
                        <a:rPr lang="es-CO" sz="9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165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feb-25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609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727</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831</a:t>
                      </a:r>
                    </a:p>
                  </a:txBody>
                  <a:tcPr marL="0" marR="0" marT="0" marB="0" anchor="ctr">
                    <a:lnL>
                      <a:noFill/>
                    </a:lnL>
                    <a:lnR>
                      <a:noFill/>
                    </a:lnR>
                    <a:lnT>
                      <a:noFill/>
                    </a:lnT>
                    <a:lnB>
                      <a:noFill/>
                    </a:lnB>
                    <a:noFill/>
                  </a:tcPr>
                </a:tc>
                <a:extLst>
                  <a:ext uri="{0D108BD9-81ED-4DB2-BD59-A6C34878D82A}">
                    <a16:rowId xmlns:a16="http://schemas.microsoft.com/office/drawing/2014/main" val="3134344131"/>
                  </a:ext>
                </a:extLst>
              </a:tr>
              <a:tr h="191715">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462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899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216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1.197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latin typeface="Calibri" panose="020F0502020204030204" pitchFamily="34" charset="0"/>
                        </a:rPr>
                        <a:t>1.437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dirty="0">
                          <a:solidFill>
                            <a:srgbClr val="203864"/>
                          </a:solidFill>
                          <a:effectLst/>
                          <a:latin typeface="Calibri" panose="020F0502020204030204" pitchFamily="34" charset="0"/>
                        </a:rPr>
                        <a:t>1.778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233084105"/>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2025</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3ED718FA-460F-833F-B844-E66F5BE36A74}"/>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marzo de 2025.</a:t>
            </a:r>
          </a:p>
          <a:p>
            <a:r>
              <a:rPr lang="es-ES" sz="1200" dirty="0">
                <a:solidFill>
                  <a:schemeClr val="accent1">
                    <a:lumMod val="50000"/>
                  </a:schemeClr>
                </a:solidFill>
              </a:rPr>
              <a:t>2. Fuente Información predios desocupados. Reportes del SIGAB con corte a </a:t>
            </a:r>
            <a:r>
              <a:rPr lang="es-MX" sz="1200" dirty="0">
                <a:solidFill>
                  <a:schemeClr val="accent1">
                    <a:lumMod val="50000"/>
                  </a:schemeClr>
                </a:solidFill>
              </a:rPr>
              <a:t>31 de marzo de 2025.</a:t>
            </a:r>
          </a:p>
        </p:txBody>
      </p:sp>
      <p:graphicFrame>
        <p:nvGraphicFramePr>
          <p:cNvPr id="5" name="Tabla 4">
            <a:extLst>
              <a:ext uri="{FF2B5EF4-FFF2-40B4-BE49-F238E27FC236}">
                <a16:creationId xmlns:a16="http://schemas.microsoft.com/office/drawing/2014/main" id="{82CCD562-23BE-D0B3-ED8B-625F71BE1E34}"/>
              </a:ext>
            </a:extLst>
          </p:cNvPr>
          <p:cNvGraphicFramePr>
            <a:graphicFrameLocks noGrp="1"/>
          </p:cNvGraphicFramePr>
          <p:nvPr/>
        </p:nvGraphicFramePr>
        <p:xfrm>
          <a:off x="2229905" y="1842221"/>
          <a:ext cx="7823200" cy="2190750"/>
        </p:xfrm>
        <a:graphic>
          <a:graphicData uri="http://schemas.openxmlformats.org/drawingml/2006/table">
            <a:tbl>
              <a:tblPr/>
              <a:tblGrid>
                <a:gridCol w="761691">
                  <a:extLst>
                    <a:ext uri="{9D8B030D-6E8A-4147-A177-3AD203B41FA5}">
                      <a16:colId xmlns:a16="http://schemas.microsoft.com/office/drawing/2014/main" val="632476500"/>
                    </a:ext>
                  </a:extLst>
                </a:gridCol>
                <a:gridCol w="1307569">
                  <a:extLst>
                    <a:ext uri="{9D8B030D-6E8A-4147-A177-3AD203B41FA5}">
                      <a16:colId xmlns:a16="http://schemas.microsoft.com/office/drawing/2014/main" val="3601733504"/>
                    </a:ext>
                  </a:extLst>
                </a:gridCol>
                <a:gridCol w="1002893">
                  <a:extLst>
                    <a:ext uri="{9D8B030D-6E8A-4147-A177-3AD203B41FA5}">
                      <a16:colId xmlns:a16="http://schemas.microsoft.com/office/drawing/2014/main" val="1923731897"/>
                    </a:ext>
                  </a:extLst>
                </a:gridCol>
                <a:gridCol w="761691">
                  <a:extLst>
                    <a:ext uri="{9D8B030D-6E8A-4147-A177-3AD203B41FA5}">
                      <a16:colId xmlns:a16="http://schemas.microsoft.com/office/drawing/2014/main" val="1463993494"/>
                    </a:ext>
                  </a:extLst>
                </a:gridCol>
                <a:gridCol w="1475776">
                  <a:extLst>
                    <a:ext uri="{9D8B030D-6E8A-4147-A177-3AD203B41FA5}">
                      <a16:colId xmlns:a16="http://schemas.microsoft.com/office/drawing/2014/main" val="1199769245"/>
                    </a:ext>
                  </a:extLst>
                </a:gridCol>
                <a:gridCol w="2513580">
                  <a:extLst>
                    <a:ext uri="{9D8B030D-6E8A-4147-A177-3AD203B41FA5}">
                      <a16:colId xmlns:a16="http://schemas.microsoft.com/office/drawing/2014/main" val="384136518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72234198"/>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28.013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44.100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552758419"/>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177.156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267.095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8.066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40771276"/>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138.237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43.175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613709721"/>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53.104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2398151"/>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74.895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110.709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97616909"/>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144.464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22.563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0174517"/>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70.904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80303003"/>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36.508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66.620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760788669"/>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647.803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990.718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5.819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81.649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53539324"/>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2025</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7C1EB261-3DBB-EA34-8F20-77E77C6618C4}"/>
              </a:ext>
            </a:extLst>
          </p:cNvPr>
          <p:cNvSpPr txBox="1"/>
          <p:nvPr/>
        </p:nvSpPr>
        <p:spPr>
          <a:xfrm>
            <a:off x="2195104" y="4684770"/>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a:t>
            </a:r>
            <a:r>
              <a:rPr lang="es-MX" sz="1200" dirty="0">
                <a:solidFill>
                  <a:schemeClr val="accent1">
                    <a:lumMod val="50000"/>
                  </a:schemeClr>
                </a:solidFill>
              </a:rPr>
              <a:t>31 de marzo de 2025.</a:t>
            </a:r>
          </a:p>
        </p:txBody>
      </p:sp>
      <p:graphicFrame>
        <p:nvGraphicFramePr>
          <p:cNvPr id="3" name="Tabla 2">
            <a:extLst>
              <a:ext uri="{FF2B5EF4-FFF2-40B4-BE49-F238E27FC236}">
                <a16:creationId xmlns:a16="http://schemas.microsoft.com/office/drawing/2014/main" id="{F11286E6-E612-F936-409A-11FA88E9BC81}"/>
              </a:ext>
            </a:extLst>
          </p:cNvPr>
          <p:cNvGraphicFramePr>
            <a:graphicFrameLocks noGrp="1"/>
          </p:cNvGraphicFramePr>
          <p:nvPr/>
        </p:nvGraphicFramePr>
        <p:xfrm>
          <a:off x="2586887" y="2579656"/>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FEBRERO-2025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MARZO-2025</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(MAR-25)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647.414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647.754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647.463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647.803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2025</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994668E1-464C-2F5B-32B6-1ABC2D7CEC30}"/>
              </a:ext>
            </a:extLst>
          </p:cNvPr>
          <p:cNvSpPr txBox="1"/>
          <p:nvPr/>
        </p:nvSpPr>
        <p:spPr>
          <a:xfrm>
            <a:off x="2161647" y="410222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marzo de 2025.</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996E1CB9-3970-E577-0514-ED2695A06EAE}"/>
              </a:ext>
            </a:extLst>
          </p:cNvPr>
          <p:cNvGraphicFramePr>
            <a:graphicFrameLocks noGrp="1"/>
          </p:cNvGraphicFramePr>
          <p:nvPr/>
        </p:nvGraphicFramePr>
        <p:xfrm>
          <a:off x="2403584" y="2438198"/>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647.803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385.994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59,59%</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2025</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9E623E9A-E17F-3845-7227-9AFAE2C79F1E}"/>
              </a:ext>
            </a:extLst>
          </p:cNvPr>
          <p:cNvSpPr txBox="1"/>
          <p:nvPr/>
        </p:nvSpPr>
        <p:spPr>
          <a:xfrm>
            <a:off x="1835150" y="3817228"/>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marzo de 2025.</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marzo de 2025.</a:t>
            </a:r>
          </a:p>
        </p:txBody>
      </p:sp>
      <p:graphicFrame>
        <p:nvGraphicFramePr>
          <p:cNvPr id="4" name="Tabla 3">
            <a:extLst>
              <a:ext uri="{FF2B5EF4-FFF2-40B4-BE49-F238E27FC236}">
                <a16:creationId xmlns:a16="http://schemas.microsoft.com/office/drawing/2014/main" id="{F8C5932E-1108-20B0-2A09-B012D8468510}"/>
              </a:ext>
            </a:extLst>
          </p:cNvPr>
          <p:cNvGraphicFramePr>
            <a:graphicFrameLocks noGrp="1"/>
          </p:cNvGraphicFramePr>
          <p:nvPr/>
        </p:nvGraphicFramePr>
        <p:xfrm>
          <a:off x="1835150" y="2438400"/>
          <a:ext cx="7823200" cy="990600"/>
        </p:xfrm>
        <a:graphic>
          <a:graphicData uri="http://schemas.openxmlformats.org/drawingml/2006/table">
            <a:tbl>
              <a:tblPr/>
              <a:tblGrid>
                <a:gridCol w="761691">
                  <a:extLst>
                    <a:ext uri="{9D8B030D-6E8A-4147-A177-3AD203B41FA5}">
                      <a16:colId xmlns:a16="http://schemas.microsoft.com/office/drawing/2014/main" val="2758608328"/>
                    </a:ext>
                  </a:extLst>
                </a:gridCol>
                <a:gridCol w="1307569">
                  <a:extLst>
                    <a:ext uri="{9D8B030D-6E8A-4147-A177-3AD203B41FA5}">
                      <a16:colId xmlns:a16="http://schemas.microsoft.com/office/drawing/2014/main" val="2172114479"/>
                    </a:ext>
                  </a:extLst>
                </a:gridCol>
                <a:gridCol w="1002893">
                  <a:extLst>
                    <a:ext uri="{9D8B030D-6E8A-4147-A177-3AD203B41FA5}">
                      <a16:colId xmlns:a16="http://schemas.microsoft.com/office/drawing/2014/main" val="3958608879"/>
                    </a:ext>
                  </a:extLst>
                </a:gridCol>
                <a:gridCol w="761691">
                  <a:extLst>
                    <a:ext uri="{9D8B030D-6E8A-4147-A177-3AD203B41FA5}">
                      <a16:colId xmlns:a16="http://schemas.microsoft.com/office/drawing/2014/main" val="3556185795"/>
                    </a:ext>
                  </a:extLst>
                </a:gridCol>
                <a:gridCol w="1475776">
                  <a:extLst>
                    <a:ext uri="{9D8B030D-6E8A-4147-A177-3AD203B41FA5}">
                      <a16:colId xmlns:a16="http://schemas.microsoft.com/office/drawing/2014/main" val="2135816276"/>
                    </a:ext>
                  </a:extLst>
                </a:gridCol>
                <a:gridCol w="2513580">
                  <a:extLst>
                    <a:ext uri="{9D8B030D-6E8A-4147-A177-3AD203B41FA5}">
                      <a16:colId xmlns:a16="http://schemas.microsoft.com/office/drawing/2014/main" val="3846459268"/>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0734545"/>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143.870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167.210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35357207"/>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333.589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406.266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0860915"/>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477.459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573.476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235888544"/>
                  </a:ext>
                </a:extLst>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2025</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6" name="CuadroTexto 5">
            <a:extLst>
              <a:ext uri="{FF2B5EF4-FFF2-40B4-BE49-F238E27FC236}">
                <a16:creationId xmlns:a16="http://schemas.microsoft.com/office/drawing/2014/main" id="{108A6DCC-FF8F-3E2D-8DCE-8E65D757B6AC}"/>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marzo de 2025.</a:t>
            </a:r>
          </a:p>
        </p:txBody>
      </p:sp>
      <p:graphicFrame>
        <p:nvGraphicFramePr>
          <p:cNvPr id="8" name="Tabla 7">
            <a:extLst>
              <a:ext uri="{FF2B5EF4-FFF2-40B4-BE49-F238E27FC236}">
                <a16:creationId xmlns:a16="http://schemas.microsoft.com/office/drawing/2014/main" id="{275A9CBC-0B97-B25D-1F7C-B3FF2D88DE9E}"/>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FEBRERO-2025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(MAR-25)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476.137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2025</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293BB094-032A-5AF9-43B0-0D32794345B9}"/>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marzo de 2025.</a:t>
            </a:r>
          </a:p>
        </p:txBody>
      </p:sp>
      <p:graphicFrame>
        <p:nvGraphicFramePr>
          <p:cNvPr id="5" name="Tabla 4">
            <a:extLst>
              <a:ext uri="{FF2B5EF4-FFF2-40B4-BE49-F238E27FC236}">
                <a16:creationId xmlns:a16="http://schemas.microsoft.com/office/drawing/2014/main" id="{86575A06-65BF-444C-D22C-46A7A9924CA8}"/>
              </a:ext>
            </a:extLst>
          </p:cNvPr>
          <p:cNvGraphicFramePr>
            <a:graphicFrameLocks noGrp="1"/>
          </p:cNvGraphicFramePr>
          <p:nvPr/>
        </p:nvGraphicFramePr>
        <p:xfrm>
          <a:off x="2275884" y="2520377"/>
          <a:ext cx="7266950" cy="1380411"/>
        </p:xfrm>
        <a:graphic>
          <a:graphicData uri="http://schemas.openxmlformats.org/drawingml/2006/table">
            <a:tbl>
              <a:tblPr/>
              <a:tblGrid>
                <a:gridCol w="1851160">
                  <a:extLst>
                    <a:ext uri="{9D8B030D-6E8A-4147-A177-3AD203B41FA5}">
                      <a16:colId xmlns:a16="http://schemas.microsoft.com/office/drawing/2014/main" val="167799717"/>
                    </a:ext>
                  </a:extLst>
                </a:gridCol>
                <a:gridCol w="2111240">
                  <a:extLst>
                    <a:ext uri="{9D8B030D-6E8A-4147-A177-3AD203B41FA5}">
                      <a16:colId xmlns:a16="http://schemas.microsoft.com/office/drawing/2014/main" val="4173859939"/>
                    </a:ext>
                  </a:extLst>
                </a:gridCol>
                <a:gridCol w="1774666">
                  <a:extLst>
                    <a:ext uri="{9D8B030D-6E8A-4147-A177-3AD203B41FA5}">
                      <a16:colId xmlns:a16="http://schemas.microsoft.com/office/drawing/2014/main" val="1035851620"/>
                    </a:ext>
                  </a:extLst>
                </a:gridCol>
                <a:gridCol w="1529884">
                  <a:extLst>
                    <a:ext uri="{9D8B030D-6E8A-4147-A177-3AD203B41FA5}">
                      <a16:colId xmlns:a16="http://schemas.microsoft.com/office/drawing/2014/main" val="280508728"/>
                    </a:ext>
                  </a:extLst>
                </a:gridCol>
              </a:tblGrid>
              <a:tr h="840948">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539463">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477.459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105.200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22,03%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2025</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449B5AAD-4D47-D3D4-BD02-124E9F20593C}"/>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a:t>
            </a:r>
            <a:r>
              <a:rPr lang="pt-BR" sz="1200" dirty="0">
                <a:solidFill>
                  <a:srgbClr val="4472C4">
                    <a:lumMod val="50000"/>
                  </a:srgbClr>
                </a:solidFill>
                <a:latin typeface="Calibri" panose="020F0502020204030204"/>
              </a:rPr>
              <a:t> 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a:t>
            </a:r>
            <a:r>
              <a:rPr lang="pt-BR" sz="1200" dirty="0">
                <a:solidFill>
                  <a:srgbClr val="4472C4">
                    <a:lumMod val="50000"/>
                  </a:srgbClr>
                </a:solidFill>
                <a:latin typeface="Calibri" panose="020F0502020204030204"/>
              </a:rPr>
              <a:t> 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360249F8-0408-E037-7940-5D662E49DEE5}"/>
              </a:ext>
            </a:extLst>
          </p:cNvPr>
          <p:cNvGraphicFramePr>
            <a:graphicFrameLocks noGrp="1"/>
          </p:cNvGraphicFramePr>
          <p:nvPr/>
        </p:nvGraphicFramePr>
        <p:xfrm>
          <a:off x="1835150" y="2665469"/>
          <a:ext cx="7823200" cy="981075"/>
        </p:xfrm>
        <a:graphic>
          <a:graphicData uri="http://schemas.openxmlformats.org/drawingml/2006/table">
            <a:tbl>
              <a:tblPr/>
              <a:tblGrid>
                <a:gridCol w="761691">
                  <a:extLst>
                    <a:ext uri="{9D8B030D-6E8A-4147-A177-3AD203B41FA5}">
                      <a16:colId xmlns:a16="http://schemas.microsoft.com/office/drawing/2014/main" val="3215343228"/>
                    </a:ext>
                  </a:extLst>
                </a:gridCol>
                <a:gridCol w="1307569">
                  <a:extLst>
                    <a:ext uri="{9D8B030D-6E8A-4147-A177-3AD203B41FA5}">
                      <a16:colId xmlns:a16="http://schemas.microsoft.com/office/drawing/2014/main" val="1878359686"/>
                    </a:ext>
                  </a:extLst>
                </a:gridCol>
                <a:gridCol w="1002893">
                  <a:extLst>
                    <a:ext uri="{9D8B030D-6E8A-4147-A177-3AD203B41FA5}">
                      <a16:colId xmlns:a16="http://schemas.microsoft.com/office/drawing/2014/main" val="2540202206"/>
                    </a:ext>
                  </a:extLst>
                </a:gridCol>
                <a:gridCol w="761691">
                  <a:extLst>
                    <a:ext uri="{9D8B030D-6E8A-4147-A177-3AD203B41FA5}">
                      <a16:colId xmlns:a16="http://schemas.microsoft.com/office/drawing/2014/main" val="2224990292"/>
                    </a:ext>
                  </a:extLst>
                </a:gridCol>
                <a:gridCol w="1475776">
                  <a:extLst>
                    <a:ext uri="{9D8B030D-6E8A-4147-A177-3AD203B41FA5}">
                      <a16:colId xmlns:a16="http://schemas.microsoft.com/office/drawing/2014/main" val="2369217235"/>
                    </a:ext>
                  </a:extLst>
                </a:gridCol>
                <a:gridCol w="2513580">
                  <a:extLst>
                    <a:ext uri="{9D8B030D-6E8A-4147-A177-3AD203B41FA5}">
                      <a16:colId xmlns:a16="http://schemas.microsoft.com/office/drawing/2014/main" val="3341158518"/>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3405511"/>
                  </a:ext>
                </a:extLst>
              </a:tr>
              <a:tr h="200025">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56.430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8448062"/>
                  </a:ext>
                </a:extLst>
              </a:tr>
              <a:tr h="200025">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235.158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329.850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239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24234862"/>
                  </a:ext>
                </a:extLst>
              </a:tr>
              <a:tr h="190500">
                <a:tc gridSpan="2">
                  <a:txBody>
                    <a:bodyPr/>
                    <a:lstStyle/>
                    <a:p>
                      <a:pPr algn="ctr" rtl="0" fontAlgn="ctr"/>
                      <a:r>
                        <a:rPr lang="es-CO" sz="1100" b="1" i="0" u="none" strike="noStrike">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291.588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409.309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374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257003859"/>
                  </a:ext>
                </a:extLst>
              </a:tr>
            </a:tbl>
          </a:graphicData>
        </a:graphic>
      </p:graphicFrame>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2025</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CA85CB77-6F5C-23B1-8144-8B8CB13D6BBA}"/>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FEBRERO-2025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 (MAR-25)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291.567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291.588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371E907C-05D7-3541-993A-04BB0EFD7FE5}"/>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a:t>
            </a:r>
            <a:r>
              <a:rPr lang="pt-BR" sz="1200" dirty="0">
                <a:solidFill>
                  <a:srgbClr val="4472C4">
                    <a:lumMod val="50000"/>
                  </a:srgbClr>
                </a:solidFill>
                <a:latin typeface="Calibri" panose="020F0502020204030204"/>
              </a:rPr>
              <a:t> 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2025</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8E8D83A0-2ECA-9D4F-CD5A-1F6D6B49A949}"/>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291.588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104.034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ctr" latinLnBrk="0" hangingPunct="1"/>
                      <a:r>
                        <a:rPr lang="es-CO" sz="1100" b="1" i="0" u="none" strike="noStrike" kern="1200" dirty="0">
                          <a:solidFill>
                            <a:srgbClr val="002060"/>
                          </a:solidFill>
                          <a:effectLst/>
                          <a:latin typeface="Calibri" panose="020F0502020204030204" pitchFamily="34" charset="0"/>
                          <a:ea typeface="+mn-ea"/>
                          <a:cs typeface="+mn-cs"/>
                        </a:rPr>
                        <a:t>35,68%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EF1900A1-1CFF-0A47-B818-5831677FB5E5}"/>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a:t>
            </a:r>
            <a:r>
              <a:rPr lang="pt-BR" sz="1200" dirty="0">
                <a:solidFill>
                  <a:srgbClr val="4472C4">
                    <a:lumMod val="50000"/>
                  </a:srgbClr>
                </a:solidFill>
                <a:latin typeface="Calibri" panose="020F0502020204030204"/>
              </a:rPr>
              <a:t> de Marzo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marzo de 2025</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3" name="CuadroTexto 2">
            <a:extLst>
              <a:ext uri="{FF2B5EF4-FFF2-40B4-BE49-F238E27FC236}">
                <a16:creationId xmlns:a16="http://schemas.microsoft.com/office/drawing/2014/main" id="{96D6507E-15CE-8DCC-F58C-9FD7CE60E1DC}"/>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es-MX" sz="1200" dirty="0">
                <a:solidFill>
                  <a:srgbClr val="4472C4">
                    <a:lumMod val="50000"/>
                  </a:srgbClr>
                </a:solidFill>
                <a:latin typeface="Calibri" panose="020F0502020204030204"/>
              </a:rPr>
              <a:t>31</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a:t>
            </a:r>
            <a:r>
              <a:rPr lang="es-MX" sz="1200" dirty="0">
                <a:solidFill>
                  <a:srgbClr val="4472C4">
                    <a:lumMod val="50000"/>
                  </a:srgbClr>
                </a:solidFill>
                <a:latin typeface="Calibri" panose="020F0502020204030204"/>
              </a:rPr>
              <a:t> marzo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dirty="0">
                <a:solidFill>
                  <a:srgbClr val="4472C4">
                    <a:lumMod val="50000"/>
                  </a:srgbClr>
                </a:solidFill>
                <a:latin typeface="Calibri" panose="020F0502020204030204"/>
              </a:rPr>
              <a:t>31</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a:t>
            </a:r>
            <a:r>
              <a:rPr lang="es-MX" sz="1200" dirty="0">
                <a:solidFill>
                  <a:srgbClr val="4472C4">
                    <a:lumMod val="50000"/>
                  </a:srgbClr>
                </a:solidFill>
                <a:latin typeface="Calibri" panose="020F0502020204030204"/>
              </a:rPr>
              <a:t> marzo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C00FD1B6-2354-8D3D-9656-CF30F180644B}"/>
              </a:ext>
            </a:extLst>
          </p:cNvPr>
          <p:cNvGraphicFramePr>
            <a:graphicFrameLocks noGrp="1"/>
          </p:cNvGraphicFramePr>
          <p:nvPr/>
        </p:nvGraphicFramePr>
        <p:xfrm>
          <a:off x="1880654" y="2488300"/>
          <a:ext cx="7823200" cy="990222"/>
        </p:xfrm>
        <a:graphic>
          <a:graphicData uri="http://schemas.openxmlformats.org/drawingml/2006/table">
            <a:tbl>
              <a:tblPr/>
              <a:tblGrid>
                <a:gridCol w="761691">
                  <a:extLst>
                    <a:ext uri="{9D8B030D-6E8A-4147-A177-3AD203B41FA5}">
                      <a16:colId xmlns:a16="http://schemas.microsoft.com/office/drawing/2014/main" val="2025007019"/>
                    </a:ext>
                  </a:extLst>
                </a:gridCol>
                <a:gridCol w="1307569">
                  <a:extLst>
                    <a:ext uri="{9D8B030D-6E8A-4147-A177-3AD203B41FA5}">
                      <a16:colId xmlns:a16="http://schemas.microsoft.com/office/drawing/2014/main" val="4042130414"/>
                    </a:ext>
                  </a:extLst>
                </a:gridCol>
                <a:gridCol w="1002893">
                  <a:extLst>
                    <a:ext uri="{9D8B030D-6E8A-4147-A177-3AD203B41FA5}">
                      <a16:colId xmlns:a16="http://schemas.microsoft.com/office/drawing/2014/main" val="3848413977"/>
                    </a:ext>
                  </a:extLst>
                </a:gridCol>
                <a:gridCol w="761691">
                  <a:extLst>
                    <a:ext uri="{9D8B030D-6E8A-4147-A177-3AD203B41FA5}">
                      <a16:colId xmlns:a16="http://schemas.microsoft.com/office/drawing/2014/main" val="1736881759"/>
                    </a:ext>
                  </a:extLst>
                </a:gridCol>
                <a:gridCol w="1475776">
                  <a:extLst>
                    <a:ext uri="{9D8B030D-6E8A-4147-A177-3AD203B41FA5}">
                      <a16:colId xmlns:a16="http://schemas.microsoft.com/office/drawing/2014/main" val="1403556924"/>
                    </a:ext>
                  </a:extLst>
                </a:gridCol>
                <a:gridCol w="2513580">
                  <a:extLst>
                    <a:ext uri="{9D8B030D-6E8A-4147-A177-3AD203B41FA5}">
                      <a16:colId xmlns:a16="http://schemas.microsoft.com/office/drawing/2014/main" val="2030698176"/>
                    </a:ext>
                  </a:extLst>
                </a:gridCol>
              </a:tblGrid>
              <a:tr h="489146">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55128376"/>
                  </a:ext>
                </a:extLst>
              </a:tr>
              <a:tr h="2505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398.288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447.085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47252384"/>
                  </a:ext>
                </a:extLst>
              </a:tr>
              <a:tr h="2505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398.288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447.085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11.418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74596697"/>
                  </a:ext>
                </a:extLst>
              </a:tr>
            </a:tbl>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45918" y="6261305"/>
            <a:ext cx="11523145" cy="507831"/>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a:t>
            </a:r>
            <a:r>
              <a:rPr lang="es-MX" sz="900" dirty="0">
                <a:solidFill>
                  <a:schemeClr val="accent1">
                    <a:lumMod val="50000"/>
                  </a:schemeClr>
                </a:solidFill>
              </a:rPr>
              <a:t>12 de febrero 2018 y el 31 de diciembre de 2024</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manual y áreas públicas (km) 2018 a 2024</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45B0B03-998E-D5AB-6A6E-A57491564F61}"/>
              </a:ext>
            </a:extLst>
          </p:cNvPr>
          <p:cNvGraphicFramePr>
            <a:graphicFrameLocks noGrp="1"/>
          </p:cNvGraphicFramePr>
          <p:nvPr>
            <p:extLst>
              <p:ext uri="{D42A27DB-BD31-4B8C-83A1-F6EECF244321}">
                <p14:modId xmlns:p14="http://schemas.microsoft.com/office/powerpoint/2010/main" val="3810076732"/>
              </p:ext>
            </p:extLst>
          </p:nvPr>
        </p:nvGraphicFramePr>
        <p:xfrm>
          <a:off x="422939" y="2447958"/>
          <a:ext cx="11346124" cy="3703755"/>
        </p:xfrm>
        <a:graphic>
          <a:graphicData uri="http://schemas.openxmlformats.org/drawingml/2006/table">
            <a:tbl>
              <a:tblPr/>
              <a:tblGrid>
                <a:gridCol w="735765">
                  <a:extLst>
                    <a:ext uri="{9D8B030D-6E8A-4147-A177-3AD203B41FA5}">
                      <a16:colId xmlns:a16="http://schemas.microsoft.com/office/drawing/2014/main" val="2757185839"/>
                    </a:ext>
                  </a:extLst>
                </a:gridCol>
                <a:gridCol w="956496">
                  <a:extLst>
                    <a:ext uri="{9D8B030D-6E8A-4147-A177-3AD203B41FA5}">
                      <a16:colId xmlns:a16="http://schemas.microsoft.com/office/drawing/2014/main" val="1294336109"/>
                    </a:ext>
                  </a:extLst>
                </a:gridCol>
                <a:gridCol w="282043">
                  <a:extLst>
                    <a:ext uri="{9D8B030D-6E8A-4147-A177-3AD203B41FA5}">
                      <a16:colId xmlns:a16="http://schemas.microsoft.com/office/drawing/2014/main" val="491111936"/>
                    </a:ext>
                  </a:extLst>
                </a:gridCol>
                <a:gridCol w="748029">
                  <a:extLst>
                    <a:ext uri="{9D8B030D-6E8A-4147-A177-3AD203B41FA5}">
                      <a16:colId xmlns:a16="http://schemas.microsoft.com/office/drawing/2014/main" val="2036394118"/>
                    </a:ext>
                  </a:extLst>
                </a:gridCol>
                <a:gridCol w="882919">
                  <a:extLst>
                    <a:ext uri="{9D8B030D-6E8A-4147-A177-3AD203B41FA5}">
                      <a16:colId xmlns:a16="http://schemas.microsoft.com/office/drawing/2014/main" val="2155163394"/>
                    </a:ext>
                  </a:extLst>
                </a:gridCol>
                <a:gridCol w="282043">
                  <a:extLst>
                    <a:ext uri="{9D8B030D-6E8A-4147-A177-3AD203B41FA5}">
                      <a16:colId xmlns:a16="http://schemas.microsoft.com/office/drawing/2014/main" val="1254503406"/>
                    </a:ext>
                  </a:extLst>
                </a:gridCol>
                <a:gridCol w="748029">
                  <a:extLst>
                    <a:ext uri="{9D8B030D-6E8A-4147-A177-3AD203B41FA5}">
                      <a16:colId xmlns:a16="http://schemas.microsoft.com/office/drawing/2014/main" val="3868229377"/>
                    </a:ext>
                  </a:extLst>
                </a:gridCol>
                <a:gridCol w="919708">
                  <a:extLst>
                    <a:ext uri="{9D8B030D-6E8A-4147-A177-3AD203B41FA5}">
                      <a16:colId xmlns:a16="http://schemas.microsoft.com/office/drawing/2014/main" val="2739665763"/>
                    </a:ext>
                  </a:extLst>
                </a:gridCol>
                <a:gridCol w="282043">
                  <a:extLst>
                    <a:ext uri="{9D8B030D-6E8A-4147-A177-3AD203B41FA5}">
                      <a16:colId xmlns:a16="http://schemas.microsoft.com/office/drawing/2014/main" val="3217719025"/>
                    </a:ext>
                  </a:extLst>
                </a:gridCol>
                <a:gridCol w="748029">
                  <a:extLst>
                    <a:ext uri="{9D8B030D-6E8A-4147-A177-3AD203B41FA5}">
                      <a16:colId xmlns:a16="http://schemas.microsoft.com/office/drawing/2014/main" val="3403553990"/>
                    </a:ext>
                  </a:extLst>
                </a:gridCol>
                <a:gridCol w="873723">
                  <a:extLst>
                    <a:ext uri="{9D8B030D-6E8A-4147-A177-3AD203B41FA5}">
                      <a16:colId xmlns:a16="http://schemas.microsoft.com/office/drawing/2014/main" val="2614989502"/>
                    </a:ext>
                  </a:extLst>
                </a:gridCol>
                <a:gridCol w="282043">
                  <a:extLst>
                    <a:ext uri="{9D8B030D-6E8A-4147-A177-3AD203B41FA5}">
                      <a16:colId xmlns:a16="http://schemas.microsoft.com/office/drawing/2014/main" val="2772548663"/>
                    </a:ext>
                  </a:extLst>
                </a:gridCol>
                <a:gridCol w="748029">
                  <a:extLst>
                    <a:ext uri="{9D8B030D-6E8A-4147-A177-3AD203B41FA5}">
                      <a16:colId xmlns:a16="http://schemas.microsoft.com/office/drawing/2014/main" val="3169546138"/>
                    </a:ext>
                  </a:extLst>
                </a:gridCol>
                <a:gridCol w="931970">
                  <a:extLst>
                    <a:ext uri="{9D8B030D-6E8A-4147-A177-3AD203B41FA5}">
                      <a16:colId xmlns:a16="http://schemas.microsoft.com/office/drawing/2014/main" val="432519514"/>
                    </a:ext>
                  </a:extLst>
                </a:gridCol>
                <a:gridCol w="282043">
                  <a:extLst>
                    <a:ext uri="{9D8B030D-6E8A-4147-A177-3AD203B41FA5}">
                      <a16:colId xmlns:a16="http://schemas.microsoft.com/office/drawing/2014/main" val="4193615948"/>
                    </a:ext>
                  </a:extLst>
                </a:gridCol>
                <a:gridCol w="748029">
                  <a:extLst>
                    <a:ext uri="{9D8B030D-6E8A-4147-A177-3AD203B41FA5}">
                      <a16:colId xmlns:a16="http://schemas.microsoft.com/office/drawing/2014/main" val="2470506080"/>
                    </a:ext>
                  </a:extLst>
                </a:gridCol>
                <a:gridCol w="895183">
                  <a:extLst>
                    <a:ext uri="{9D8B030D-6E8A-4147-A177-3AD203B41FA5}">
                      <a16:colId xmlns:a16="http://schemas.microsoft.com/office/drawing/2014/main" val="3354169638"/>
                    </a:ext>
                  </a:extLst>
                </a:gridCol>
              </a:tblGrid>
              <a:tr h="38937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977590"/>
                  </a:ext>
                </a:extLst>
              </a:tr>
              <a:tr h="189936">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144.125,20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1.479.321,09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7046439"/>
                  </a:ext>
                </a:extLst>
              </a:tr>
              <a:tr h="189936">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213.108,64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1.791.173,59</a:t>
                      </a:r>
                    </a:p>
                  </a:txBody>
                  <a:tcPr marL="0" marR="0" marT="0" marB="0" anchor="ctr">
                    <a:lnL>
                      <a:noFill/>
                    </a:lnL>
                    <a:lnR>
                      <a:noFill/>
                    </a:lnR>
                    <a:lnT>
                      <a:noFill/>
                    </a:lnT>
                    <a:lnB>
                      <a:noFill/>
                    </a:lnB>
                    <a:noFill/>
                  </a:tcPr>
                </a:tc>
                <a:extLst>
                  <a:ext uri="{0D108BD9-81ED-4DB2-BD59-A6C34878D82A}">
                    <a16:rowId xmlns:a16="http://schemas.microsoft.com/office/drawing/2014/main" val="795928082"/>
                  </a:ext>
                </a:extLst>
              </a:tr>
              <a:tr h="189936">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10060647"/>
                  </a:ext>
                </a:extLst>
              </a:tr>
              <a:tr h="189936">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450768535"/>
                  </a:ext>
                </a:extLst>
              </a:tr>
              <a:tr h="189936">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99194648"/>
                  </a:ext>
                </a:extLst>
              </a:tr>
              <a:tr h="189936">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3745029067"/>
                  </a:ext>
                </a:extLst>
              </a:tr>
              <a:tr h="189936">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dirty="0">
                          <a:solidFill>
                            <a:srgbClr val="002060"/>
                          </a:solidFill>
                          <a:effectLs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234.516,82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3.024.072,18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0587977"/>
                  </a:ext>
                </a:extLst>
              </a:tr>
              <a:tr h="189936">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3429519297"/>
                  </a:ext>
                </a:extLst>
              </a:tr>
              <a:tr h="189936">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20576770"/>
                  </a:ext>
                </a:extLst>
              </a:tr>
              <a:tr h="189936">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3038428441"/>
                  </a:ext>
                </a:extLst>
              </a:tr>
              <a:tr h="189936">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43441808"/>
                  </a:ext>
                </a:extLst>
              </a:tr>
              <a:tr h="189936">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329.832,91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2.803.926,36</a:t>
                      </a:r>
                    </a:p>
                  </a:txBody>
                  <a:tcPr marL="0" marR="0" marT="0" marB="0" anchor="ctr">
                    <a:lnL>
                      <a:noFill/>
                    </a:lnL>
                    <a:lnR>
                      <a:noFill/>
                    </a:lnR>
                    <a:lnT>
                      <a:noFill/>
                    </a:lnT>
                    <a:lnB>
                      <a:noFill/>
                    </a:lnB>
                    <a:noFill/>
                  </a:tcPr>
                </a:tc>
                <a:extLst>
                  <a:ext uri="{0D108BD9-81ED-4DB2-BD59-A6C34878D82A}">
                    <a16:rowId xmlns:a16="http://schemas.microsoft.com/office/drawing/2014/main" val="3872092860"/>
                  </a:ext>
                </a:extLst>
              </a:tr>
              <a:tr h="189936">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1.085.785,77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1.050.727,56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554.166,14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415.912,53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457.179,95</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E-24 A J-24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3.563.771,95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2606785"/>
                  </a:ext>
                </a:extLst>
              </a:tr>
              <a:tr h="189936">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1.097.135,79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1.056.778,24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558.037,27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422.469,14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463.969,08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J-24 A D-24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3.598.389,52</a:t>
                      </a:r>
                    </a:p>
                  </a:txBody>
                  <a:tcPr marL="0" marR="0" marT="0" marB="0" anchor="ctr">
                    <a:lnL>
                      <a:noFill/>
                    </a:lnL>
                    <a:lnR>
                      <a:noFill/>
                    </a:lnR>
                    <a:lnT>
                      <a:noFill/>
                    </a:lnT>
                    <a:lnB>
                      <a:noFill/>
                    </a:lnB>
                    <a:noFill/>
                  </a:tcPr>
                </a:tc>
                <a:extLst>
                  <a:ext uri="{0D108BD9-81ED-4DB2-BD59-A6C34878D82A}">
                    <a16:rowId xmlns:a16="http://schemas.microsoft.com/office/drawing/2014/main" val="3435932614"/>
                  </a:ext>
                </a:extLst>
              </a:tr>
              <a:tr h="655281">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176.792,06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124.270,06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61.128,43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44.302,37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44.735,14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451.228,06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64556054"/>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marzo de 2025</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1029EC35-31C8-C810-79E9-EB70DB45DDFE}"/>
              </a:ext>
            </a:extLst>
          </p:cNvPr>
          <p:cNvGraphicFramePr>
            <a:graphicFrameLocks noGrp="1"/>
          </p:cNvGraphicFramePr>
          <p:nvPr/>
        </p:nvGraphicFramePr>
        <p:xfrm>
          <a:off x="1713099" y="214682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FEBRERO-25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MARZO-25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MAR </a:t>
                      </a:r>
                      <a:r>
                        <a:rPr lang="es-CO" sz="1100" b="1" u="none" strike="noStrike" kern="1200" dirty="0">
                          <a:solidFill>
                            <a:schemeClr val="accent1">
                              <a:lumMod val="50000"/>
                            </a:schemeClr>
                          </a:solidFill>
                          <a:effectLst/>
                          <a:latin typeface="+mn-lt"/>
                          <a:ea typeface="+mn-ea"/>
                          <a:cs typeface="+mn-cs"/>
                        </a:rPr>
                        <a:t>-2025)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1.539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0,39%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396.420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396.749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99,61%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397.960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398.288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2C5610F2-8BFB-2EAA-2966-EE935885D325}"/>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lang="es-MX" sz="1200" dirty="0">
                <a:solidFill>
                  <a:srgbClr val="4472C4">
                    <a:lumMod val="50000"/>
                  </a:srgbClr>
                </a:solidFill>
                <a:latin typeface="Calibri" panose="020F0502020204030204"/>
              </a:rPr>
              <a:t>31</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marzo de 2025.</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marzo de 2025</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13428441-4C22-A547-5BC0-9D56B32DDB3E}"/>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398.288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60.279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3FB1C3BC-45ED-D08F-563A-F1690B0CC91B}"/>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es-MX" sz="1200" dirty="0">
                <a:solidFill>
                  <a:srgbClr val="4472C4">
                    <a:lumMod val="50000"/>
                  </a:srgbClr>
                </a:solidFill>
                <a:latin typeface="Calibri" panose="020F0502020204030204"/>
              </a:rPr>
              <a:t>31 de marzo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2025.</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Marzo 2025</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100" dirty="0">
                <a:solidFill>
                  <a:schemeClr val="accent1">
                    <a:lumMod val="50000"/>
                  </a:schemeClr>
                </a:solidFill>
              </a:rPr>
              <a:t>Información del archivo plano de catastro a corte del 31-marzo-2025 - Descargado del SIGAB el 03 de abril de 2025</a:t>
            </a:r>
            <a:endParaRPr lang="es-CO" altLang="es-CO" sz="1100" dirty="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30887"/>
          </a:xfrm>
          <a:prstGeom prst="rect">
            <a:avLst/>
          </a:prstGeom>
          <a:noFill/>
        </p:spPr>
        <p:txBody>
          <a:bodyPr wrap="square" rtlCol="0">
            <a:spAutoFit/>
          </a:bodyPr>
          <a:lstStyle/>
          <a:p>
            <a:r>
              <a:rPr lang="es-MX" sz="1100" dirty="0">
                <a:solidFill>
                  <a:schemeClr val="accent1">
                    <a:lumMod val="50000"/>
                  </a:schemeClr>
                </a:solidFill>
              </a:rPr>
              <a:t>(*) </a:t>
            </a:r>
            <a:r>
              <a:rPr lang="es-MX" sz="1100" b="1" dirty="0">
                <a:solidFill>
                  <a:schemeClr val="accent1">
                    <a:lumMod val="50000"/>
                  </a:schemeClr>
                </a:solidFill>
              </a:rPr>
              <a:t>Suscriptor</a:t>
            </a:r>
            <a:r>
              <a:rPr lang="es-MX" sz="1100" dirty="0">
                <a:solidFill>
                  <a:schemeClr val="accent1">
                    <a:lumMod val="50000"/>
                  </a:schemeClr>
                </a:solidFill>
              </a:rPr>
              <a:t>: Hace referencia a las cuentas contrato. El cual puede tener uno o varios usuarios.  </a:t>
            </a:r>
          </a:p>
          <a:p>
            <a:r>
              <a:rPr lang="es-MX" sz="1100" dirty="0">
                <a:solidFill>
                  <a:schemeClr val="accent1">
                    <a:lumMod val="50000"/>
                  </a:schemeClr>
                </a:solidFill>
              </a:rPr>
              <a:t>(**) </a:t>
            </a:r>
            <a:r>
              <a:rPr lang="es-MX" sz="1100" b="1" dirty="0">
                <a:solidFill>
                  <a:schemeClr val="accent1">
                    <a:lumMod val="50000"/>
                  </a:schemeClr>
                </a:solidFill>
              </a:rPr>
              <a:t>Usuario</a:t>
            </a:r>
            <a:r>
              <a:rPr lang="es-MX" sz="1100" dirty="0">
                <a:solidFill>
                  <a:schemeClr val="accent1">
                    <a:lumMod val="50000"/>
                  </a:schemeClr>
                </a:solidFill>
              </a:rPr>
              <a:t>: Hace referencia al conjunto de unidades residenciales y no residenciales. </a:t>
            </a:r>
            <a:endParaRPr lang="es-CO" sz="11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92BB4EF8-2679-3345-6FBE-8A17967280BB}"/>
              </a:ext>
            </a:extLst>
          </p:cNvPr>
          <p:cNvGraphicFramePr>
            <a:graphicFrameLocks noGrp="1"/>
          </p:cNvGraphicFramePr>
          <p:nvPr/>
        </p:nvGraphicFramePr>
        <p:xfrm>
          <a:off x="1779588" y="1357761"/>
          <a:ext cx="8528194" cy="4054746"/>
        </p:xfrm>
        <a:graphic>
          <a:graphicData uri="http://schemas.openxmlformats.org/drawingml/2006/table">
            <a:tbl>
              <a:tblPr/>
              <a:tblGrid>
                <a:gridCol w="703684">
                  <a:extLst>
                    <a:ext uri="{9D8B030D-6E8A-4147-A177-3AD203B41FA5}">
                      <a16:colId xmlns:a16="http://schemas.microsoft.com/office/drawing/2014/main" val="1635853688"/>
                    </a:ext>
                  </a:extLst>
                </a:gridCol>
                <a:gridCol w="911181">
                  <a:extLst>
                    <a:ext uri="{9D8B030D-6E8A-4147-A177-3AD203B41FA5}">
                      <a16:colId xmlns:a16="http://schemas.microsoft.com/office/drawing/2014/main" val="3957502286"/>
                    </a:ext>
                  </a:extLst>
                </a:gridCol>
                <a:gridCol w="911181">
                  <a:extLst>
                    <a:ext uri="{9D8B030D-6E8A-4147-A177-3AD203B41FA5}">
                      <a16:colId xmlns:a16="http://schemas.microsoft.com/office/drawing/2014/main" val="2147779380"/>
                    </a:ext>
                  </a:extLst>
                </a:gridCol>
                <a:gridCol w="748792">
                  <a:extLst>
                    <a:ext uri="{9D8B030D-6E8A-4147-A177-3AD203B41FA5}">
                      <a16:colId xmlns:a16="http://schemas.microsoft.com/office/drawing/2014/main" val="367449436"/>
                    </a:ext>
                  </a:extLst>
                </a:gridCol>
                <a:gridCol w="721728">
                  <a:extLst>
                    <a:ext uri="{9D8B030D-6E8A-4147-A177-3AD203B41FA5}">
                      <a16:colId xmlns:a16="http://schemas.microsoft.com/office/drawing/2014/main" val="90691600"/>
                    </a:ext>
                  </a:extLst>
                </a:gridCol>
                <a:gridCol w="884116">
                  <a:extLst>
                    <a:ext uri="{9D8B030D-6E8A-4147-A177-3AD203B41FA5}">
                      <a16:colId xmlns:a16="http://schemas.microsoft.com/office/drawing/2014/main" val="3033181629"/>
                    </a:ext>
                  </a:extLst>
                </a:gridCol>
                <a:gridCol w="884116">
                  <a:extLst>
                    <a:ext uri="{9D8B030D-6E8A-4147-A177-3AD203B41FA5}">
                      <a16:colId xmlns:a16="http://schemas.microsoft.com/office/drawing/2014/main" val="1650852296"/>
                    </a:ext>
                  </a:extLst>
                </a:gridCol>
                <a:gridCol w="703684">
                  <a:extLst>
                    <a:ext uri="{9D8B030D-6E8A-4147-A177-3AD203B41FA5}">
                      <a16:colId xmlns:a16="http://schemas.microsoft.com/office/drawing/2014/main" val="2295940271"/>
                    </a:ext>
                  </a:extLst>
                </a:gridCol>
                <a:gridCol w="685641">
                  <a:extLst>
                    <a:ext uri="{9D8B030D-6E8A-4147-A177-3AD203B41FA5}">
                      <a16:colId xmlns:a16="http://schemas.microsoft.com/office/drawing/2014/main" val="1221058469"/>
                    </a:ext>
                  </a:extLst>
                </a:gridCol>
                <a:gridCol w="1374071">
                  <a:extLst>
                    <a:ext uri="{9D8B030D-6E8A-4147-A177-3AD203B41FA5}">
                      <a16:colId xmlns:a16="http://schemas.microsoft.com/office/drawing/2014/main" val="3039970569"/>
                    </a:ext>
                  </a:extLst>
                </a:gridCol>
              </a:tblGrid>
              <a:tr h="149461">
                <a:tc gridSpan="10">
                  <a:txBody>
                    <a:bodyPr/>
                    <a:lstStyle/>
                    <a:p>
                      <a:pPr algn="ctr" rtl="0" fontAlgn="ctr"/>
                      <a:r>
                        <a:rPr lang="es-CO" sz="800" b="1" i="0" u="none" strike="noStrike" dirty="0">
                          <a:solidFill>
                            <a:srgbClr val="203764"/>
                          </a:solidFill>
                          <a:effectLst/>
                          <a:latin typeface="Calibri" panose="020F0502020204030204" pitchFamily="34" charset="0"/>
                        </a:rPr>
                        <a:t>CATASTRO DE SUSCRIPTORES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32126699"/>
                  </a:ext>
                </a:extLst>
              </a:tr>
              <a:tr h="149461">
                <a:tc rowSpan="2">
                  <a:txBody>
                    <a:bodyPr/>
                    <a:lstStyle/>
                    <a:p>
                      <a:pPr algn="ctr" rtl="0" fontAlgn="ctr"/>
                      <a:r>
                        <a:rPr lang="es-CO" sz="800" b="1" i="0" u="none" strike="noStrike" dirty="0">
                          <a:solidFill>
                            <a:srgbClr val="203764"/>
                          </a:solidFill>
                          <a:effectLst/>
                          <a:latin typeface="Calibri" panose="020F0502020204030204" pitchFamily="34" charset="0"/>
                        </a:rPr>
                        <a:t>ASE</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rgbClr val="203764"/>
                          </a:solidFill>
                          <a:effectLst/>
                          <a:latin typeface="Calibri" panose="020F0502020204030204" pitchFamily="34" charset="0"/>
                        </a:rPr>
                        <a:t>LOCALIDAD</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rowSpan="2">
                  <a:txBody>
                    <a:bodyPr/>
                    <a:lstStyle/>
                    <a:p>
                      <a:pPr algn="ctr" rtl="0" fontAlgn="ctr"/>
                      <a:r>
                        <a:rPr lang="es-CO" sz="800" b="1" i="0" u="none" strike="noStrike" dirty="0">
                          <a:solidFill>
                            <a:srgbClr val="203764"/>
                          </a:solidFill>
                          <a:effectLst/>
                          <a:latin typeface="Calibri" panose="020F0502020204030204" pitchFamily="34" charset="0"/>
                        </a:rPr>
                        <a:t>NOMBRE LOCALIDAD</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rowSpan="2">
                  <a:txBody>
                    <a:bodyPr/>
                    <a:lstStyle/>
                    <a:p>
                      <a:pPr algn="ctr" rtl="0" fontAlgn="ctr"/>
                      <a:r>
                        <a:rPr lang="es-CO" sz="800" b="1" i="0" u="none" strike="noStrike" dirty="0">
                          <a:solidFill>
                            <a:srgbClr val="203764"/>
                          </a:solidFill>
                          <a:effectLst/>
                          <a:latin typeface="Calibri" panose="020F0502020204030204" pitchFamily="34" charset="0"/>
                        </a:rPr>
                        <a:t># SUSCRIPTORES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rgbClr val="203764"/>
                          </a:solidFill>
                          <a:effectLst/>
                          <a:latin typeface="Calibri" panose="020F0502020204030204" pitchFamily="34" charset="0"/>
                        </a:rPr>
                        <a:t># USUARIOS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rowSpan="2">
                  <a:txBody>
                    <a:bodyPr/>
                    <a:lstStyle/>
                    <a:p>
                      <a:pPr algn="ctr" rtl="0" fontAlgn="ctr"/>
                      <a:r>
                        <a:rPr lang="es-CO" sz="800" b="1" i="0" u="none" strike="noStrike">
                          <a:solidFill>
                            <a:srgbClr val="203764"/>
                          </a:solidFill>
                          <a:effectLst/>
                          <a:latin typeface="Calibri" panose="020F0502020204030204" pitchFamily="34" charset="0"/>
                        </a:rPr>
                        <a:t># INMUEBLES DESOCUPADOS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rowSpan="2">
                  <a:txBody>
                    <a:bodyPr/>
                    <a:lstStyle/>
                    <a:p>
                      <a:pPr algn="ctr" rtl="0" fontAlgn="ctr"/>
                      <a:r>
                        <a:rPr lang="es-MX" sz="800" b="1" i="0" u="none" strike="noStrike">
                          <a:solidFill>
                            <a:srgbClr val="203764"/>
                          </a:solidFill>
                          <a:effectLst/>
                          <a:latin typeface="Calibri" panose="020F0502020204030204" pitchFamily="34" charset="0"/>
                        </a:rPr>
                        <a:t>CUENTAS CON DESCUENTO POR LA NO RECOLECCIÓN PUERTA A PUERTA</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gridSpan="2">
                  <a:txBody>
                    <a:bodyPr/>
                    <a:lstStyle/>
                    <a:p>
                      <a:pPr algn="ctr" rtl="0" fontAlgn="ctr"/>
                      <a:r>
                        <a:rPr lang="es-CO" sz="800" b="1" i="0" u="none" strike="noStrike">
                          <a:solidFill>
                            <a:srgbClr val="203764"/>
                          </a:solidFill>
                          <a:effectLst/>
                          <a:latin typeface="Calibri" panose="020F0502020204030204" pitchFamily="34" charset="0"/>
                        </a:rPr>
                        <a:t>TIPO DE POBLACIÓN</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800" b="1" i="0" u="none" strike="noStrike">
                          <a:solidFill>
                            <a:srgbClr val="203764"/>
                          </a:solidFill>
                          <a:effectLst/>
                          <a:latin typeface="Calibri" panose="020F0502020204030204" pitchFamily="34" charset="0"/>
                        </a:rPr>
                        <a:t> TOTAL DE CUENTAS CONTRATO VINCULADAS A LA ACTIVIDAD DE APROVECHAMIENTO</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1210850736"/>
                  </a:ext>
                </a:extLst>
              </a:tr>
              <a:tr h="386158">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800" b="1" i="0" u="none" strike="noStrike">
                          <a:solidFill>
                            <a:srgbClr val="203764"/>
                          </a:solidFill>
                          <a:effectLst/>
                          <a:latin typeface="Calibri" panose="020F0502020204030204" pitchFamily="34" charset="0"/>
                        </a:rPr>
                        <a:t>SUSCRIPTORES RURALES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a:txBody>
                    <a:bodyPr/>
                    <a:lstStyle/>
                    <a:p>
                      <a:pPr algn="ctr" rtl="0" fontAlgn="ctr"/>
                      <a:r>
                        <a:rPr lang="es-CO" sz="800" b="1" i="0" u="none" strike="noStrike">
                          <a:solidFill>
                            <a:srgbClr val="203764"/>
                          </a:solidFill>
                          <a:effectLst/>
                          <a:latin typeface="Calibri" panose="020F0502020204030204" pitchFamily="34" charset="0"/>
                        </a:rPr>
                        <a:t>SUSCRIPTORES URBANOS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2044850360"/>
                  </a:ext>
                </a:extLst>
              </a:tr>
              <a:tr h="142342">
                <a:tc rowSpan="7">
                  <a:txBody>
                    <a:bodyPr/>
                    <a:lstStyle/>
                    <a:p>
                      <a:pPr algn="ctr" fontAlgn="ctr"/>
                      <a:r>
                        <a:rPr lang="es-CO" sz="800" b="1" i="0" u="none" strike="noStrike" dirty="0">
                          <a:solidFill>
                            <a:srgbClr val="000000"/>
                          </a:solidFill>
                          <a:effectLst/>
                          <a:latin typeface="Aptos Narrow" panose="020B0004020202020204" pitchFamily="34" charset="0"/>
                        </a:rPr>
                        <a:t>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CANDELARIA</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9.082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12.561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219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375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9.082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rowSpan="7">
                  <a:txBody>
                    <a:bodyPr/>
                    <a:lstStyle/>
                    <a:p>
                      <a:pPr algn="ctr" rtl="0" fontAlgn="ctr"/>
                      <a:r>
                        <a:rPr lang="es-CO" sz="800" b="0" i="0" u="none" strike="noStrike">
                          <a:solidFill>
                            <a:srgbClr val="203764"/>
                          </a:solidFill>
                          <a:effectLst/>
                          <a:latin typeface="Calibri" panose="020F0502020204030204" pitchFamily="34" charset="0"/>
                        </a:rPr>
                        <a:t>45.540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940387002"/>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CHAPINERO</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108.465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117.844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1350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2.294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959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107.506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409653355"/>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SAN CRISTOBAL</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101.760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146.311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1.795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8.584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57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101.703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05735458"/>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SANTA FE</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47.687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61.795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1060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1.731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63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47.624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81907392"/>
                  </a:ext>
                </a:extLst>
              </a:tr>
              <a:tr h="142342">
                <a:tc vMerge="1">
                  <a:txBody>
                    <a:bodyPr/>
                    <a:lstStyle/>
                    <a:p>
                      <a:endParaRPr lang="es-CO"/>
                    </a:p>
                  </a:txBody>
                  <a:tcPr/>
                </a:tc>
                <a:tc>
                  <a:txBody>
                    <a:bodyPr/>
                    <a:lstStyle/>
                    <a:p>
                      <a:pPr algn="ctr" rtl="0" fontAlgn="ctr"/>
                      <a:r>
                        <a:rPr lang="es-CO" sz="800" b="0" i="0" u="none" strike="noStrike" dirty="0">
                          <a:solidFill>
                            <a:srgbClr val="203764"/>
                          </a:solidFill>
                          <a:effectLst/>
                          <a:latin typeface="Calibri" panose="020F0502020204030204" pitchFamily="34" charset="0"/>
                        </a:rPr>
                        <a:t>20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SUMAPAZ</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143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143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143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676504856"/>
                  </a:ext>
                </a:extLst>
              </a:tr>
              <a:tr h="142342">
                <a:tc vMerge="1">
                  <a:txBody>
                    <a:bodyPr/>
                    <a:lstStyle/>
                    <a:p>
                      <a:endParaRPr lang="es-CO"/>
                    </a:p>
                  </a:txBody>
                  <a:tcPr/>
                </a:tc>
                <a:tc>
                  <a:txBody>
                    <a:bodyPr/>
                    <a:lstStyle/>
                    <a:p>
                      <a:pPr algn="ctr" rtl="0" fontAlgn="ctr"/>
                      <a:r>
                        <a:rPr lang="es-CO" sz="800" b="0" i="0" u="none" strike="noStrike" dirty="0">
                          <a:solidFill>
                            <a:srgbClr val="203764"/>
                          </a:solidFill>
                          <a:effectLst/>
                          <a:latin typeface="Calibri" panose="020F0502020204030204" pitchFamily="34" charset="0"/>
                        </a:rPr>
                        <a:t>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USAQUEN</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236.790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261.777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1280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1.749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418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236.372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70648323"/>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USME</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102.628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148.054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1028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3.318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223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102.405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656351689"/>
                  </a:ext>
                </a:extLst>
              </a:tr>
              <a:tr h="142342">
                <a:tc rowSpan="8">
                  <a:txBody>
                    <a:bodyPr/>
                    <a:lstStyle/>
                    <a:p>
                      <a:pPr algn="ctr" fontAlgn="ctr"/>
                      <a:r>
                        <a:rPr lang="es-CO" sz="800" b="1" i="0" u="none" strike="noStrike">
                          <a:solidFill>
                            <a:srgbClr val="000000"/>
                          </a:solidFill>
                          <a:effectLst/>
                          <a:latin typeface="Aptos Narrow" panose="020B0004020202020204" pitchFamily="34" charset="0"/>
                        </a:rPr>
                        <a:t>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ANTONIO NARIÑO</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28.013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44.100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418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284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28.013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rowSpan="8">
                  <a:txBody>
                    <a:bodyPr/>
                    <a:lstStyle/>
                    <a:p>
                      <a:pPr algn="ctr" rtl="0" fontAlgn="ctr"/>
                      <a:r>
                        <a:rPr lang="es-CO" sz="800" b="0" i="0" u="none" strike="noStrike">
                          <a:solidFill>
                            <a:srgbClr val="203764"/>
                          </a:solidFill>
                          <a:effectLst/>
                          <a:latin typeface="Calibri" panose="020F0502020204030204" pitchFamily="34" charset="0"/>
                        </a:rPr>
                        <a:t>385.994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625862940"/>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BOSA</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177.156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267.095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1.059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8.066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177.156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86512939"/>
                  </a:ext>
                </a:extLst>
              </a:tr>
              <a:tr h="142342">
                <a:tc vMerge="1">
                  <a:txBody>
                    <a:bodyPr/>
                    <a:lstStyle/>
                    <a:p>
                      <a:endParaRPr lang="es-CO"/>
                    </a:p>
                  </a:txBody>
                  <a:tcPr/>
                </a:tc>
                <a:tc>
                  <a:txBody>
                    <a:bodyPr/>
                    <a:lstStyle/>
                    <a:p>
                      <a:pPr algn="ctr" rtl="0" fontAlgn="ctr"/>
                      <a:r>
                        <a:rPr lang="es-CO" sz="800" b="0" i="0" u="none" strike="noStrike" dirty="0">
                          <a:solidFill>
                            <a:srgbClr val="203764"/>
                          </a:solidFill>
                          <a:effectLst/>
                          <a:latin typeface="Calibri" panose="020F0502020204030204" pitchFamily="34" charset="0"/>
                        </a:rPr>
                        <a:t>19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CIUDAD BOLIVAR</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138.237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220.416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1032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43.175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138.188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79900157"/>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14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LOS MARTIRES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34.094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53.104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401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208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34.094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89714109"/>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16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PUENTE ARANDA</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74.895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110.709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1.024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3.129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74.895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421845759"/>
                  </a:ext>
                </a:extLst>
              </a:tr>
              <a:tr h="261413">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18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RAFAEL URIBE URIBE</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87.996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144.464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1.148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22.563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87.996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97218137"/>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13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TEUSAQUILLO</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70.904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84.210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488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1.458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70.904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01411291"/>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TUNJUELITO</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36.508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66.620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543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2766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36.508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753783917"/>
                  </a:ext>
                </a:extLst>
              </a:tr>
              <a:tr h="142342">
                <a:tc rowSpan="2">
                  <a:txBody>
                    <a:bodyPr/>
                    <a:lstStyle/>
                    <a:p>
                      <a:pPr algn="ctr" fontAlgn="ctr"/>
                      <a:r>
                        <a:rPr lang="es-CO" sz="800" b="1" i="0" u="none" strike="noStrike">
                          <a:solidFill>
                            <a:srgbClr val="000000"/>
                          </a:solidFill>
                          <a:effectLst/>
                          <a:latin typeface="Aptos Narrow" panose="020B0004020202020204" pitchFamily="34" charset="0"/>
                        </a:rPr>
                        <a:t>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FONTIBÓN</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143.870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167.210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883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63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143.870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rowSpan="2">
                  <a:txBody>
                    <a:bodyPr/>
                    <a:lstStyle/>
                    <a:p>
                      <a:pPr algn="ctr" rtl="0" fontAlgn="ctr"/>
                      <a:r>
                        <a:rPr lang="es-CO" sz="800" b="0" i="0" u="none" strike="noStrike">
                          <a:solidFill>
                            <a:srgbClr val="203764"/>
                          </a:solidFill>
                          <a:effectLst/>
                          <a:latin typeface="Calibri" panose="020F0502020204030204" pitchFamily="34" charset="0"/>
                        </a:rPr>
                        <a:t>105.200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820027159"/>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KENNEDY</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333.589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406.266</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2.732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3.368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333.589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36887060"/>
                  </a:ext>
                </a:extLst>
              </a:tr>
              <a:tr h="142342">
                <a:tc rowSpan="2">
                  <a:txBody>
                    <a:bodyPr/>
                    <a:lstStyle/>
                    <a:p>
                      <a:pPr algn="ctr" fontAlgn="ctr"/>
                      <a:r>
                        <a:rPr lang="es-CO" sz="800" b="1" i="0" u="none" strike="noStrike">
                          <a:solidFill>
                            <a:srgbClr val="000000"/>
                          </a:solidFill>
                          <a:effectLst/>
                          <a:latin typeface="Aptos Narrow" panose="020B0004020202020204" pitchFamily="34" charset="0"/>
                        </a:rPr>
                        <a:t>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BARRIOS UNIDOS</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56.430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79.459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942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135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56.430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rowSpan="2">
                  <a:txBody>
                    <a:bodyPr/>
                    <a:lstStyle/>
                    <a:p>
                      <a:pPr algn="ctr" rtl="0" fontAlgn="ctr"/>
                      <a:r>
                        <a:rPr lang="es-CO" sz="800" b="0" i="0" u="none" strike="noStrike" dirty="0">
                          <a:solidFill>
                            <a:srgbClr val="203764"/>
                          </a:solidFill>
                          <a:effectLst/>
                          <a:latin typeface="Calibri" panose="020F0502020204030204" pitchFamily="34" charset="0"/>
                        </a:rPr>
                        <a:t>104.034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605151450"/>
                  </a:ext>
                </a:extLst>
              </a:tr>
              <a:tr h="142342">
                <a:tc vMerge="1">
                  <a:txBody>
                    <a:bodyPr/>
                    <a:lstStyle/>
                    <a:p>
                      <a:endParaRPr lang="es-CO"/>
                    </a:p>
                  </a:txBody>
                  <a:tcPr/>
                </a:tc>
                <a:tc>
                  <a:txBody>
                    <a:bodyPr/>
                    <a:lstStyle/>
                    <a:p>
                      <a:pPr algn="ctr" rtl="0" fontAlgn="ctr"/>
                      <a:r>
                        <a:rPr lang="es-CO" sz="800" b="0" i="0" u="none" strike="noStrike">
                          <a:solidFill>
                            <a:srgbClr val="203764"/>
                          </a:solidFill>
                          <a:effectLst/>
                          <a:latin typeface="Calibri" panose="020F0502020204030204" pitchFamily="34" charset="0"/>
                        </a:rPr>
                        <a:t>10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ENGATIVÁ</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235.158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329.850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1760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239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0</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235.158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523353188"/>
                  </a:ext>
                </a:extLst>
              </a:tr>
              <a:tr h="142342">
                <a:tc>
                  <a:txBody>
                    <a:bodyPr/>
                    <a:lstStyle/>
                    <a:p>
                      <a:pPr algn="ctr" fontAlgn="b"/>
                      <a:r>
                        <a:rPr lang="es-CO" sz="800" b="1" i="0" u="none" strike="noStrike">
                          <a:solidFill>
                            <a:srgbClr val="000000"/>
                          </a:solidFill>
                          <a:effectLst/>
                          <a:latin typeface="Aptos Narrow" panose="020B0004020202020204" pitchFamily="34" charset="0"/>
                        </a:rPr>
                        <a:t>5</a:t>
                      </a:r>
                    </a:p>
                  </a:txBody>
                  <a:tcPr marL="6825" marR="6825" marT="6825" marB="0" anchor="b">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11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SUBA</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398.288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447.085</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a:solidFill>
                            <a:srgbClr val="203764"/>
                          </a:solidFill>
                          <a:effectLst/>
                          <a:latin typeface="Calibri" panose="020F0502020204030204" pitchFamily="34" charset="0"/>
                        </a:rPr>
                        <a:t>899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11.418</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solidFill>
                      <a:schemeClr val="bg1"/>
                    </a:solidFill>
                  </a:tcPr>
                </a:tc>
                <a:tc>
                  <a:txBody>
                    <a:bodyPr/>
                    <a:lstStyle/>
                    <a:p>
                      <a:pPr algn="ctr" rtl="0" fontAlgn="ctr"/>
                      <a:r>
                        <a:rPr lang="es-CO" sz="800" b="0" i="0" u="none" strike="noStrike" dirty="0">
                          <a:solidFill>
                            <a:srgbClr val="203764"/>
                          </a:solidFill>
                          <a:effectLst/>
                          <a:latin typeface="Calibri" panose="020F0502020204030204" pitchFamily="34" charset="0"/>
                        </a:rPr>
                        <a:t>1.539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396.749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60.279</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663179272"/>
                  </a:ext>
                </a:extLst>
              </a:tr>
              <a:tr h="142342">
                <a:tc gridSpan="3">
                  <a:txBody>
                    <a:bodyPr/>
                    <a:lstStyle/>
                    <a:p>
                      <a:pPr algn="ctr" fontAlgn="b"/>
                      <a:r>
                        <a:rPr lang="es-CO" sz="800" b="1" i="0" u="none" strike="noStrike">
                          <a:solidFill>
                            <a:srgbClr val="0B3040"/>
                          </a:solidFill>
                          <a:effectLst/>
                          <a:latin typeface="Aptos Narrow" panose="020B0004020202020204" pitchFamily="34" charset="0"/>
                        </a:rPr>
                        <a:t>Total</a:t>
                      </a:r>
                    </a:p>
                  </a:txBody>
                  <a:tcPr marL="6825" marR="6825" marT="6825" marB="0" anchor="b">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a:txBody>
                    <a:bodyPr/>
                    <a:lstStyle/>
                    <a:p>
                      <a:pPr algn="ctr" rtl="0" fontAlgn="ctr"/>
                      <a:r>
                        <a:rPr lang="es-CO" sz="800" b="1" i="0" u="none" strike="noStrike">
                          <a:solidFill>
                            <a:srgbClr val="0B3040"/>
                          </a:solidFill>
                          <a:effectLst/>
                          <a:latin typeface="Calibri" panose="020F0502020204030204" pitchFamily="34" charset="0"/>
                        </a:rPr>
                        <a:t>2.421.693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1" i="0" u="none" strike="noStrike" dirty="0">
                          <a:solidFill>
                            <a:srgbClr val="0B3040"/>
                          </a:solidFill>
                          <a:effectLst/>
                          <a:latin typeface="Calibri" panose="020F0502020204030204" pitchFamily="34" charset="0"/>
                        </a:rPr>
                        <a:t>3.169.073</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1" i="0" u="none" strike="noStrike">
                          <a:solidFill>
                            <a:srgbClr val="0B3040"/>
                          </a:solidFill>
                          <a:effectLst/>
                          <a:latin typeface="Calibri" panose="020F0502020204030204" pitchFamily="34" charset="0"/>
                        </a:rPr>
                        <a:t>20.061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1" i="0" u="none" strike="noStrike" dirty="0">
                          <a:solidFill>
                            <a:srgbClr val="0B3040"/>
                          </a:solidFill>
                          <a:effectLst/>
                          <a:latin typeface="Calibri" panose="020F0502020204030204" pitchFamily="34" charset="0"/>
                        </a:rPr>
                        <a:t>114.924</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1" i="0" u="none" strike="noStrike">
                          <a:solidFill>
                            <a:srgbClr val="0B3040"/>
                          </a:solidFill>
                          <a:effectLst/>
                          <a:latin typeface="Calibri" panose="020F0502020204030204" pitchFamily="34" charset="0"/>
                        </a:rPr>
                        <a:t>3.451</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1" i="0" u="none" strike="noStrike" dirty="0">
                          <a:solidFill>
                            <a:srgbClr val="0B3040"/>
                          </a:solidFill>
                          <a:effectLst/>
                          <a:latin typeface="Calibri" panose="020F0502020204030204" pitchFamily="34" charset="0"/>
                        </a:rPr>
                        <a:t>2.418.242</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ctr" rtl="0" fontAlgn="ctr"/>
                      <a:r>
                        <a:rPr lang="es-CO" sz="800" b="1" i="0" u="none" strike="noStrike" dirty="0">
                          <a:solidFill>
                            <a:srgbClr val="0B3040"/>
                          </a:solidFill>
                          <a:effectLst/>
                          <a:latin typeface="Calibri" panose="020F0502020204030204" pitchFamily="34" charset="0"/>
                        </a:rPr>
                        <a:t>701.047</a:t>
                      </a:r>
                    </a:p>
                  </a:txBody>
                  <a:tcPr marL="6825" marR="6825" marT="6825" marB="0" anchor="ctr">
                    <a:lnL w="12700" cap="flat" cmpd="sng" algn="ctr">
                      <a:solidFill>
                        <a:schemeClr val="accent6">
                          <a:lumMod val="60000"/>
                          <a:lumOff val="40000"/>
                        </a:schemeClr>
                      </a:solidFill>
                      <a:prstDash val="solid"/>
                      <a:round/>
                      <a:headEnd type="none" w="med" len="med"/>
                      <a:tailEnd type="none" w="med" len="med"/>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960610615"/>
                  </a:ext>
                </a:extLst>
              </a:tr>
              <a:tr h="261413">
                <a:tc>
                  <a:txBody>
                    <a:bodyPr/>
                    <a:lstStyle/>
                    <a:p>
                      <a:pPr algn="ctr" fontAlgn="b"/>
                      <a:endParaRPr lang="es-CO" sz="800" b="0" i="0" u="none" strike="noStrike" dirty="0">
                        <a:solidFill>
                          <a:srgbClr val="000000"/>
                        </a:solidFill>
                        <a:effectLst/>
                        <a:latin typeface="Aptos Narrow" panose="020B0004020202020204" pitchFamily="34" charset="0"/>
                      </a:endParaRPr>
                    </a:p>
                  </a:txBody>
                  <a:tcPr marL="6825" marR="6825" marT="6825" marB="0" anchor="b">
                    <a:lnL w="12700" cap="flat" cmpd="sng" algn="ctr">
                      <a:solidFill>
                        <a:schemeClr val="accent6">
                          <a:lumMod val="60000"/>
                          <a:lumOff val="40000"/>
                        </a:schemeClr>
                      </a:solidFill>
                      <a:prstDash val="solid"/>
                      <a:round/>
                      <a:headEnd type="none" w="med" len="med"/>
                      <a:tailEnd type="none" w="med" len="med"/>
                    </a:lnL>
                    <a:lnR>
                      <a:noFill/>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a:txBody>
                    <a:bodyPr/>
                    <a:lstStyle/>
                    <a:p>
                      <a:pPr algn="r" fontAlgn="b"/>
                      <a:r>
                        <a:rPr lang="es-CO" sz="800" b="1" i="0" u="none" strike="noStrike" dirty="0">
                          <a:solidFill>
                            <a:schemeClr val="accent1">
                              <a:lumMod val="50000"/>
                            </a:schemeClr>
                          </a:solidFill>
                          <a:effectLst/>
                          <a:latin typeface="Aptos Narrow" panose="020B0004020202020204" pitchFamily="34" charset="0"/>
                        </a:rPr>
                        <a:t>Fuente </a:t>
                      </a:r>
                    </a:p>
                  </a:txBody>
                  <a:tcPr marL="6825" marR="6825" marT="6825" marB="0" anchor="ctr">
                    <a:lnL>
                      <a:noFill/>
                    </a:lnL>
                    <a:lnR>
                      <a:noFill/>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gridSpan="7">
                  <a:txBody>
                    <a:bodyPr/>
                    <a:lstStyle/>
                    <a:p>
                      <a:pPr algn="l" fontAlgn="b"/>
                      <a:r>
                        <a:rPr lang="es-MX" sz="800" b="0" i="0" u="none" strike="noStrike" dirty="0">
                          <a:solidFill>
                            <a:schemeClr val="accent1">
                              <a:lumMod val="50000"/>
                            </a:schemeClr>
                          </a:solidFill>
                          <a:effectLst/>
                          <a:latin typeface="Aptos" panose="020B0004020202020204" pitchFamily="34" charset="0"/>
                        </a:rPr>
                        <a:t>Informe Mensual Interventoría, consorcio Proyección Capital febrero de 2025 (Cifras de diciembre de marzo de 2025)</a:t>
                      </a:r>
                    </a:p>
                  </a:txBody>
                  <a:tcPr marL="6825" marR="6825" marT="6825" marB="0" anchor="ctr">
                    <a:lnL>
                      <a:noFill/>
                    </a:lnL>
                    <a:lnR>
                      <a:noFill/>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fontAlgn="b"/>
                      <a:endParaRPr lang="es-CO" sz="800" b="0" i="0" u="none" strike="noStrike" dirty="0">
                        <a:solidFill>
                          <a:srgbClr val="000000"/>
                        </a:solidFill>
                        <a:effectLst/>
                        <a:latin typeface="Aptos Narrow" panose="020B0004020202020204" pitchFamily="34" charset="0"/>
                      </a:endParaRPr>
                    </a:p>
                  </a:txBody>
                  <a:tcPr marL="6825" marR="6825" marT="6825" marB="0" anchor="b">
                    <a:lnL>
                      <a:noFill/>
                    </a:lnL>
                    <a:lnR w="12700" cap="flat" cmpd="sng" algn="ctr">
                      <a:solidFill>
                        <a:schemeClr val="accent6">
                          <a:lumMod val="60000"/>
                          <a:lumOff val="40000"/>
                        </a:schemeClr>
                      </a:solidFill>
                      <a:prstDash val="solid"/>
                      <a:round/>
                      <a:headEnd type="none" w="med" len="med"/>
                      <a:tailEnd type="none" w="med" len="med"/>
                    </a:lnR>
                    <a:lnT w="12700" cap="flat" cmpd="sng" algn="ctr">
                      <a:solidFill>
                        <a:schemeClr val="accent6">
                          <a:lumMod val="60000"/>
                          <a:lumOff val="40000"/>
                        </a:schemeClr>
                      </a:solidFill>
                      <a:prstDash val="solid"/>
                      <a:round/>
                      <a:headEnd type="none" w="med" len="med"/>
                      <a:tailEnd type="none" w="med" len="med"/>
                    </a:lnT>
                    <a:lnB w="12700" cap="flat" cmpd="sng" algn="ctr">
                      <a:solidFill>
                        <a:schemeClr val="accent6">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378458200"/>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MARZO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70750" y="1409990"/>
          <a:ext cx="8750298" cy="311138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Tabla 3">
            <a:extLst>
              <a:ext uri="{FF2B5EF4-FFF2-40B4-BE49-F238E27FC236}">
                <a16:creationId xmlns:a16="http://schemas.microsoft.com/office/drawing/2014/main" id="{CE32CC5C-785E-3DAC-3FDF-FB71C9F9097A}"/>
              </a:ext>
            </a:extLst>
          </p:cNvPr>
          <p:cNvGraphicFramePr>
            <a:graphicFrameLocks noGrp="1"/>
          </p:cNvGraphicFramePr>
          <p:nvPr/>
        </p:nvGraphicFramePr>
        <p:xfrm>
          <a:off x="1770750" y="4553053"/>
          <a:ext cx="8750298" cy="1989191"/>
        </p:xfrm>
        <a:graphic>
          <a:graphicData uri="http://schemas.openxmlformats.org/drawingml/2006/table">
            <a:tbl>
              <a:tblPr/>
              <a:tblGrid>
                <a:gridCol w="1970245">
                  <a:extLst>
                    <a:ext uri="{9D8B030D-6E8A-4147-A177-3AD203B41FA5}">
                      <a16:colId xmlns:a16="http://schemas.microsoft.com/office/drawing/2014/main" val="4264387507"/>
                    </a:ext>
                  </a:extLst>
                </a:gridCol>
                <a:gridCol w="2525467">
                  <a:extLst>
                    <a:ext uri="{9D8B030D-6E8A-4147-A177-3AD203B41FA5}">
                      <a16:colId xmlns:a16="http://schemas.microsoft.com/office/drawing/2014/main" val="4131210703"/>
                    </a:ext>
                  </a:extLst>
                </a:gridCol>
                <a:gridCol w="2284341">
                  <a:extLst>
                    <a:ext uri="{9D8B030D-6E8A-4147-A177-3AD203B41FA5}">
                      <a16:colId xmlns:a16="http://schemas.microsoft.com/office/drawing/2014/main" val="1754042878"/>
                    </a:ext>
                  </a:extLst>
                </a:gridCol>
                <a:gridCol w="1970245">
                  <a:extLst>
                    <a:ext uri="{9D8B030D-6E8A-4147-A177-3AD203B41FA5}">
                      <a16:colId xmlns:a16="http://schemas.microsoft.com/office/drawing/2014/main" val="4085667143"/>
                    </a:ext>
                  </a:extLst>
                </a:gridCol>
              </a:tblGrid>
              <a:tr h="424101">
                <a:tc>
                  <a:txBody>
                    <a:bodyPr/>
                    <a:lstStyle/>
                    <a:p>
                      <a:pPr algn="ctr" rtl="0" fontAlgn="ctr"/>
                      <a:r>
                        <a:rPr lang="es-CO" sz="14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facturación a marzo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recaudo a marzo de 2025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538722381"/>
                  </a:ext>
                </a:extLst>
              </a:tr>
              <a:tr h="212051">
                <a:tc>
                  <a:txBody>
                    <a:bodyPr/>
                    <a:lstStyle/>
                    <a:p>
                      <a:pPr algn="ctr" rtl="0" fontAlgn="ctr"/>
                      <a:r>
                        <a:rPr lang="es-CO" sz="14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$2.694.300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$1.514.789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56,22%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65515417"/>
                  </a:ext>
                </a:extLst>
              </a:tr>
              <a:tr h="212051">
                <a:tc>
                  <a:txBody>
                    <a:bodyPr/>
                    <a:lstStyle/>
                    <a:p>
                      <a:pPr algn="ctr" rtl="0" fontAlgn="ctr"/>
                      <a:r>
                        <a:rPr lang="es-CO" sz="14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$2.363.777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$1.489.662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63,02%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9029041"/>
                  </a:ext>
                </a:extLst>
              </a:tr>
              <a:tr h="212051">
                <a:tc>
                  <a:txBody>
                    <a:bodyPr/>
                    <a:lstStyle/>
                    <a:p>
                      <a:pPr algn="ctr" rtl="0" fontAlgn="ctr"/>
                      <a:r>
                        <a:rPr lang="es-CO" sz="14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$1.402.722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$1.059.438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75,53%</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05215282"/>
                  </a:ext>
                </a:extLst>
              </a:tr>
              <a:tr h="212051">
                <a:tc>
                  <a:txBody>
                    <a:bodyPr/>
                    <a:lstStyle/>
                    <a:p>
                      <a:pPr algn="ctr" rtl="0" fontAlgn="ctr"/>
                      <a:r>
                        <a:rPr lang="es-CO" sz="14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$1.231.466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$810.955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65,85%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0728021"/>
                  </a:ext>
                </a:extLst>
              </a:tr>
              <a:tr h="212051">
                <a:tc>
                  <a:txBody>
                    <a:bodyPr/>
                    <a:lstStyle/>
                    <a:p>
                      <a:pPr algn="ctr" rtl="0" fontAlgn="ctr"/>
                      <a:r>
                        <a:rPr lang="es-CO" sz="14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$1.246.856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$929.514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74,55%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64491111"/>
                  </a:ext>
                </a:extLst>
              </a:tr>
              <a:tr h="212051">
                <a:tc>
                  <a:txBody>
                    <a:bodyPr/>
                    <a:lstStyle/>
                    <a:p>
                      <a:pPr algn="ctr" rtl="0" fontAlgn="ctr"/>
                      <a:r>
                        <a:rPr lang="es-CO" sz="14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$8.939.121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$5.804.358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64,93%</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81091252"/>
                  </a:ext>
                </a:extLst>
              </a:tr>
              <a:tr h="282311">
                <a:tc gridSpan="4">
                  <a:txBody>
                    <a:bodyPr/>
                    <a:lstStyle/>
                    <a:p>
                      <a:pPr algn="ctr" rtl="0" fontAlgn="ctr"/>
                      <a:r>
                        <a:rPr lang="es-MX" sz="14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22961968"/>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1040489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Contratos de Concesión y Valor Pagado a los Concesionarios Según Remuneración Recaudo Marzo 2025</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71438" y="6521777"/>
            <a:ext cx="5703683"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Contratos de Concesión de los Concesionarios y Fiduciaria Credicorp. </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9601620" y="1925802"/>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B7E5B1D-9983-4F64-A538-81EC4868D577}"/>
              </a:ext>
            </a:extLst>
          </p:cNvPr>
          <p:cNvGraphicFramePr>
            <a:graphicFrameLocks noGrp="1"/>
          </p:cNvGraphicFramePr>
          <p:nvPr/>
        </p:nvGraphicFramePr>
        <p:xfrm>
          <a:off x="663575" y="2312194"/>
          <a:ext cx="10719302" cy="2481903"/>
        </p:xfrm>
        <a:graphic>
          <a:graphicData uri="http://schemas.openxmlformats.org/drawingml/2006/table">
            <a:tbl>
              <a:tblPr/>
              <a:tblGrid>
                <a:gridCol w="3012132">
                  <a:extLst>
                    <a:ext uri="{9D8B030D-6E8A-4147-A177-3AD203B41FA5}">
                      <a16:colId xmlns:a16="http://schemas.microsoft.com/office/drawing/2014/main" val="302679050"/>
                    </a:ext>
                  </a:extLst>
                </a:gridCol>
                <a:gridCol w="663105">
                  <a:extLst>
                    <a:ext uri="{9D8B030D-6E8A-4147-A177-3AD203B41FA5}">
                      <a16:colId xmlns:a16="http://schemas.microsoft.com/office/drawing/2014/main" val="3290136151"/>
                    </a:ext>
                  </a:extLst>
                </a:gridCol>
                <a:gridCol w="1537962">
                  <a:extLst>
                    <a:ext uri="{9D8B030D-6E8A-4147-A177-3AD203B41FA5}">
                      <a16:colId xmlns:a16="http://schemas.microsoft.com/office/drawing/2014/main" val="498927396"/>
                    </a:ext>
                  </a:extLst>
                </a:gridCol>
                <a:gridCol w="2292952">
                  <a:extLst>
                    <a:ext uri="{9D8B030D-6E8A-4147-A177-3AD203B41FA5}">
                      <a16:colId xmlns:a16="http://schemas.microsoft.com/office/drawing/2014/main" val="4029916186"/>
                    </a:ext>
                  </a:extLst>
                </a:gridCol>
                <a:gridCol w="1795140">
                  <a:extLst>
                    <a:ext uri="{9D8B030D-6E8A-4147-A177-3AD203B41FA5}">
                      <a16:colId xmlns:a16="http://schemas.microsoft.com/office/drawing/2014/main" val="1016754582"/>
                    </a:ext>
                  </a:extLst>
                </a:gridCol>
                <a:gridCol w="1418011">
                  <a:extLst>
                    <a:ext uri="{9D8B030D-6E8A-4147-A177-3AD203B41FA5}">
                      <a16:colId xmlns:a16="http://schemas.microsoft.com/office/drawing/2014/main" val="2668887730"/>
                    </a:ext>
                  </a:extLst>
                </a:gridCol>
              </a:tblGrid>
              <a:tr h="673124">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N°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aproximado del Contrato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los componentes TBL, CCS, TLU, TRT, CCS Prest. No Aprov.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Conceptos Especiales</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remunerado al Concesionario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58225822"/>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1 – PROMOAMBIENTAL DISTRITO S.A.S. E.S.P.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1.081.900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$ 925.980</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$ 2.449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$ 928.429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68101979"/>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2 – LIMPIEZA METROPOLITANA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1.503.800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$ 1.039.924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$ 5.521</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$ 1.045.445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79334667"/>
                  </a:ext>
                </a:extLst>
              </a:tr>
              <a:tr h="300303">
                <a:tc>
                  <a:txBody>
                    <a:bodyPr/>
                    <a:lstStyle/>
                    <a:p>
                      <a:pPr algn="ctr" fontAlgn="ctr"/>
                      <a:r>
                        <a:rPr lang="es-MX" sz="1100" b="0" i="0" u="none" strike="noStrike" dirty="0">
                          <a:solidFill>
                            <a:schemeClr val="accent1">
                              <a:lumMod val="50000"/>
                            </a:schemeClr>
                          </a:solidFill>
                          <a:effectLst/>
                          <a:latin typeface="Calibri" panose="020F0502020204030204" pitchFamily="34" charset="0"/>
                        </a:rPr>
                        <a:t>ASE 3 - CIUDAD LIMPIA BOGOTÁ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846.700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$ 684.409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$ 3.612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$ 688.021</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96195700"/>
                  </a:ext>
                </a:extLst>
              </a:tr>
              <a:tr h="300303">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ASE 4 - BOGOTÁ LIMPIA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692.600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$ 495.027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$ 2.095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$ 497.122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12820069"/>
                  </a:ext>
                </a:extLst>
              </a:tr>
              <a:tr h="300303">
                <a:tc>
                  <a:txBody>
                    <a:bodyPr/>
                    <a:lstStyle/>
                    <a:p>
                      <a:pPr algn="ctr" fontAlgn="ctr"/>
                      <a:r>
                        <a:rPr lang="pt-BR" sz="1100" b="0" i="0" u="none" strike="noStrike" dirty="0">
                          <a:solidFill>
                            <a:schemeClr val="accent1">
                              <a:lumMod val="50000"/>
                            </a:schemeClr>
                          </a:solidFill>
                          <a:effectLst/>
                          <a:latin typeface="Calibri" panose="020F0502020204030204" pitchFamily="34" charset="0"/>
                        </a:rPr>
                        <a:t>ASE 5 - ÁREA LIMPIA DISTRITO CAPITAL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706.500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$ 620.936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$ 1.849</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$ 622.785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711312363"/>
                  </a:ext>
                </a:extLst>
              </a:tr>
              <a:tr h="300303">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1" i="0" u="none" strike="noStrike" dirty="0">
                          <a:solidFill>
                            <a:schemeClr val="accent1">
                              <a:lumMod val="50000"/>
                            </a:schemeClr>
                          </a:solidFill>
                          <a:effectLst/>
                          <a:latin typeface="Calibri" panose="020F0502020204030204" pitchFamily="34" charset="0"/>
                        </a:rPr>
                        <a:t> $      4.831.500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rtl="0" fontAlgn="b"/>
                      <a:r>
                        <a:rPr lang="es-CO" sz="1100" b="1" i="0" u="none" strike="noStrike" dirty="0">
                          <a:solidFill>
                            <a:srgbClr val="203864"/>
                          </a:solidFill>
                          <a:effectLst/>
                          <a:latin typeface="Calibri" panose="020F0502020204030204" pitchFamily="34" charset="0"/>
                        </a:rPr>
                        <a:t>$ 3.766.276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rtl="0" fontAlgn="b"/>
                      <a:r>
                        <a:rPr lang="es-CO" sz="1100" b="1" i="0" u="none" strike="noStrike" dirty="0">
                          <a:solidFill>
                            <a:srgbClr val="203864"/>
                          </a:solidFill>
                          <a:effectLst/>
                          <a:latin typeface="Calibri" panose="020F0502020204030204" pitchFamily="34" charset="0"/>
                        </a:rPr>
                        <a:t>$ 15.526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rtl="0" fontAlgn="b"/>
                      <a:r>
                        <a:rPr lang="es-CO" sz="1100" b="1" i="0" u="none" strike="noStrike" dirty="0">
                          <a:solidFill>
                            <a:srgbClr val="203864"/>
                          </a:solidFill>
                          <a:effectLst/>
                          <a:latin typeface="Calibri" panose="020F0502020204030204" pitchFamily="34" charset="0"/>
                        </a:rPr>
                        <a:t>$ 3.781.802</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94165808"/>
                  </a:ext>
                </a:extLst>
              </a:tr>
            </a:tbl>
          </a:graphicData>
        </a:graphic>
      </p:graphicFrame>
      <p:sp>
        <p:nvSpPr>
          <p:cNvPr id="12" name="CuadroTexto 11">
            <a:extLst>
              <a:ext uri="{FF2B5EF4-FFF2-40B4-BE49-F238E27FC236}">
                <a16:creationId xmlns:a16="http://schemas.microsoft.com/office/drawing/2014/main" id="{63C65297-506B-47E6-939D-60A030425E8D}"/>
              </a:ext>
            </a:extLst>
          </p:cNvPr>
          <p:cNvSpPr txBox="1"/>
          <p:nvPr/>
        </p:nvSpPr>
        <p:spPr>
          <a:xfrm>
            <a:off x="561023" y="5179457"/>
            <a:ext cx="10719302" cy="1323439"/>
          </a:xfrm>
          <a:prstGeom prst="rect">
            <a:avLst/>
          </a:prstGeom>
          <a:noFill/>
        </p:spPr>
        <p:txBody>
          <a:bodyPr wrap="square" rtlCol="0">
            <a:spAutoFit/>
          </a:bodyPr>
          <a:lstStyle/>
          <a:p>
            <a:r>
              <a:rPr lang="es-MX" sz="1000" dirty="0">
                <a:solidFill>
                  <a:schemeClr val="accent1">
                    <a:lumMod val="50000"/>
                  </a:schemeClr>
                </a:solidFill>
              </a:rPr>
              <a:t>-TBL: Componente de barrido y limpieza</a:t>
            </a:r>
          </a:p>
          <a:p>
            <a:r>
              <a:rPr lang="es-MX" sz="1000" dirty="0">
                <a:solidFill>
                  <a:schemeClr val="accent1">
                    <a:lumMod val="50000"/>
                  </a:schemeClr>
                </a:solidFill>
              </a:rPr>
              <a:t>-CCS: Componente de comercialización</a:t>
            </a:r>
          </a:p>
          <a:p>
            <a:r>
              <a:rPr lang="es-MX" sz="1000" dirty="0">
                <a:solidFill>
                  <a:schemeClr val="accent1">
                    <a:lumMod val="50000"/>
                  </a:schemeClr>
                </a:solidFill>
              </a:rPr>
              <a:t>-TLU: Componente de limpieza urbana</a:t>
            </a:r>
          </a:p>
          <a:p>
            <a:r>
              <a:rPr lang="es-MX" sz="1000" dirty="0">
                <a:solidFill>
                  <a:schemeClr val="accent1">
                    <a:lumMod val="50000"/>
                  </a:schemeClr>
                </a:solidFill>
              </a:rPr>
              <a:t>-TRT: Componente de Recolección y Transporte</a:t>
            </a:r>
          </a:p>
          <a:p>
            <a:r>
              <a:rPr lang="es-MX" sz="1000" dirty="0">
                <a:solidFill>
                  <a:schemeClr val="accent1">
                    <a:lumMod val="50000"/>
                  </a:schemeClr>
                </a:solidFill>
              </a:rPr>
              <a:t>-CCS Prest. No </a:t>
            </a:r>
            <a:r>
              <a:rPr lang="es-MX" sz="1000" dirty="0" err="1">
                <a:solidFill>
                  <a:schemeClr val="accent1">
                    <a:lumMod val="50000"/>
                  </a:schemeClr>
                </a:solidFill>
              </a:rPr>
              <a:t>Aprov</a:t>
            </a:r>
            <a:r>
              <a:rPr lang="es-MX" sz="1000" dirty="0">
                <a:solidFill>
                  <a:schemeClr val="accent1">
                    <a:lumMod val="50000"/>
                  </a:schemeClr>
                </a:solidFill>
              </a:rPr>
              <a:t>.: Componente de comercialización de la actividad de aprovechamiento (Prestadores no aprovechables)</a:t>
            </a:r>
          </a:p>
          <a:p>
            <a:endParaRPr lang="es-MX" sz="1000" dirty="0">
              <a:solidFill>
                <a:schemeClr val="accent1">
                  <a:lumMod val="50000"/>
                </a:schemeClr>
              </a:solidFill>
            </a:endParaRPr>
          </a:p>
          <a:p>
            <a:r>
              <a:rPr lang="es-MX" sz="1000" dirty="0">
                <a:solidFill>
                  <a:schemeClr val="accent1">
                    <a:lumMod val="50000"/>
                  </a:schemeClr>
                </a:solidFill>
              </a:rPr>
              <a:t>(*) El Valor del Contrato es de cuantía indeterminada pero determinable, conforme a la remuneración que efectivamente reciba el Concesionario vía tarifa con ocasión a la ejecución del Contrato.</a:t>
            </a:r>
          </a:p>
          <a:p>
            <a:r>
              <a:rPr lang="es-MX" sz="1000" dirty="0">
                <a:solidFill>
                  <a:schemeClr val="accent1">
                    <a:lumMod val="50000"/>
                  </a:schemeClr>
                </a:solidFill>
              </a:rPr>
              <a:t>(**) Durante marzo de 2025 se remuneró a la Subbolsa RBL el recaudo del periodo de marzo de 2025, razón por la cual la información está a corte del recaudo de marzo de 2025.</a:t>
            </a:r>
          </a:p>
        </p:txBody>
      </p:sp>
    </p:spTree>
    <p:extLst>
      <p:ext uri="{BB962C8B-B14F-4D97-AF65-F5344CB8AC3E}">
        <p14:creationId xmlns:p14="http://schemas.microsoft.com/office/powerpoint/2010/main" val="130168668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MARZO 2025</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9347445" y="14010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a:t>
            </a:r>
            <a:r>
              <a:rPr lang="es-ES" sz="1100" dirty="0">
                <a:solidFill>
                  <a:schemeClr val="accent1">
                    <a:lumMod val="50000"/>
                  </a:schemeClr>
                </a:solidFill>
              </a:rPr>
              <a:t>corresponde a los meses </a:t>
            </a:r>
            <a:r>
              <a:rPr lang="es-MX" sz="1100" b="0" i="0" u="none" strike="noStrike" dirty="0">
                <a:solidFill>
                  <a:schemeClr val="accent1">
                    <a:lumMod val="50000"/>
                  </a:schemeClr>
                </a:solidFill>
                <a:effectLst/>
                <a:latin typeface="+mn-lt"/>
              </a:rPr>
              <a:t>de marzo a diciembre. </a:t>
            </a:r>
          </a:p>
          <a:p>
            <a:pPr rtl="0" fontAlgn="ctr"/>
            <a:r>
              <a:rPr lang="es-MX" sz="1100" b="0" i="0" u="none" strike="noStrike" dirty="0">
                <a:solidFill>
                  <a:schemeClr val="accent1">
                    <a:lumMod val="50000"/>
                  </a:schemeClr>
                </a:solidFill>
                <a:effectLst/>
                <a:latin typeface="+mn-lt"/>
              </a:rPr>
              <a:t>             Para el año 2025 </a:t>
            </a:r>
            <a:r>
              <a:rPr lang="es-ES" sz="1100" dirty="0">
                <a:solidFill>
                  <a:schemeClr val="accent1">
                    <a:lumMod val="50000"/>
                  </a:schemeClr>
                </a:solidFill>
              </a:rPr>
              <a:t>corresponde a los meses </a:t>
            </a:r>
            <a:r>
              <a:rPr lang="es-MX" sz="1100" b="0" i="0" u="none" strike="noStrike" dirty="0">
                <a:solidFill>
                  <a:schemeClr val="accent1">
                    <a:lumMod val="50000"/>
                  </a:schemeClr>
                </a:solidFill>
                <a:effectLst/>
                <a:latin typeface="+mn-lt"/>
              </a:rPr>
              <a:t>de enero a </a:t>
            </a:r>
            <a:r>
              <a:rPr lang="es-MX" sz="1100" dirty="0">
                <a:solidFill>
                  <a:schemeClr val="accent1">
                    <a:lumMod val="50000"/>
                  </a:schemeClr>
                </a:solidFill>
              </a:rPr>
              <a:t>marzo</a:t>
            </a:r>
            <a:r>
              <a:rPr lang="es-MX" sz="1100" b="0" i="0" u="none" strike="noStrike" dirty="0">
                <a:solidFill>
                  <a:schemeClr val="accent1">
                    <a:lumMod val="50000"/>
                  </a:schemeClr>
                </a:solidFill>
                <a:effectLst/>
                <a:latin typeface="+mn-lt"/>
              </a:rPr>
              <a:t>.</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1004560" y="1729189"/>
          <a:ext cx="10124142" cy="395762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Octubre 2024 a </a:t>
            </a:r>
            <a:r>
              <a:rPr lang="es-CO" sz="1600" b="0" dirty="0">
                <a:solidFill>
                  <a:schemeClr val="accent1">
                    <a:lumMod val="50000"/>
                  </a:schemeClr>
                </a:solidFill>
              </a:rPr>
              <a:t>MARZO 2025</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CB73C0D7-3DD0-4C97-9B16-F397187B2F3B}"/>
              </a:ext>
            </a:extLst>
          </p:cNvPr>
          <p:cNvGraphicFramePr>
            <a:graphicFrameLocks noGrp="1"/>
          </p:cNvGraphicFramePr>
          <p:nvPr/>
        </p:nvGraphicFramePr>
        <p:xfrm>
          <a:off x="771712" y="1940144"/>
          <a:ext cx="3429000" cy="3048000"/>
        </p:xfrm>
        <a:graphic>
          <a:graphicData uri="http://schemas.openxmlformats.org/drawingml/2006/table">
            <a:tbl>
              <a:tblPr/>
              <a:tblGrid>
                <a:gridCol w="1509902">
                  <a:extLst>
                    <a:ext uri="{9D8B030D-6E8A-4147-A177-3AD203B41FA5}">
                      <a16:colId xmlns:a16="http://schemas.microsoft.com/office/drawing/2014/main" val="2791897646"/>
                    </a:ext>
                  </a:extLst>
                </a:gridCol>
                <a:gridCol w="1056297">
                  <a:extLst>
                    <a:ext uri="{9D8B030D-6E8A-4147-A177-3AD203B41FA5}">
                      <a16:colId xmlns:a16="http://schemas.microsoft.com/office/drawing/2014/main" val="2131292737"/>
                    </a:ext>
                  </a:extLst>
                </a:gridCol>
                <a:gridCol w="862801">
                  <a:extLst>
                    <a:ext uri="{9D8B030D-6E8A-4147-A177-3AD203B41FA5}">
                      <a16:colId xmlns:a16="http://schemas.microsoft.com/office/drawing/2014/main" val="3201606542"/>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631842930"/>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$ 233.926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$ 156.203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18748794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$ 34.676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$ 25.622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756154476"/>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$ 46.611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$ 23.802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42016293"/>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$ 31.168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$ 25.398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68725721"/>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$ 26.630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79208137"/>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$ 40.519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$ 25.940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32901171"/>
                  </a:ext>
                </a:extLst>
              </a:tr>
              <a:tr h="190500">
                <a:tc>
                  <a:txBody>
                    <a:bodyPr/>
                    <a:lstStyle/>
                    <a:p>
                      <a:pPr algn="l" fontAlgn="b"/>
                      <a:r>
                        <a:rPr lang="es-CO" sz="1100" b="0" i="0" u="none" strike="noStrike">
                          <a:solidFill>
                            <a:srgbClr val="203764"/>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$ 39.517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$ 28.811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79396354"/>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80115822"/>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$ 252.457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$ 161.143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573735709"/>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$ 32.295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$ 29.139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015992790"/>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$ 49.324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$ 19.767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19404608"/>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$ 29.641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$ 31.756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6012704"/>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$ 52.829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$ 23.706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81523335"/>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$ 40.092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$ 29.923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37465056"/>
                  </a:ext>
                </a:extLst>
              </a:tr>
              <a:tr h="190500">
                <a:tc>
                  <a:txBody>
                    <a:bodyPr/>
                    <a:lstStyle/>
                    <a:p>
                      <a:pPr algn="l" fontAlgn="b"/>
                      <a:r>
                        <a:rPr lang="es-CO" sz="1100" b="0" i="0" u="none" strike="noStrike">
                          <a:solidFill>
                            <a:srgbClr val="203764"/>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$ 48.275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$ 26.852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10946373"/>
                  </a:ext>
                </a:extLst>
              </a:tr>
            </a:tbl>
          </a:graphicData>
        </a:graphic>
      </p:graphicFrame>
      <p:graphicFrame>
        <p:nvGraphicFramePr>
          <p:cNvPr id="4" name="Tabla 3">
            <a:extLst>
              <a:ext uri="{FF2B5EF4-FFF2-40B4-BE49-F238E27FC236}">
                <a16:creationId xmlns:a16="http://schemas.microsoft.com/office/drawing/2014/main" id="{2078EB50-F45F-5B11-9333-BE23180CBC0F}"/>
              </a:ext>
            </a:extLst>
          </p:cNvPr>
          <p:cNvGraphicFramePr>
            <a:graphicFrameLocks noGrp="1"/>
          </p:cNvGraphicFramePr>
          <p:nvPr/>
        </p:nvGraphicFramePr>
        <p:xfrm>
          <a:off x="4429217" y="1940144"/>
          <a:ext cx="3429000" cy="3048000"/>
        </p:xfrm>
        <a:graphic>
          <a:graphicData uri="http://schemas.openxmlformats.org/drawingml/2006/table">
            <a:tbl>
              <a:tblPr/>
              <a:tblGrid>
                <a:gridCol w="1509902">
                  <a:extLst>
                    <a:ext uri="{9D8B030D-6E8A-4147-A177-3AD203B41FA5}">
                      <a16:colId xmlns:a16="http://schemas.microsoft.com/office/drawing/2014/main" val="1783097793"/>
                    </a:ext>
                  </a:extLst>
                </a:gridCol>
                <a:gridCol w="1056297">
                  <a:extLst>
                    <a:ext uri="{9D8B030D-6E8A-4147-A177-3AD203B41FA5}">
                      <a16:colId xmlns:a16="http://schemas.microsoft.com/office/drawing/2014/main" val="3660895130"/>
                    </a:ext>
                  </a:extLst>
                </a:gridCol>
                <a:gridCol w="862801">
                  <a:extLst>
                    <a:ext uri="{9D8B030D-6E8A-4147-A177-3AD203B41FA5}">
                      <a16:colId xmlns:a16="http://schemas.microsoft.com/office/drawing/2014/main" val="726415811"/>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637491108"/>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$ 153.162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$ 112.568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4114494439"/>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$ 23.522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$ 19.095</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688755208"/>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$ 17.625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80583438"/>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$ 24.313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$ 18.621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37921430"/>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$ 26.777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$ 18.550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3401853"/>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$ 26.217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80671122"/>
                  </a:ext>
                </a:extLst>
              </a:tr>
              <a:tr h="190500">
                <a:tc>
                  <a:txBody>
                    <a:bodyPr/>
                    <a:lstStyle/>
                    <a:p>
                      <a:pPr algn="l" fontAlgn="b"/>
                      <a:r>
                        <a:rPr lang="es-CO" sz="1100" b="0" i="0" u="none" strike="noStrike">
                          <a:solidFill>
                            <a:srgbClr val="203764"/>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$ 25.901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$ 20.295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68243447"/>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95543973"/>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$ 131.515</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$ 86.325</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099372089"/>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$ 23.156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144889914"/>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$ 19.755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$ 12.304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88829920"/>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$ 20.359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$ 15.381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83917778"/>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$ 22.830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$ 14.691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29209749"/>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$ 26.629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$ 13.516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93290861"/>
                  </a:ext>
                </a:extLst>
              </a:tr>
              <a:tr h="190500">
                <a:tc>
                  <a:txBody>
                    <a:bodyPr/>
                    <a:lstStyle/>
                    <a:p>
                      <a:pPr algn="l" fontAlgn="b"/>
                      <a:r>
                        <a:rPr lang="es-CO" sz="1100" b="0" i="0" u="none" strike="noStrike">
                          <a:solidFill>
                            <a:srgbClr val="203764"/>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$ 18.786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$ 16.453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79473190"/>
                  </a:ext>
                </a:extLst>
              </a:tr>
            </a:tbl>
          </a:graphicData>
        </a:graphic>
      </p:graphicFrame>
      <p:graphicFrame>
        <p:nvGraphicFramePr>
          <p:cNvPr id="6" name="Tabla 5">
            <a:extLst>
              <a:ext uri="{FF2B5EF4-FFF2-40B4-BE49-F238E27FC236}">
                <a16:creationId xmlns:a16="http://schemas.microsoft.com/office/drawing/2014/main" id="{D36291BA-07ED-E799-DA73-5EE86318761B}"/>
              </a:ext>
            </a:extLst>
          </p:cNvPr>
          <p:cNvGraphicFramePr>
            <a:graphicFrameLocks noGrp="1"/>
          </p:cNvGraphicFramePr>
          <p:nvPr/>
        </p:nvGraphicFramePr>
        <p:xfrm>
          <a:off x="8086723" y="1946074"/>
          <a:ext cx="3403601" cy="1518070"/>
        </p:xfrm>
        <a:graphic>
          <a:graphicData uri="http://schemas.openxmlformats.org/drawingml/2006/table">
            <a:tbl>
              <a:tblPr/>
              <a:tblGrid>
                <a:gridCol w="1509892">
                  <a:extLst>
                    <a:ext uri="{9D8B030D-6E8A-4147-A177-3AD203B41FA5}">
                      <a16:colId xmlns:a16="http://schemas.microsoft.com/office/drawing/2014/main" val="2530908700"/>
                    </a:ext>
                  </a:extLst>
                </a:gridCol>
                <a:gridCol w="1056290">
                  <a:extLst>
                    <a:ext uri="{9D8B030D-6E8A-4147-A177-3AD203B41FA5}">
                      <a16:colId xmlns:a16="http://schemas.microsoft.com/office/drawing/2014/main" val="13088300"/>
                    </a:ext>
                  </a:extLst>
                </a:gridCol>
                <a:gridCol w="837419">
                  <a:extLst>
                    <a:ext uri="{9D8B030D-6E8A-4147-A177-3AD203B41FA5}">
                      <a16:colId xmlns:a16="http://schemas.microsoft.com/office/drawing/2014/main" val="2626020682"/>
                    </a:ext>
                  </a:extLst>
                </a:gridCol>
              </a:tblGrid>
              <a:tr h="18457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496738883"/>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$ 127.051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$ 81.294</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44972661"/>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$ 20.933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$ 16.427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943133913"/>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$ 21.533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8617892"/>
                  </a:ext>
                </a:extLst>
              </a:tr>
              <a:tr h="190500">
                <a:tc>
                  <a:txBody>
                    <a:bodyPr/>
                    <a:lstStyle/>
                    <a:p>
                      <a:pPr algn="l" fontAlgn="b"/>
                      <a:r>
                        <a:rPr lang="es-CO" sz="1100" b="0" i="0" u="none" strike="noStrike">
                          <a:solidFill>
                            <a:srgbClr val="203764"/>
                          </a:solidFill>
                          <a:effectLst/>
                          <a:latin typeface="Calibri" panose="020F0502020204030204" pitchFamily="34" charset="0"/>
                        </a:rPr>
                        <a:t>dic-24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78393196"/>
                  </a:ext>
                </a:extLst>
              </a:tr>
              <a:tr h="190500">
                <a:tc>
                  <a:txBody>
                    <a:bodyPr/>
                    <a:lstStyle/>
                    <a:p>
                      <a:pPr algn="l" fontAlgn="b"/>
                      <a:r>
                        <a:rPr lang="es-CO" sz="1100" b="0" i="0" u="none" strike="noStrike">
                          <a:solidFill>
                            <a:srgbClr val="203764"/>
                          </a:solidFill>
                          <a:effectLst/>
                          <a:latin typeface="Calibri" panose="020F0502020204030204" pitchFamily="34" charset="0"/>
                        </a:rPr>
                        <a:t>ene-25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$ 20.908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$ 16.065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42254392"/>
                  </a:ext>
                </a:extLst>
              </a:tr>
              <a:tr h="190500">
                <a:tc>
                  <a:txBody>
                    <a:bodyPr/>
                    <a:lstStyle/>
                    <a:p>
                      <a:pPr algn="l" fontAlgn="b"/>
                      <a:r>
                        <a:rPr lang="es-CO" sz="1100" b="0" i="0" u="none" strike="noStrike">
                          <a:solidFill>
                            <a:srgbClr val="203764"/>
                          </a:solidFill>
                          <a:effectLst/>
                          <a:latin typeface="Calibri" panose="020F0502020204030204" pitchFamily="34" charset="0"/>
                        </a:rPr>
                        <a:t>feb-25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$ 22.105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$ 15.643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90230651"/>
                  </a:ext>
                </a:extLst>
              </a:tr>
              <a:tr h="190500">
                <a:tc>
                  <a:txBody>
                    <a:bodyPr/>
                    <a:lstStyle/>
                    <a:p>
                      <a:pPr algn="l" fontAlgn="b"/>
                      <a:r>
                        <a:rPr lang="es-CO" sz="1100" b="0" i="0" u="none" strike="noStrike">
                          <a:solidFill>
                            <a:srgbClr val="203764"/>
                          </a:solidFill>
                          <a:effectLst/>
                          <a:latin typeface="Calibri" panose="020F0502020204030204" pitchFamily="34" charset="0"/>
                        </a:rPr>
                        <a:t>mar-25</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$ 21.190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$ 17.155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95913419"/>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Octubre 2024 a </a:t>
            </a:r>
            <a:r>
              <a:rPr lang="es-CO" sz="1600" b="0" dirty="0">
                <a:solidFill>
                  <a:schemeClr val="accent1">
                    <a:lumMod val="50000"/>
                  </a:schemeClr>
                </a:solidFill>
              </a:rPr>
              <a:t>MARZO 2025</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B00C7257-524E-49A9-985F-E4B4C9C7E3CF}"/>
              </a:ext>
            </a:extLst>
          </p:cNvPr>
          <p:cNvGraphicFramePr>
            <a:graphicFrameLocks/>
          </p:cNvGraphicFramePr>
          <p:nvPr/>
        </p:nvGraphicFramePr>
        <p:xfrm>
          <a:off x="877967" y="1528215"/>
          <a:ext cx="10436066" cy="450202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MARZO 2025</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826635" y="1496684"/>
          <a:ext cx="8538729" cy="48549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MARZO 2025</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chemeClr val="accent1">
                              <a:lumMod val="50000"/>
                            </a:schemeClr>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chemeClr val="accent1">
                              <a:lumMod val="50000"/>
                            </a:schemeClr>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Props1.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3.xml><?xml version="1.0" encoding="utf-8"?>
<ds:datastoreItem xmlns:ds="http://schemas.openxmlformats.org/officeDocument/2006/customXml" ds:itemID="{45492775-009D-45E7-A7B3-BD438A86939F}">
  <ds:schemaRefs>
    <ds:schemaRef ds:uri="http://purl.org/dc/elements/1.1/"/>
    <ds:schemaRef ds:uri="http://schemas.microsoft.com/office/2006/documentManagement/types"/>
    <ds:schemaRef ds:uri="http://www.w3.org/XML/1998/namespace"/>
    <ds:schemaRef ds:uri="3576f33e-ff2c-4177-bbf1-6add039be0f7"/>
    <ds:schemaRef ds:uri="http://purl.org/dc/dcmitype/"/>
    <ds:schemaRef ds:uri="http://schemas.microsoft.com/office/2006/metadata/properties"/>
    <ds:schemaRef ds:uri="http://schemas.microsoft.com/office/infopath/2007/PartnerControls"/>
    <ds:schemaRef ds:uri="http://schemas.openxmlformats.org/package/2006/metadata/core-properties"/>
    <ds:schemaRef ds:uri="d3b5fdb0-a764-41c1-b317-b6adf56ab7c3"/>
    <ds:schemaRef ds:uri="http://purl.org/dc/terms/"/>
  </ds:schemaRefs>
</ds:datastoreItem>
</file>

<file path=docProps/app.xml><?xml version="1.0" encoding="utf-8"?>
<Properties xmlns="http://schemas.openxmlformats.org/officeDocument/2006/extended-properties" xmlns:vt="http://schemas.openxmlformats.org/officeDocument/2006/docPropsVTypes">
  <TotalTime>2123</TotalTime>
  <Words>9524</Words>
  <Application>Microsoft Office PowerPoint</Application>
  <PresentationFormat>Widescreen</PresentationFormat>
  <Paragraphs>4399</Paragraphs>
  <Slides>241</Slides>
  <Notes>160</Notes>
  <HiddenSlides>0</HiddenSlides>
  <MMClips>0</MMClips>
  <ScaleCrop>false</ScaleCrop>
  <HeadingPairs>
    <vt:vector size="4" baseType="variant">
      <vt:variant>
        <vt:lpstr>Theme</vt:lpstr>
      </vt:variant>
      <vt:variant>
        <vt:i4>1</vt:i4>
      </vt:variant>
      <vt:variant>
        <vt:lpstr>Slide Titles</vt:lpstr>
      </vt:variant>
      <vt:variant>
        <vt:i4>241</vt:i4>
      </vt:variant>
    </vt:vector>
  </HeadingPairs>
  <TitlesOfParts>
    <vt:vector size="242" baseType="lpstr">
      <vt:lpstr>Tema de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 </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34</cp:revision>
  <dcterms:created xsi:type="dcterms:W3CDTF">2019-02-07T16:52:37Z</dcterms:created>
  <dcterms:modified xsi:type="dcterms:W3CDTF">2025-04-14T16:06:26Z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